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theme/theme1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6.xml" ContentType="application/vnd.openxmlformats-officedocument.theme+xml"/>
  <Override PartName="/ppt/slideLayouts/slideLayout3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2"/>
    <p:sldMasterId id="2147483656" r:id="rId3"/>
    <p:sldMasterId id="2147483659" r:id="rId4"/>
    <p:sldMasterId id="2147483662" r:id="rId5"/>
    <p:sldMasterId id="2147483665" r:id="rId6"/>
    <p:sldMasterId id="2147483667" r:id="rId7"/>
    <p:sldMasterId id="2147483670" r:id="rId8"/>
    <p:sldMasterId id="2147483672" r:id="rId9"/>
    <p:sldMasterId id="2147483675" r:id="rId10"/>
    <p:sldMasterId id="2147483677" r:id="rId11"/>
    <p:sldMasterId id="2147483680" r:id="rId12"/>
    <p:sldMasterId id="2147483683" r:id="rId13"/>
    <p:sldMasterId id="2147483685" r:id="rId14"/>
    <p:sldMasterId id="2147483687" r:id="rId15"/>
    <p:sldMasterId id="2147483690" r:id="rId16"/>
    <p:sldMasterId id="2147483695" r:id="rId17"/>
  </p:sldMasterIdLst>
  <p:notesMasterIdLst>
    <p:notesMasterId r:id="rId59"/>
  </p:notesMasterIdLst>
  <p:sldIdLst>
    <p:sldId id="1826" r:id="rId18"/>
    <p:sldId id="2325" r:id="rId19"/>
    <p:sldId id="1981" r:id="rId20"/>
    <p:sldId id="2345" r:id="rId21"/>
    <p:sldId id="2346" r:id="rId22"/>
    <p:sldId id="2348" r:id="rId23"/>
    <p:sldId id="1982" r:id="rId24"/>
    <p:sldId id="2349" r:id="rId25"/>
    <p:sldId id="2350" r:id="rId26"/>
    <p:sldId id="2352" r:id="rId27"/>
    <p:sldId id="2353" r:id="rId28"/>
    <p:sldId id="2354" r:id="rId29"/>
    <p:sldId id="2355" r:id="rId30"/>
    <p:sldId id="2364" r:id="rId31"/>
    <p:sldId id="2363" r:id="rId32"/>
    <p:sldId id="2356" r:id="rId33"/>
    <p:sldId id="1983" r:id="rId34"/>
    <p:sldId id="2311" r:id="rId35"/>
    <p:sldId id="2359" r:id="rId36"/>
    <p:sldId id="2360" r:id="rId37"/>
    <p:sldId id="2358" r:id="rId38"/>
    <p:sldId id="2366" r:id="rId39"/>
    <p:sldId id="2361" r:id="rId40"/>
    <p:sldId id="2367" r:id="rId41"/>
    <p:sldId id="2362" r:id="rId42"/>
    <p:sldId id="1984" r:id="rId43"/>
    <p:sldId id="2368" r:id="rId44"/>
    <p:sldId id="2370" r:id="rId45"/>
    <p:sldId id="2380" r:id="rId46"/>
    <p:sldId id="2371" r:id="rId47"/>
    <p:sldId id="2372" r:id="rId48"/>
    <p:sldId id="2374" r:id="rId49"/>
    <p:sldId id="2373" r:id="rId50"/>
    <p:sldId id="2375" r:id="rId51"/>
    <p:sldId id="2376" r:id="rId52"/>
    <p:sldId id="1985" r:id="rId53"/>
    <p:sldId id="2377" r:id="rId54"/>
    <p:sldId id="2357" r:id="rId55"/>
    <p:sldId id="2378" r:id="rId56"/>
    <p:sldId id="2379" r:id="rId57"/>
    <p:sldId id="1827" r:id="rId58"/>
  </p:sldIdLst>
  <p:sldSz cx="12192000" cy="6858000"/>
  <p:notesSz cx="6858000" cy="9144000"/>
  <p:embeddedFontLst>
    <p:embeddedFont>
      <p:font typeface="Arial Black" panose="020B0A04020102020204" pitchFamily="34" charset="0"/>
      <p:bold r:id="rId60"/>
    </p:embeddedFont>
    <p:embeddedFont>
      <p:font typeface="Cambria Math" panose="02040503050406030204" pitchFamily="18" charset="0"/>
      <p:regular r:id="rId61"/>
    </p:embeddedFont>
    <p:embeddedFont>
      <p:font typeface="Century Gothic" panose="020B0502020202020204" pitchFamily="34" charset="0"/>
      <p:regular r:id="rId62"/>
      <p:bold r:id="rId63"/>
      <p:italic r:id="rId64"/>
      <p:boldItalic r:id="rId65"/>
    </p:embeddedFont>
    <p:embeddedFont>
      <p:font typeface="Tahoma" panose="020B0604030504040204" pitchFamily="34" charset="0"/>
      <p:regular r:id="rId66"/>
      <p:bold r:id="rId67"/>
    </p:embeddedFont>
    <p:embeddedFont>
      <p:font typeface="微软雅黑" panose="020B0503020204020204" pitchFamily="34" charset="-122"/>
      <p:regular r:id="rId68"/>
      <p:bold r:id="rId69"/>
    </p:embeddedFont>
    <p:embeddedFont>
      <p:font typeface="微软雅黑 Light" panose="020B0502040204020203" pitchFamily="34" charset="-122"/>
      <p:regular r:id="rId70"/>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封面样式3" id="{AFAEBBB7-E065-486F-BE30-AEE247139C07}">
          <p14:sldIdLst>
            <p14:sldId id="1826"/>
          </p14:sldIdLst>
        </p14:section>
        <p14:section name="目录样式5" id="{73A39AD9-405C-445D-AC19-554F045D20EB}">
          <p14:sldIdLst>
            <p14:sldId id="2325"/>
            <p14:sldId id="1981"/>
            <p14:sldId id="2345"/>
            <p14:sldId id="2346"/>
            <p14:sldId id="2348"/>
            <p14:sldId id="1982"/>
            <p14:sldId id="2349"/>
            <p14:sldId id="2350"/>
            <p14:sldId id="2352"/>
            <p14:sldId id="2353"/>
            <p14:sldId id="2354"/>
            <p14:sldId id="2355"/>
            <p14:sldId id="2364"/>
            <p14:sldId id="2363"/>
            <p14:sldId id="2356"/>
            <p14:sldId id="1983"/>
            <p14:sldId id="2311"/>
            <p14:sldId id="2359"/>
            <p14:sldId id="2360"/>
            <p14:sldId id="2358"/>
            <p14:sldId id="2366"/>
            <p14:sldId id="2361"/>
            <p14:sldId id="2367"/>
            <p14:sldId id="2362"/>
            <p14:sldId id="1984"/>
            <p14:sldId id="2368"/>
            <p14:sldId id="2370"/>
            <p14:sldId id="2380"/>
            <p14:sldId id="2371"/>
            <p14:sldId id="2372"/>
            <p14:sldId id="2374"/>
            <p14:sldId id="2373"/>
            <p14:sldId id="2375"/>
            <p14:sldId id="2376"/>
            <p14:sldId id="1985"/>
            <p14:sldId id="2377"/>
            <p14:sldId id="2357"/>
            <p14:sldId id="2378"/>
            <p14:sldId id="2379"/>
            <p14:sldId id="1827"/>
          </p14:sldIdLst>
        </p14:section>
        <p14:section name="内页样式2" id="{AEE0B2BD-8C80-4E0D-A73B-164E71DA91E9}">
          <p14:sldIdLst/>
        </p14:section>
        <p14:section name="图标素材" id="{2E201F28-31B8-4C48-BFF6-5BA13AA2E60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42"/>
    <a:srgbClr val="008646"/>
    <a:srgbClr val="A13F0B"/>
    <a:srgbClr val="006C39"/>
    <a:srgbClr val="006434"/>
    <a:srgbClr val="8E0309"/>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78675" autoAdjust="0"/>
  </p:normalViewPr>
  <p:slideViewPr>
    <p:cSldViewPr snapToGrid="0">
      <p:cViewPr varScale="1">
        <p:scale>
          <a:sx n="66" d="100"/>
          <a:sy n="66" d="100"/>
        </p:scale>
        <p:origin x="1056" y="48"/>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font" Target="fonts/font7.fntdata"/><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2.fntdata"/><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font" Target="fonts/font3.fntdata"/><Relationship Id="rId7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 Type="http://schemas.openxmlformats.org/officeDocument/2006/relationships/slideMaster" Target="slideMasters/slideMaster7.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t>2024/3/21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11</a:t>
            </a:fld>
            <a:endParaRPr lang="zh-CN" altLang="en-US" dirty="0"/>
          </a:p>
        </p:txBody>
      </p:sp>
    </p:spTree>
    <p:extLst>
      <p:ext uri="{BB962C8B-B14F-4D97-AF65-F5344CB8AC3E}">
        <p14:creationId xmlns:p14="http://schemas.microsoft.com/office/powerpoint/2010/main" val="3178459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12</a:t>
            </a:fld>
            <a:endParaRPr lang="zh-CN" altLang="en-US" dirty="0"/>
          </a:p>
        </p:txBody>
      </p:sp>
    </p:spTree>
    <p:extLst>
      <p:ext uri="{BB962C8B-B14F-4D97-AF65-F5344CB8AC3E}">
        <p14:creationId xmlns:p14="http://schemas.microsoft.com/office/powerpoint/2010/main" val="3074821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13</a:t>
            </a:fld>
            <a:endParaRPr lang="zh-CN" altLang="en-US" dirty="0"/>
          </a:p>
        </p:txBody>
      </p:sp>
    </p:spTree>
    <p:extLst>
      <p:ext uri="{BB962C8B-B14F-4D97-AF65-F5344CB8AC3E}">
        <p14:creationId xmlns:p14="http://schemas.microsoft.com/office/powerpoint/2010/main" val="210516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14</a:t>
            </a:fld>
            <a:endParaRPr lang="zh-CN" altLang="en-US" dirty="0"/>
          </a:p>
        </p:txBody>
      </p:sp>
    </p:spTree>
    <p:extLst>
      <p:ext uri="{BB962C8B-B14F-4D97-AF65-F5344CB8AC3E}">
        <p14:creationId xmlns:p14="http://schemas.microsoft.com/office/powerpoint/2010/main" val="405523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15</a:t>
            </a:fld>
            <a:endParaRPr lang="zh-CN" altLang="en-US" dirty="0"/>
          </a:p>
        </p:txBody>
      </p:sp>
    </p:spTree>
    <p:extLst>
      <p:ext uri="{BB962C8B-B14F-4D97-AF65-F5344CB8AC3E}">
        <p14:creationId xmlns:p14="http://schemas.microsoft.com/office/powerpoint/2010/main" val="3378840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17</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18</a:t>
            </a:fld>
            <a:endParaRPr lang="zh-CN" altLang="en-US" dirty="0"/>
          </a:p>
        </p:txBody>
      </p:sp>
    </p:spTree>
    <p:extLst>
      <p:ext uri="{BB962C8B-B14F-4D97-AF65-F5344CB8AC3E}">
        <p14:creationId xmlns:p14="http://schemas.microsoft.com/office/powerpoint/2010/main" val="1085616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19</a:t>
            </a:fld>
            <a:endParaRPr lang="zh-CN" altLang="en-US" dirty="0"/>
          </a:p>
        </p:txBody>
      </p:sp>
    </p:spTree>
    <p:extLst>
      <p:ext uri="{BB962C8B-B14F-4D97-AF65-F5344CB8AC3E}">
        <p14:creationId xmlns:p14="http://schemas.microsoft.com/office/powerpoint/2010/main" val="3098939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20</a:t>
            </a:fld>
            <a:endParaRPr lang="zh-CN" altLang="en-US" dirty="0"/>
          </a:p>
        </p:txBody>
      </p:sp>
    </p:spTree>
    <p:extLst>
      <p:ext uri="{BB962C8B-B14F-4D97-AF65-F5344CB8AC3E}">
        <p14:creationId xmlns:p14="http://schemas.microsoft.com/office/powerpoint/2010/main" val="4060161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22</a:t>
            </a:fld>
            <a:endParaRPr lang="zh-CN" altLang="en-US" dirty="0"/>
          </a:p>
        </p:txBody>
      </p:sp>
    </p:spTree>
    <p:extLst>
      <p:ext uri="{BB962C8B-B14F-4D97-AF65-F5344CB8AC3E}">
        <p14:creationId xmlns:p14="http://schemas.microsoft.com/office/powerpoint/2010/main" val="257732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extLst>
      <p:ext uri="{BB962C8B-B14F-4D97-AF65-F5344CB8AC3E}">
        <p14:creationId xmlns:p14="http://schemas.microsoft.com/office/powerpoint/2010/main" val="592664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24</a:t>
            </a:fld>
            <a:endParaRPr lang="zh-CN" altLang="en-US" dirty="0"/>
          </a:p>
        </p:txBody>
      </p:sp>
    </p:spTree>
    <p:extLst>
      <p:ext uri="{BB962C8B-B14F-4D97-AF65-F5344CB8AC3E}">
        <p14:creationId xmlns:p14="http://schemas.microsoft.com/office/powerpoint/2010/main" val="77831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26</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36</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40</a:t>
            </a:fld>
            <a:endParaRPr lang="zh-CN" altLang="en-US" dirty="0"/>
          </a:p>
        </p:txBody>
      </p:sp>
    </p:spTree>
    <p:extLst>
      <p:ext uri="{BB962C8B-B14F-4D97-AF65-F5344CB8AC3E}">
        <p14:creationId xmlns:p14="http://schemas.microsoft.com/office/powerpoint/2010/main" val="2188338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41</a:t>
            </a:fld>
            <a:endParaRPr lang="zh-CN" altLang="en-US" dirty="0"/>
          </a:p>
        </p:txBody>
      </p:sp>
    </p:spTree>
    <p:extLst>
      <p:ext uri="{BB962C8B-B14F-4D97-AF65-F5344CB8AC3E}">
        <p14:creationId xmlns:p14="http://schemas.microsoft.com/office/powerpoint/2010/main" val="3578846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a:t>
            </a:fld>
            <a:endParaRPr lang="zh-CN" altLang="en-US" dirty="0"/>
          </a:p>
        </p:txBody>
      </p:sp>
    </p:spTree>
    <p:extLst>
      <p:ext uri="{BB962C8B-B14F-4D97-AF65-F5344CB8AC3E}">
        <p14:creationId xmlns:p14="http://schemas.microsoft.com/office/powerpoint/2010/main" val="705066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a:t>
            </a:fld>
            <a:endParaRPr lang="zh-CN" altLang="en-US" dirty="0"/>
          </a:p>
        </p:txBody>
      </p:sp>
    </p:spTree>
    <p:extLst>
      <p:ext uri="{BB962C8B-B14F-4D97-AF65-F5344CB8AC3E}">
        <p14:creationId xmlns:p14="http://schemas.microsoft.com/office/powerpoint/2010/main" val="3320751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7</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8</a:t>
            </a:fld>
            <a:endParaRPr lang="zh-CN" altLang="en-US" dirty="0"/>
          </a:p>
        </p:txBody>
      </p:sp>
    </p:spTree>
    <p:extLst>
      <p:ext uri="{BB962C8B-B14F-4D97-AF65-F5344CB8AC3E}">
        <p14:creationId xmlns:p14="http://schemas.microsoft.com/office/powerpoint/2010/main" val="125276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9</a:t>
            </a:fld>
            <a:endParaRPr lang="zh-CN" altLang="en-US" dirty="0"/>
          </a:p>
        </p:txBody>
      </p:sp>
    </p:spTree>
    <p:extLst>
      <p:ext uri="{BB962C8B-B14F-4D97-AF65-F5344CB8AC3E}">
        <p14:creationId xmlns:p14="http://schemas.microsoft.com/office/powerpoint/2010/main" val="926575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10</a:t>
            </a:fld>
            <a:endParaRPr lang="zh-CN" altLang="en-US" dirty="0"/>
          </a:p>
        </p:txBody>
      </p:sp>
    </p:spTree>
    <p:extLst>
      <p:ext uri="{BB962C8B-B14F-4D97-AF65-F5344CB8AC3E}">
        <p14:creationId xmlns:p14="http://schemas.microsoft.com/office/powerpoint/2010/main" val="36764351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658117404"/>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1954466497"/>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3364334351"/>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13.xml"/><Relationship Id="rId4"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16.xml"/><Relationship Id="rId4" Type="http://schemas.openxmlformats.org/officeDocument/2006/relationships/slideLayout" Target="../slideLayouts/slideLayout34.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 id="2147483715" r:id="rId2"/>
    <p:sldLayoutId id="2147483717" r:id="rId3"/>
    <p:sldLayoutId id="2147483718"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2024/3/21</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41.emf"/></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46.emf"/><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6.xml"/><Relationship Id="rId5" Type="http://schemas.openxmlformats.org/officeDocument/2006/relationships/image" Target="../media/image500.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openxmlformats.org/officeDocument/2006/relationships/image" Target="../media/image5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6.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26.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0.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00.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0.png"/><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8.jpe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40.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6.xml"/><Relationship Id="rId5" Type="http://schemas.openxmlformats.org/officeDocument/2006/relationships/image" Target="../media/image85.sv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660400"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99386"/>
            <a:ext cx="3714570"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主讲人：王安</a:t>
            </a:r>
          </a:p>
        </p:txBody>
      </p:sp>
      <p:sp>
        <p:nvSpPr>
          <p:cNvPr id="22" name="文本框 21"/>
          <p:cNvSpPr txBox="1"/>
          <p:nvPr/>
        </p:nvSpPr>
        <p:spPr>
          <a:xfrm>
            <a:off x="1149486" y="5112604"/>
            <a:ext cx="5123851"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单　位：北京理工大学网络空间安全学院</a:t>
            </a:r>
          </a:p>
        </p:txBody>
      </p:sp>
      <p:sp>
        <p:nvSpPr>
          <p:cNvPr id="24" name="文本框 23"/>
          <p:cNvSpPr txBox="1"/>
          <p:nvPr/>
        </p:nvSpPr>
        <p:spPr>
          <a:xfrm>
            <a:off x="660399" y="1767242"/>
            <a:ext cx="11071629" cy="1911292"/>
          </a:xfrm>
          <a:prstGeom prst="rect">
            <a:avLst/>
          </a:prstGeom>
          <a:noFill/>
        </p:spPr>
        <p:txBody>
          <a:bodyPr wrap="square" lIns="0" tIns="0" rIns="0" bIns="0" rtlCol="0">
            <a:spAutoFit/>
          </a:bodyPr>
          <a:lstStyle/>
          <a:p>
            <a:pPr>
              <a:lnSpc>
                <a:spcPct val="110000"/>
              </a:lnSpc>
              <a:spcAft>
                <a:spcPts val="1200"/>
              </a:spcAft>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nSpc>
                <a:spcPct val="110000"/>
              </a:lnSpc>
            </a:pPr>
            <a:r>
              <a:rPr lang="zh-CN" altLang="en-US" sz="6000" b="1" spc="300" dirty="0">
                <a:solidFill>
                  <a:schemeClr val="bg1"/>
                </a:solidFill>
                <a:latin typeface="+mn-ea"/>
                <a:ea typeface="+mn-ea"/>
              </a:rPr>
              <a:t>第</a:t>
            </a:r>
            <a:r>
              <a:rPr lang="en-US" altLang="zh-CN" sz="6000" b="1" spc="300" dirty="0">
                <a:solidFill>
                  <a:schemeClr val="bg1"/>
                </a:solidFill>
                <a:latin typeface="+mn-ea"/>
                <a:ea typeface="+mn-ea"/>
              </a:rPr>
              <a:t>4</a:t>
            </a:r>
            <a:r>
              <a:rPr lang="zh-CN" altLang="en-US" sz="6000" b="1" spc="300" dirty="0">
                <a:solidFill>
                  <a:schemeClr val="bg1"/>
                </a:solidFill>
                <a:latin typeface="+mn-ea"/>
                <a:ea typeface="+mn-ea"/>
              </a:rPr>
              <a:t>章 公钥密码算法软件实现</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solidFill>
                  <a:schemeClr val="tx1"/>
                </a:solidFill>
                <a:latin typeface="微软雅黑" panose="020B0503020204020204" pitchFamily="34" charset="-122"/>
                <a:ea typeface="微软雅黑" panose="020B0503020204020204" pitchFamily="34" charset="-122"/>
                <a:sym typeface="+mn-lt"/>
              </a:rPr>
              <a:t>大数的存储</a:t>
            </a:r>
            <a:r>
              <a:rPr lang="en-US" altLang="zh-CN" dirty="0">
                <a:solidFill>
                  <a:schemeClr val="tx1"/>
                </a:solidFill>
                <a:latin typeface="微软雅黑" panose="020B0503020204020204" pitchFamily="34" charset="-122"/>
                <a:ea typeface="微软雅黑" panose="020B0503020204020204" pitchFamily="34" charset="-122"/>
                <a:sym typeface="+mn-lt"/>
              </a:rPr>
              <a:t>——</a:t>
            </a:r>
            <a:r>
              <a:rPr lang="zh-CN" altLang="en-US" dirty="0">
                <a:solidFill>
                  <a:schemeClr val="tx1"/>
                </a:solidFill>
                <a:latin typeface="微软雅黑" panose="020B0503020204020204" pitchFamily="34" charset="-122"/>
                <a:ea typeface="微软雅黑" panose="020B0503020204020204" pitchFamily="34" charset="-122"/>
                <a:sym typeface="+mn-lt"/>
              </a:rPr>
              <a:t>数组</a:t>
            </a:r>
            <a:endParaRPr lang="zh-CN" altLang="en-US" dirty="0"/>
          </a:p>
        </p:txBody>
      </p:sp>
      <p:grpSp>
        <p:nvGrpSpPr>
          <p:cNvPr id="42" name="组合 41"/>
          <p:cNvGrpSpPr/>
          <p:nvPr/>
        </p:nvGrpSpPr>
        <p:grpSpPr>
          <a:xfrm>
            <a:off x="9353141" y="1518219"/>
            <a:ext cx="2160001" cy="4318673"/>
            <a:chOff x="9353141" y="1565844"/>
            <a:chExt cx="2160001" cy="4318673"/>
          </a:xfrm>
        </p:grpSpPr>
        <p:sp>
          <p:nvSpPr>
            <p:cNvPr id="43" name="矩形 42"/>
            <p:cNvSpPr/>
            <p:nvPr/>
          </p:nvSpPr>
          <p:spPr>
            <a:xfrm>
              <a:off x="9353141"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44" name="文本框 43"/>
            <p:cNvSpPr txBox="1"/>
            <p:nvPr/>
          </p:nvSpPr>
          <p:spPr>
            <a:xfrm>
              <a:off x="9353141" y="1565844"/>
              <a:ext cx="1716175" cy="400110"/>
            </a:xfrm>
            <a:prstGeom prst="rect">
              <a:avLst/>
            </a:prstGeom>
            <a:noFill/>
          </p:spPr>
          <p:txBody>
            <a:bodyPr wrap="none" lIns="0" rtlCol="0">
              <a:spAutoFit/>
            </a:bodyPr>
            <a:lstStyle/>
            <a:p>
              <a:pPr eaLnBrk="1"/>
              <a:r>
                <a:rPr lang="zh-CN" altLang="en-US" sz="2000" b="1" spc="100" dirty="0">
                  <a:solidFill>
                    <a:schemeClr val="accent1"/>
                  </a:solidFill>
                </a:rPr>
                <a:t>按</a:t>
              </a:r>
              <a:r>
                <a:rPr lang="en-US" altLang="zh-CN" sz="2000" b="1" spc="100" dirty="0">
                  <a:solidFill>
                    <a:schemeClr val="accent1"/>
                  </a:solidFill>
                </a:rPr>
                <a:t>CPU</a:t>
              </a:r>
              <a:r>
                <a:rPr lang="zh-CN" altLang="en-US" sz="2000" b="1" spc="100" dirty="0">
                  <a:solidFill>
                    <a:schemeClr val="accent1"/>
                  </a:solidFill>
                </a:rPr>
                <a:t>位宽存</a:t>
              </a:r>
            </a:p>
          </p:txBody>
        </p:sp>
        <p:sp>
          <p:nvSpPr>
            <p:cNvPr id="45" name="文本框 44"/>
            <p:cNvSpPr txBox="1"/>
            <p:nvPr/>
          </p:nvSpPr>
          <p:spPr>
            <a:xfrm>
              <a:off x="9353142" y="2500706"/>
              <a:ext cx="2160000" cy="3383811"/>
            </a:xfrm>
            <a:prstGeom prst="rect">
              <a:avLst/>
            </a:prstGeom>
            <a:noFill/>
          </p:spPr>
          <p:txBody>
            <a:bodyPr wrap="square" lIns="0" rtlCol="0">
              <a:normAutofit/>
            </a:bodyPr>
            <a:lstStyle/>
            <a:p>
              <a:pPr algn="just" eaLnBrk="1">
                <a:lnSpc>
                  <a:spcPct val="150000"/>
                </a:lnSpc>
              </a:pPr>
              <a:r>
                <a:rPr lang="zh-CN" altLang="en-US" sz="1600" spc="100" dirty="0"/>
                <a:t>将</a:t>
              </a:r>
              <a:r>
                <a:rPr lang="en-US" altLang="zh-CN" sz="1600" spc="100" dirty="0"/>
                <a:t>1024</a:t>
              </a:r>
              <a:r>
                <a:rPr lang="zh-CN" altLang="en-US" sz="1600" spc="100" dirty="0"/>
                <a:t>比特大数以</a:t>
              </a:r>
              <a:r>
                <a:rPr lang="en-US" altLang="zh-CN" sz="1600" spc="100" dirty="0"/>
                <a:t>CPU</a:t>
              </a:r>
              <a:r>
                <a:rPr lang="zh-CN" altLang="en-US" sz="1600" spc="100" dirty="0"/>
                <a:t>位宽为单位存入数组，以</a:t>
              </a:r>
              <a:r>
                <a:rPr lang="en-US" altLang="zh-CN" sz="1600" spc="100" dirty="0"/>
                <a:t>32</a:t>
              </a:r>
              <a:r>
                <a:rPr lang="zh-CN" altLang="en-US" sz="1600" spc="100" dirty="0"/>
                <a:t>位</a:t>
              </a:r>
              <a:r>
                <a:rPr lang="en-US" altLang="zh-CN" sz="1600" spc="100" dirty="0"/>
                <a:t>CPU</a:t>
              </a:r>
              <a:r>
                <a:rPr lang="zh-CN" altLang="en-US" sz="1600" spc="100" dirty="0"/>
                <a:t>为例，可定义数组为：</a:t>
              </a:r>
              <a:endParaRPr lang="en-US" altLang="zh-CN" sz="1600" spc="100" dirty="0"/>
            </a:p>
            <a:p>
              <a:pPr algn="ctr" eaLnBrk="1">
                <a:lnSpc>
                  <a:spcPct val="150000"/>
                </a:lnSpc>
              </a:pPr>
              <a:r>
                <a:rPr lang="en-US" altLang="zh-CN" sz="1600" spc="100" dirty="0"/>
                <a:t>A[0]~A[31]</a:t>
              </a:r>
            </a:p>
            <a:p>
              <a:pPr eaLnBrk="1">
                <a:lnSpc>
                  <a:spcPct val="150000"/>
                </a:lnSpc>
              </a:pPr>
              <a:endParaRPr lang="en-US" altLang="zh-CN" sz="1600" spc="100" dirty="0"/>
            </a:p>
            <a:p>
              <a:pPr eaLnBrk="1">
                <a:lnSpc>
                  <a:spcPct val="150000"/>
                </a:lnSpc>
              </a:pPr>
              <a:r>
                <a:rPr lang="zh-CN" altLang="en-US" sz="1600" spc="100" dirty="0"/>
                <a:t>评价：理论上效率最高</a:t>
              </a:r>
            </a:p>
          </p:txBody>
        </p:sp>
      </p:grpSp>
      <p:cxnSp>
        <p:nvCxnSpPr>
          <p:cNvPr id="48" name="直接连接符 47"/>
          <p:cNvCxnSpPr/>
          <p:nvPr/>
        </p:nvCxnSpPr>
        <p:spPr>
          <a:xfrm>
            <a:off x="8955992"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EEC7CB5D-9F49-8635-EA43-7A48909FE97A}"/>
              </a:ext>
            </a:extLst>
          </p:cNvPr>
          <p:cNvSpPr/>
          <p:nvPr/>
        </p:nvSpPr>
        <p:spPr>
          <a:xfrm>
            <a:off x="9329135" y="453157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7" name="文本框 6">
            <a:extLst>
              <a:ext uri="{FF2B5EF4-FFF2-40B4-BE49-F238E27FC236}">
                <a16:creationId xmlns:a16="http://schemas.microsoft.com/office/drawing/2014/main" id="{CA22C405-2CF4-3F6A-0842-589613C1F999}"/>
              </a:ext>
            </a:extLst>
          </p:cNvPr>
          <p:cNvSpPr txBox="1"/>
          <p:nvPr/>
        </p:nvSpPr>
        <p:spPr>
          <a:xfrm>
            <a:off x="541338" y="1126315"/>
            <a:ext cx="8017506" cy="4708981"/>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单精度</a:t>
            </a:r>
            <a:r>
              <a:rPr lang="zh-CN" altLang="en-US" sz="2000" dirty="0">
                <a:latin typeface="+mn-ea"/>
                <a:ea typeface="+mn-ea"/>
              </a:rPr>
              <a:t>整数示例</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一个字（</a:t>
            </a:r>
            <a:r>
              <a:rPr lang="en-US" altLang="zh-CN" sz="2000" dirty="0">
                <a:latin typeface="+mn-ea"/>
                <a:ea typeface="+mn-ea"/>
              </a:rPr>
              <a:t>Word</a:t>
            </a:r>
            <a:r>
              <a:rPr lang="zh-CN" altLang="en-US" sz="2000" dirty="0">
                <a:latin typeface="+mn-ea"/>
                <a:ea typeface="+mn-ea"/>
              </a:rPr>
              <a:t>），如：</a:t>
            </a:r>
            <a:r>
              <a:rPr lang="en-US" altLang="zh-CN" sz="2000" dirty="0">
                <a:latin typeface="+mn-ea"/>
                <a:ea typeface="+mn-ea"/>
              </a:rPr>
              <a:t>unsigned int A;</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多精度</a:t>
            </a:r>
            <a:r>
              <a:rPr lang="zh-CN" altLang="en-US" sz="2000" dirty="0">
                <a:latin typeface="+mn-ea"/>
                <a:ea typeface="+mn-ea"/>
              </a:rPr>
              <a:t>整数示例</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由多个字构成的数组，如：</a:t>
            </a:r>
            <a:r>
              <a:rPr lang="en-US" altLang="zh-CN" sz="2000" dirty="0">
                <a:latin typeface="+mn-ea"/>
                <a:ea typeface="+mn-ea"/>
              </a:rPr>
              <a:t>unsigned int A[32];</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习惯上，高位存于</a:t>
            </a:r>
            <a:r>
              <a:rPr lang="en-US" altLang="zh-CN" sz="2000" dirty="0">
                <a:latin typeface="+mn-ea"/>
                <a:ea typeface="+mn-ea"/>
              </a:rPr>
              <a:t>A[31]</a:t>
            </a:r>
            <a:r>
              <a:rPr lang="zh-CN" altLang="en-US" sz="2000" dirty="0">
                <a:latin typeface="+mn-ea"/>
                <a:ea typeface="+mn-ea"/>
              </a:rPr>
              <a:t>，低位存于</a:t>
            </a:r>
            <a:r>
              <a:rPr lang="en-US" altLang="zh-CN" sz="2000" dirty="0">
                <a:latin typeface="+mn-ea"/>
                <a:ea typeface="+mn-ea"/>
              </a:rPr>
              <a:t>A[0]</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多精度数据通常需要定义其</a:t>
            </a:r>
            <a:r>
              <a:rPr lang="zh-CN" altLang="en-US" sz="2000" b="1" dirty="0">
                <a:solidFill>
                  <a:srgbClr val="C00000"/>
                </a:solidFill>
                <a:latin typeface="+mn-ea"/>
                <a:ea typeface="+mn-ea"/>
              </a:rPr>
              <a:t>长度</a:t>
            </a:r>
            <a:r>
              <a:rPr lang="zh-CN" altLang="en-US" sz="2000" dirty="0">
                <a:latin typeface="+mn-ea"/>
                <a:ea typeface="+mn-ea"/>
              </a:rPr>
              <a:t>：</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某些情况下，</a:t>
            </a:r>
            <a:r>
              <a:rPr lang="en-US" altLang="zh-CN" sz="2000" dirty="0">
                <a:latin typeface="+mn-ea"/>
                <a:ea typeface="+mn-ea"/>
              </a:rPr>
              <a:t>A[31]~A[0]</a:t>
            </a:r>
            <a:r>
              <a:rPr lang="zh-CN" altLang="en-US" sz="2000" dirty="0">
                <a:latin typeface="+mn-ea"/>
                <a:ea typeface="+mn-ea"/>
              </a:rPr>
              <a:t>中部分高位均为</a:t>
            </a:r>
            <a:r>
              <a:rPr lang="en-US" altLang="zh-CN" sz="2000" dirty="0">
                <a:latin typeface="+mn-ea"/>
                <a:ea typeface="+mn-ea"/>
              </a:rPr>
              <a:t>0</a:t>
            </a:r>
            <a:r>
              <a:rPr lang="zh-CN" altLang="en-US" sz="2000" dirty="0">
                <a:latin typeface="+mn-ea"/>
                <a:ea typeface="+mn-ea"/>
              </a:rPr>
              <a:t>，为了</a:t>
            </a:r>
            <a:r>
              <a:rPr lang="zh-CN" altLang="en-US" sz="2000" b="1" dirty="0">
                <a:solidFill>
                  <a:srgbClr val="C00000"/>
                </a:solidFill>
                <a:latin typeface="+mn-ea"/>
                <a:ea typeface="+mn-ea"/>
              </a:rPr>
              <a:t>减少运算量</a:t>
            </a:r>
            <a:r>
              <a:rPr lang="zh-CN" altLang="en-US" sz="2000" dirty="0">
                <a:latin typeface="+mn-ea"/>
                <a:ea typeface="+mn-ea"/>
              </a:rPr>
              <a:t>，可将</a:t>
            </a:r>
            <a:r>
              <a:rPr lang="en-US" altLang="zh-CN" sz="2000" dirty="0">
                <a:latin typeface="+mn-ea"/>
                <a:ea typeface="+mn-ea"/>
              </a:rPr>
              <a:t>A</a:t>
            </a:r>
            <a:r>
              <a:rPr lang="zh-CN" altLang="en-US" sz="2000" dirty="0">
                <a:latin typeface="+mn-ea"/>
                <a:ea typeface="+mn-ea"/>
              </a:rPr>
              <a:t>的</a:t>
            </a:r>
            <a:r>
              <a:rPr lang="zh-CN" altLang="en-US" sz="2000" b="1" dirty="0">
                <a:solidFill>
                  <a:srgbClr val="C00000"/>
                </a:solidFill>
                <a:latin typeface="+mn-ea"/>
                <a:ea typeface="+mn-ea"/>
              </a:rPr>
              <a:t>实际长度</a:t>
            </a:r>
            <a:r>
              <a:rPr lang="zh-CN" altLang="en-US" sz="2000" dirty="0">
                <a:latin typeface="+mn-ea"/>
                <a:ea typeface="+mn-ea"/>
              </a:rPr>
              <a:t>保存</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某些情况下，需要考虑</a:t>
            </a:r>
            <a:r>
              <a:rPr lang="zh-CN" altLang="en-US" sz="2000" b="1" dirty="0">
                <a:solidFill>
                  <a:srgbClr val="C00000"/>
                </a:solidFill>
                <a:latin typeface="+mn-ea"/>
                <a:ea typeface="+mn-ea"/>
              </a:rPr>
              <a:t>不同位宽</a:t>
            </a:r>
            <a:r>
              <a:rPr lang="zh-CN" altLang="en-US" sz="2000" dirty="0">
                <a:latin typeface="+mn-ea"/>
                <a:ea typeface="+mn-ea"/>
              </a:rPr>
              <a:t>的兼容，如</a:t>
            </a:r>
            <a:r>
              <a:rPr lang="en-US" altLang="zh-CN" sz="2000" dirty="0">
                <a:latin typeface="+mn-ea"/>
                <a:ea typeface="+mn-ea"/>
              </a:rPr>
              <a:t>RSA</a:t>
            </a:r>
            <a:r>
              <a:rPr lang="zh-CN" altLang="en-US" sz="2000" dirty="0">
                <a:latin typeface="+mn-ea"/>
                <a:ea typeface="+mn-ea"/>
              </a:rPr>
              <a:t>典型位宽有</a:t>
            </a:r>
            <a:r>
              <a:rPr lang="en-US" altLang="zh-CN" sz="2000" dirty="0">
                <a:latin typeface="+mn-ea"/>
                <a:ea typeface="+mn-ea"/>
              </a:rPr>
              <a:t>1024/2048/4096</a:t>
            </a:r>
            <a:r>
              <a:rPr lang="zh-CN" altLang="en-US" sz="2000" dirty="0">
                <a:latin typeface="+mn-ea"/>
                <a:ea typeface="+mn-ea"/>
              </a:rPr>
              <a:t>等</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为了简洁，也可考虑用</a:t>
            </a:r>
            <a:r>
              <a:rPr lang="en-US" altLang="zh-CN" sz="2000" dirty="0">
                <a:latin typeface="+mn-ea"/>
                <a:ea typeface="+mn-ea"/>
              </a:rPr>
              <a:t>A[0]</a:t>
            </a:r>
            <a:r>
              <a:rPr lang="zh-CN" altLang="en-US" sz="2000" dirty="0">
                <a:latin typeface="+mn-ea"/>
                <a:ea typeface="+mn-ea"/>
              </a:rPr>
              <a:t>保存长度，用</a:t>
            </a:r>
            <a:r>
              <a:rPr lang="en-US" altLang="zh-CN" sz="2000" dirty="0">
                <a:latin typeface="+mn-ea"/>
                <a:ea typeface="+mn-ea"/>
              </a:rPr>
              <a:t>A[32]~A[1]</a:t>
            </a:r>
            <a:r>
              <a:rPr lang="zh-CN" altLang="en-US" sz="2000" dirty="0">
                <a:latin typeface="+mn-ea"/>
                <a:ea typeface="+mn-ea"/>
              </a:rPr>
              <a:t>保存数据</a:t>
            </a:r>
            <a:endParaRPr lang="en-US" altLang="zh-CN" sz="2000" dirty="0">
              <a:latin typeface="+mn-ea"/>
              <a:ea typeface="+mn-ea"/>
            </a:endParaRPr>
          </a:p>
        </p:txBody>
      </p:sp>
    </p:spTree>
    <p:extLst>
      <p:ext uri="{BB962C8B-B14F-4D97-AF65-F5344CB8AC3E}">
        <p14:creationId xmlns:p14="http://schemas.microsoft.com/office/powerpoint/2010/main" val="297142409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solidFill>
                  <a:schemeClr val="tx1"/>
                </a:solidFill>
                <a:latin typeface="微软雅黑" panose="020B0503020204020204" pitchFamily="34" charset="-122"/>
                <a:ea typeface="微软雅黑" panose="020B0503020204020204" pitchFamily="34" charset="-122"/>
                <a:sym typeface="+mn-lt"/>
              </a:rPr>
              <a:t>多精度加法</a:t>
            </a:r>
            <a:endParaRPr lang="zh-CN" altLang="en-US" dirty="0"/>
          </a:p>
        </p:txBody>
      </p:sp>
      <p:pic>
        <p:nvPicPr>
          <p:cNvPr id="3" name="图片 2">
            <a:extLst>
              <a:ext uri="{FF2B5EF4-FFF2-40B4-BE49-F238E27FC236}">
                <a16:creationId xmlns:a16="http://schemas.microsoft.com/office/drawing/2014/main" id="{3B343D7C-40F3-B574-6DE8-65204832601C}"/>
              </a:ext>
            </a:extLst>
          </p:cNvPr>
          <p:cNvPicPr>
            <a:picLocks noChangeAspect="1"/>
          </p:cNvPicPr>
          <p:nvPr/>
        </p:nvPicPr>
        <p:blipFill>
          <a:blip r:embed="rId3"/>
          <a:stretch>
            <a:fillRect/>
          </a:stretch>
        </p:blipFill>
        <p:spPr>
          <a:xfrm>
            <a:off x="5070554" y="1503218"/>
            <a:ext cx="6632864" cy="4156364"/>
          </a:xfrm>
          <a:prstGeom prst="rect">
            <a:avLst/>
          </a:prstGeom>
        </p:spPr>
      </p:pic>
      <p:sp>
        <p:nvSpPr>
          <p:cNvPr id="4" name="文本框 3">
            <a:extLst>
              <a:ext uri="{FF2B5EF4-FFF2-40B4-BE49-F238E27FC236}">
                <a16:creationId xmlns:a16="http://schemas.microsoft.com/office/drawing/2014/main" id="{50A2CFAE-5541-8F0D-BFAA-36A866E4AF30}"/>
              </a:ext>
            </a:extLst>
          </p:cNvPr>
          <p:cNvSpPr txBox="1"/>
          <p:nvPr/>
        </p:nvSpPr>
        <p:spPr>
          <a:xfrm>
            <a:off x="4569711" y="6350212"/>
            <a:ext cx="53751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出处：</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应用密码学手册</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第</a:t>
            </a:r>
            <a:r>
              <a:rPr lang="en-US" altLang="zh-CN" sz="2000" b="1" dirty="0">
                <a:solidFill>
                  <a:schemeClr val="accent1"/>
                </a:solidFill>
                <a:latin typeface="+mn-ea"/>
                <a:ea typeface="+mn-ea"/>
              </a:rPr>
              <a:t>14</a:t>
            </a:r>
            <a:r>
              <a:rPr lang="zh-CN" altLang="en-US" sz="2000" b="1" dirty="0">
                <a:solidFill>
                  <a:schemeClr val="accent1"/>
                </a:solidFill>
                <a:latin typeface="+mn-ea"/>
                <a:ea typeface="+mn-ea"/>
              </a:rPr>
              <a:t>章：有效实现</a:t>
            </a:r>
          </a:p>
        </p:txBody>
      </p:sp>
      <p:sp>
        <p:nvSpPr>
          <p:cNvPr id="6" name="矩形 5">
            <a:extLst>
              <a:ext uri="{FF2B5EF4-FFF2-40B4-BE49-F238E27FC236}">
                <a16:creationId xmlns:a16="http://schemas.microsoft.com/office/drawing/2014/main" id="{95A7DE67-6567-153E-B6FB-6D5BAFD1C5EE}"/>
              </a:ext>
            </a:extLst>
          </p:cNvPr>
          <p:cNvSpPr/>
          <p:nvPr/>
        </p:nvSpPr>
        <p:spPr>
          <a:xfrm>
            <a:off x="581953" y="1939528"/>
            <a:ext cx="1867494"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7" name="文本框 6">
            <a:extLst>
              <a:ext uri="{FF2B5EF4-FFF2-40B4-BE49-F238E27FC236}">
                <a16:creationId xmlns:a16="http://schemas.microsoft.com/office/drawing/2014/main" id="{6B5B38A9-39B1-339D-AFCA-608C0B290474}"/>
              </a:ext>
            </a:extLst>
          </p:cNvPr>
          <p:cNvSpPr txBox="1"/>
          <p:nvPr/>
        </p:nvSpPr>
        <p:spPr>
          <a:xfrm>
            <a:off x="577850" y="1517592"/>
            <a:ext cx="1977464" cy="400110"/>
          </a:xfrm>
          <a:prstGeom prst="rect">
            <a:avLst/>
          </a:prstGeom>
          <a:noFill/>
        </p:spPr>
        <p:txBody>
          <a:bodyPr wrap="none" lIns="0" rtlCol="0">
            <a:spAutoFit/>
          </a:bodyPr>
          <a:lstStyle/>
          <a:p>
            <a:pPr eaLnBrk="1"/>
            <a:r>
              <a:rPr lang="zh-CN" altLang="en-US" sz="2000" b="1" spc="100" dirty="0">
                <a:solidFill>
                  <a:schemeClr val="accent1"/>
                </a:solidFill>
              </a:rPr>
              <a:t>多精度加法图示</a:t>
            </a:r>
          </a:p>
        </p:txBody>
      </p:sp>
      <p:pic>
        <p:nvPicPr>
          <p:cNvPr id="12" name="图片 11">
            <a:extLst>
              <a:ext uri="{FF2B5EF4-FFF2-40B4-BE49-F238E27FC236}">
                <a16:creationId xmlns:a16="http://schemas.microsoft.com/office/drawing/2014/main" id="{878690E2-5939-669E-5A2A-11DF56B8CF7F}"/>
              </a:ext>
            </a:extLst>
          </p:cNvPr>
          <p:cNvPicPr>
            <a:picLocks noChangeAspect="1"/>
          </p:cNvPicPr>
          <p:nvPr/>
        </p:nvPicPr>
        <p:blipFill>
          <a:blip r:embed="rId4"/>
          <a:stretch>
            <a:fillRect/>
          </a:stretch>
        </p:blipFill>
        <p:spPr>
          <a:xfrm>
            <a:off x="616467" y="2376539"/>
            <a:ext cx="4215361" cy="2776433"/>
          </a:xfrm>
          <a:prstGeom prst="rect">
            <a:avLst/>
          </a:prstGeom>
        </p:spPr>
      </p:pic>
    </p:spTree>
    <p:extLst>
      <p:ext uri="{BB962C8B-B14F-4D97-AF65-F5344CB8AC3E}">
        <p14:creationId xmlns:p14="http://schemas.microsoft.com/office/powerpoint/2010/main" val="38910890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solidFill>
                  <a:schemeClr val="tx1"/>
                </a:solidFill>
                <a:latin typeface="微软雅黑" panose="020B0503020204020204" pitchFamily="34" charset="-122"/>
                <a:ea typeface="微软雅黑" panose="020B0503020204020204" pitchFamily="34" charset="-122"/>
                <a:sym typeface="+mn-lt"/>
              </a:rPr>
              <a:t>多精度减法</a:t>
            </a:r>
            <a:endParaRPr lang="zh-CN" altLang="en-US" dirty="0"/>
          </a:p>
        </p:txBody>
      </p:sp>
      <p:sp>
        <p:nvSpPr>
          <p:cNvPr id="4" name="文本框 3">
            <a:extLst>
              <a:ext uri="{FF2B5EF4-FFF2-40B4-BE49-F238E27FC236}">
                <a16:creationId xmlns:a16="http://schemas.microsoft.com/office/drawing/2014/main" id="{50A2CFAE-5541-8F0D-BFAA-36A866E4AF30}"/>
              </a:ext>
            </a:extLst>
          </p:cNvPr>
          <p:cNvSpPr txBox="1"/>
          <p:nvPr/>
        </p:nvSpPr>
        <p:spPr>
          <a:xfrm>
            <a:off x="4569711" y="6350212"/>
            <a:ext cx="53751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出处：</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应用密码学手册</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第</a:t>
            </a:r>
            <a:r>
              <a:rPr lang="en-US" altLang="zh-CN" sz="2000" b="1" dirty="0">
                <a:solidFill>
                  <a:schemeClr val="accent1"/>
                </a:solidFill>
                <a:latin typeface="+mn-ea"/>
                <a:ea typeface="+mn-ea"/>
              </a:rPr>
              <a:t>14</a:t>
            </a:r>
            <a:r>
              <a:rPr lang="zh-CN" altLang="en-US" sz="2000" b="1" dirty="0">
                <a:solidFill>
                  <a:schemeClr val="accent1"/>
                </a:solidFill>
                <a:latin typeface="+mn-ea"/>
                <a:ea typeface="+mn-ea"/>
              </a:rPr>
              <a:t>章：有效实现</a:t>
            </a:r>
          </a:p>
        </p:txBody>
      </p:sp>
      <p:pic>
        <p:nvPicPr>
          <p:cNvPr id="5" name="图片 4">
            <a:extLst>
              <a:ext uri="{FF2B5EF4-FFF2-40B4-BE49-F238E27FC236}">
                <a16:creationId xmlns:a16="http://schemas.microsoft.com/office/drawing/2014/main" id="{F9D0D042-650C-6B5B-D8AF-0C5758E10B15}"/>
              </a:ext>
            </a:extLst>
          </p:cNvPr>
          <p:cNvPicPr>
            <a:picLocks noChangeAspect="1"/>
          </p:cNvPicPr>
          <p:nvPr/>
        </p:nvPicPr>
        <p:blipFill>
          <a:blip r:embed="rId3"/>
          <a:stretch>
            <a:fillRect/>
          </a:stretch>
        </p:blipFill>
        <p:spPr>
          <a:xfrm>
            <a:off x="5023857" y="1562965"/>
            <a:ext cx="6676159" cy="3732068"/>
          </a:xfrm>
          <a:prstGeom prst="rect">
            <a:avLst/>
          </a:prstGeom>
        </p:spPr>
      </p:pic>
      <p:sp>
        <p:nvSpPr>
          <p:cNvPr id="2" name="矩形 1">
            <a:extLst>
              <a:ext uri="{FF2B5EF4-FFF2-40B4-BE49-F238E27FC236}">
                <a16:creationId xmlns:a16="http://schemas.microsoft.com/office/drawing/2014/main" id="{610E022E-33FF-BEF6-524B-630CF3616DC0}"/>
              </a:ext>
            </a:extLst>
          </p:cNvPr>
          <p:cNvSpPr/>
          <p:nvPr/>
        </p:nvSpPr>
        <p:spPr>
          <a:xfrm>
            <a:off x="581953" y="1939528"/>
            <a:ext cx="1867494"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3" name="文本框 2">
            <a:extLst>
              <a:ext uri="{FF2B5EF4-FFF2-40B4-BE49-F238E27FC236}">
                <a16:creationId xmlns:a16="http://schemas.microsoft.com/office/drawing/2014/main" id="{E0BB76F5-64A3-10F5-BAA1-D9B88990A5D0}"/>
              </a:ext>
            </a:extLst>
          </p:cNvPr>
          <p:cNvSpPr txBox="1"/>
          <p:nvPr/>
        </p:nvSpPr>
        <p:spPr>
          <a:xfrm>
            <a:off x="577850" y="1517592"/>
            <a:ext cx="1977464" cy="400110"/>
          </a:xfrm>
          <a:prstGeom prst="rect">
            <a:avLst/>
          </a:prstGeom>
          <a:noFill/>
        </p:spPr>
        <p:txBody>
          <a:bodyPr wrap="none" lIns="0" rtlCol="0">
            <a:spAutoFit/>
          </a:bodyPr>
          <a:lstStyle/>
          <a:p>
            <a:pPr eaLnBrk="1"/>
            <a:r>
              <a:rPr lang="zh-CN" altLang="en-US" sz="2000" b="1" spc="100" dirty="0">
                <a:solidFill>
                  <a:schemeClr val="accent1"/>
                </a:solidFill>
              </a:rPr>
              <a:t>多精度减法图示</a:t>
            </a:r>
          </a:p>
        </p:txBody>
      </p:sp>
      <p:pic>
        <p:nvPicPr>
          <p:cNvPr id="8" name="图片 7">
            <a:extLst>
              <a:ext uri="{FF2B5EF4-FFF2-40B4-BE49-F238E27FC236}">
                <a16:creationId xmlns:a16="http://schemas.microsoft.com/office/drawing/2014/main" id="{2414BC1A-5E74-E84B-AFFE-D54487DC464A}"/>
              </a:ext>
            </a:extLst>
          </p:cNvPr>
          <p:cNvPicPr>
            <a:picLocks noChangeAspect="1"/>
          </p:cNvPicPr>
          <p:nvPr/>
        </p:nvPicPr>
        <p:blipFill>
          <a:blip r:embed="rId4"/>
          <a:stretch>
            <a:fillRect/>
          </a:stretch>
        </p:blipFill>
        <p:spPr>
          <a:xfrm>
            <a:off x="611943" y="2376536"/>
            <a:ext cx="4215361" cy="2776433"/>
          </a:xfrm>
          <a:prstGeom prst="rect">
            <a:avLst/>
          </a:prstGeom>
        </p:spPr>
      </p:pic>
      <p:sp>
        <p:nvSpPr>
          <p:cNvPr id="9" name="文本框 8">
            <a:extLst>
              <a:ext uri="{FF2B5EF4-FFF2-40B4-BE49-F238E27FC236}">
                <a16:creationId xmlns:a16="http://schemas.microsoft.com/office/drawing/2014/main" id="{8A06AA8C-A340-6D17-0B31-48805FA293B8}"/>
              </a:ext>
            </a:extLst>
          </p:cNvPr>
          <p:cNvSpPr txBox="1"/>
          <p:nvPr/>
        </p:nvSpPr>
        <p:spPr>
          <a:xfrm>
            <a:off x="360713" y="5452842"/>
            <a:ext cx="4703531" cy="400110"/>
          </a:xfrm>
          <a:prstGeom prst="rect">
            <a:avLst/>
          </a:prstGeom>
          <a:noFill/>
        </p:spPr>
        <p:txBody>
          <a:bodyPr wrap="none">
            <a:spAutoFit/>
          </a:bodyPr>
          <a:lstStyle/>
          <a:p>
            <a:pPr algn="ctr"/>
            <a:r>
              <a:rPr lang="zh-CN" altLang="en-US" sz="2000" b="1" dirty="0">
                <a:solidFill>
                  <a:schemeClr val="accent1"/>
                </a:solidFill>
                <a:latin typeface="+mn-ea"/>
                <a:ea typeface="+mn-ea"/>
              </a:rPr>
              <a:t>定义了</a:t>
            </a:r>
            <a:r>
              <a:rPr lang="en-US" altLang="zh-CN" sz="2000" b="1" dirty="0">
                <a:solidFill>
                  <a:schemeClr val="accent1"/>
                </a:solidFill>
                <a:latin typeface="+mn-ea"/>
                <a:ea typeface="+mn-ea"/>
              </a:rPr>
              <a:t>c=-1</a:t>
            </a:r>
            <a:r>
              <a:rPr lang="zh-CN" altLang="en-US" sz="2000" b="1" dirty="0">
                <a:solidFill>
                  <a:schemeClr val="accent1"/>
                </a:solidFill>
                <a:latin typeface="+mn-ea"/>
                <a:ea typeface="+mn-ea"/>
              </a:rPr>
              <a:t>的情况，所以图中仍然是</a:t>
            </a:r>
            <a:r>
              <a:rPr lang="en-US" altLang="zh-CN" sz="2000" b="1" dirty="0">
                <a:solidFill>
                  <a:schemeClr val="accent1"/>
                </a:solidFill>
                <a:latin typeface="+mn-ea"/>
                <a:ea typeface="+mn-ea"/>
              </a:rPr>
              <a:t>+c</a:t>
            </a:r>
            <a:endParaRPr lang="zh-CN" altLang="en-US" sz="2000" b="1" dirty="0">
              <a:solidFill>
                <a:schemeClr val="accent1"/>
              </a:solidFill>
              <a:latin typeface="+mn-ea"/>
              <a:ea typeface="+mn-ea"/>
            </a:endParaRPr>
          </a:p>
        </p:txBody>
      </p:sp>
    </p:spTree>
    <p:extLst>
      <p:ext uri="{BB962C8B-B14F-4D97-AF65-F5344CB8AC3E}">
        <p14:creationId xmlns:p14="http://schemas.microsoft.com/office/powerpoint/2010/main" val="27307316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solidFill>
                  <a:schemeClr val="tx1"/>
                </a:solidFill>
                <a:latin typeface="微软雅黑" panose="020B0503020204020204" pitchFamily="34" charset="-122"/>
                <a:ea typeface="微软雅黑" panose="020B0503020204020204" pitchFamily="34" charset="-122"/>
                <a:sym typeface="+mn-lt"/>
              </a:rPr>
              <a:t>多精度乘法</a:t>
            </a:r>
            <a:endParaRPr lang="zh-CN" altLang="en-US" dirty="0"/>
          </a:p>
        </p:txBody>
      </p:sp>
      <p:sp>
        <p:nvSpPr>
          <p:cNvPr id="4" name="文本框 3">
            <a:extLst>
              <a:ext uri="{FF2B5EF4-FFF2-40B4-BE49-F238E27FC236}">
                <a16:creationId xmlns:a16="http://schemas.microsoft.com/office/drawing/2014/main" id="{50A2CFAE-5541-8F0D-BFAA-36A866E4AF30}"/>
              </a:ext>
            </a:extLst>
          </p:cNvPr>
          <p:cNvSpPr txBox="1"/>
          <p:nvPr/>
        </p:nvSpPr>
        <p:spPr>
          <a:xfrm>
            <a:off x="4569711" y="6350212"/>
            <a:ext cx="53751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出处：</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应用密码学手册</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第</a:t>
            </a:r>
            <a:r>
              <a:rPr lang="en-US" altLang="zh-CN" sz="2000" b="1" dirty="0">
                <a:solidFill>
                  <a:schemeClr val="accent1"/>
                </a:solidFill>
                <a:latin typeface="+mn-ea"/>
                <a:ea typeface="+mn-ea"/>
              </a:rPr>
              <a:t>14</a:t>
            </a:r>
            <a:r>
              <a:rPr lang="zh-CN" altLang="en-US" sz="2000" b="1" dirty="0">
                <a:solidFill>
                  <a:schemeClr val="accent1"/>
                </a:solidFill>
                <a:latin typeface="+mn-ea"/>
                <a:ea typeface="+mn-ea"/>
              </a:rPr>
              <a:t>章：有效实现</a:t>
            </a:r>
          </a:p>
        </p:txBody>
      </p:sp>
      <p:sp>
        <p:nvSpPr>
          <p:cNvPr id="2" name="矩形 1">
            <a:extLst>
              <a:ext uri="{FF2B5EF4-FFF2-40B4-BE49-F238E27FC236}">
                <a16:creationId xmlns:a16="http://schemas.microsoft.com/office/drawing/2014/main" id="{610E022E-33FF-BEF6-524B-630CF3616DC0}"/>
              </a:ext>
            </a:extLst>
          </p:cNvPr>
          <p:cNvSpPr/>
          <p:nvPr/>
        </p:nvSpPr>
        <p:spPr>
          <a:xfrm>
            <a:off x="564431" y="1563215"/>
            <a:ext cx="2888045"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3" name="文本框 2">
            <a:extLst>
              <a:ext uri="{FF2B5EF4-FFF2-40B4-BE49-F238E27FC236}">
                <a16:creationId xmlns:a16="http://schemas.microsoft.com/office/drawing/2014/main" id="{E0BB76F5-64A3-10F5-BAA1-D9B88990A5D0}"/>
              </a:ext>
            </a:extLst>
          </p:cNvPr>
          <p:cNvSpPr txBox="1"/>
          <p:nvPr/>
        </p:nvSpPr>
        <p:spPr>
          <a:xfrm>
            <a:off x="577850" y="1141279"/>
            <a:ext cx="3054682" cy="400110"/>
          </a:xfrm>
          <a:prstGeom prst="rect">
            <a:avLst/>
          </a:prstGeom>
          <a:noFill/>
        </p:spPr>
        <p:txBody>
          <a:bodyPr wrap="none" lIns="0" rtlCol="0">
            <a:spAutoFit/>
          </a:bodyPr>
          <a:lstStyle/>
          <a:p>
            <a:pPr eaLnBrk="1"/>
            <a:r>
              <a:rPr lang="zh-CN" altLang="en-US" sz="2000" b="1" spc="100" dirty="0">
                <a:solidFill>
                  <a:schemeClr val="accent1"/>
                </a:solidFill>
              </a:rPr>
              <a:t>多精度乘法（笔纸运算）</a:t>
            </a:r>
          </a:p>
        </p:txBody>
      </p:sp>
      <p:pic>
        <p:nvPicPr>
          <p:cNvPr id="12" name="图片 11">
            <a:extLst>
              <a:ext uri="{FF2B5EF4-FFF2-40B4-BE49-F238E27FC236}">
                <a16:creationId xmlns:a16="http://schemas.microsoft.com/office/drawing/2014/main" id="{FD5AB317-7727-3397-F3EB-DCD5685AD461}"/>
              </a:ext>
            </a:extLst>
          </p:cNvPr>
          <p:cNvPicPr>
            <a:picLocks noChangeAspect="1"/>
          </p:cNvPicPr>
          <p:nvPr/>
        </p:nvPicPr>
        <p:blipFill>
          <a:blip r:embed="rId3"/>
          <a:stretch>
            <a:fillRect/>
          </a:stretch>
        </p:blipFill>
        <p:spPr>
          <a:xfrm>
            <a:off x="5646456" y="1225055"/>
            <a:ext cx="6171248" cy="3876675"/>
          </a:xfrm>
          <a:prstGeom prst="rect">
            <a:avLst/>
          </a:prstGeom>
        </p:spPr>
      </p:pic>
      <p:pic>
        <p:nvPicPr>
          <p:cNvPr id="24" name="图片 23">
            <a:extLst>
              <a:ext uri="{FF2B5EF4-FFF2-40B4-BE49-F238E27FC236}">
                <a16:creationId xmlns:a16="http://schemas.microsoft.com/office/drawing/2014/main" id="{33413088-3E34-9037-B03D-5C92CFED2BF2}"/>
              </a:ext>
            </a:extLst>
          </p:cNvPr>
          <p:cNvPicPr>
            <a:picLocks noChangeAspect="1"/>
          </p:cNvPicPr>
          <p:nvPr/>
        </p:nvPicPr>
        <p:blipFill>
          <a:blip r:embed="rId4"/>
          <a:stretch>
            <a:fillRect/>
          </a:stretch>
        </p:blipFill>
        <p:spPr>
          <a:xfrm>
            <a:off x="492462" y="1953655"/>
            <a:ext cx="5405343" cy="3025378"/>
          </a:xfrm>
          <a:prstGeom prst="rect">
            <a:avLst/>
          </a:prstGeom>
        </p:spPr>
      </p:pic>
      <p:sp>
        <p:nvSpPr>
          <p:cNvPr id="6" name="文本框 5">
            <a:extLst>
              <a:ext uri="{FF2B5EF4-FFF2-40B4-BE49-F238E27FC236}">
                <a16:creationId xmlns:a16="http://schemas.microsoft.com/office/drawing/2014/main" id="{78052F2A-0E0A-6E3D-F465-733D143005AA}"/>
              </a:ext>
            </a:extLst>
          </p:cNvPr>
          <p:cNvSpPr txBox="1"/>
          <p:nvPr/>
        </p:nvSpPr>
        <p:spPr>
          <a:xfrm>
            <a:off x="581062" y="5429733"/>
            <a:ext cx="11029875" cy="707886"/>
          </a:xfrm>
          <a:prstGeom prst="rect">
            <a:avLst/>
          </a:prstGeom>
          <a:noFill/>
        </p:spPr>
        <p:txBody>
          <a:bodyPr wrap="square">
            <a:spAutoFit/>
          </a:bodyPr>
          <a:lstStyle/>
          <a:p>
            <a:r>
              <a:rPr lang="zh-CN" altLang="en-US" sz="2000" b="1" dirty="0">
                <a:solidFill>
                  <a:schemeClr val="accent1"/>
                </a:solidFill>
                <a:latin typeface="+mn-ea"/>
                <a:ea typeface="+mn-ea"/>
              </a:rPr>
              <a:t>大多数的</a:t>
            </a:r>
            <a:r>
              <a:rPr lang="en-US" altLang="zh-CN" sz="2000" b="1" dirty="0">
                <a:solidFill>
                  <a:schemeClr val="accent1"/>
                </a:solidFill>
                <a:latin typeface="+mn-ea"/>
                <a:ea typeface="+mn-ea"/>
              </a:rPr>
              <a:t>DSP</a:t>
            </a:r>
            <a:r>
              <a:rPr lang="zh-CN" altLang="en-US" sz="2000" b="1" dirty="0">
                <a:solidFill>
                  <a:schemeClr val="accent1"/>
                </a:solidFill>
                <a:latin typeface="+mn-ea"/>
                <a:ea typeface="+mn-ea"/>
              </a:rPr>
              <a:t>（</a:t>
            </a:r>
            <a:r>
              <a:rPr lang="en-US" altLang="zh-CN" sz="2000" b="1" dirty="0">
                <a:solidFill>
                  <a:schemeClr val="accent1"/>
                </a:solidFill>
                <a:latin typeface="+mn-ea"/>
                <a:ea typeface="+mn-ea"/>
              </a:rPr>
              <a:t>Digital Signal Processing</a:t>
            </a:r>
            <a:r>
              <a:rPr lang="zh-CN" altLang="en-US" sz="2000" b="1" dirty="0">
                <a:solidFill>
                  <a:schemeClr val="accent1"/>
                </a:solidFill>
                <a:latin typeface="+mn-ea"/>
                <a:ea typeface="+mn-ea"/>
              </a:rPr>
              <a:t>）处理器在执行乘加操作时可以在一条指令周期内同时完成乘法和加法操作，</a:t>
            </a:r>
            <a:r>
              <a:rPr lang="en-US" altLang="zh-CN" sz="2000" b="1" dirty="0">
                <a:solidFill>
                  <a:schemeClr val="accent1"/>
                </a:solidFill>
                <a:latin typeface="+mn-ea"/>
                <a:ea typeface="+mn-ea"/>
              </a:rPr>
              <a:t>DSP</a:t>
            </a:r>
            <a:r>
              <a:rPr lang="zh-CN" altLang="en-US" sz="2000" b="1" dirty="0">
                <a:solidFill>
                  <a:schemeClr val="accent1"/>
                </a:solidFill>
                <a:latin typeface="+mn-ea"/>
                <a:ea typeface="+mn-ea"/>
              </a:rPr>
              <a:t>与一般</a:t>
            </a:r>
            <a:r>
              <a:rPr lang="en-US" altLang="zh-CN" sz="2000" b="1" dirty="0">
                <a:solidFill>
                  <a:schemeClr val="accent1"/>
                </a:solidFill>
                <a:latin typeface="+mn-ea"/>
                <a:ea typeface="+mn-ea"/>
              </a:rPr>
              <a:t>MCU</a:t>
            </a:r>
            <a:r>
              <a:rPr lang="zh-CN" altLang="en-US" sz="2000" b="1" dirty="0">
                <a:solidFill>
                  <a:schemeClr val="accent1"/>
                </a:solidFill>
                <a:latin typeface="+mn-ea"/>
                <a:ea typeface="+mn-ea"/>
              </a:rPr>
              <a:t>最大的区别在于</a:t>
            </a:r>
            <a:r>
              <a:rPr lang="en-US" altLang="zh-CN" sz="2000" b="1" dirty="0">
                <a:solidFill>
                  <a:schemeClr val="accent1"/>
                </a:solidFill>
                <a:latin typeface="+mn-ea"/>
                <a:ea typeface="+mn-ea"/>
              </a:rPr>
              <a:t>DSP</a:t>
            </a:r>
            <a:r>
              <a:rPr lang="zh-CN" altLang="en-US" sz="2000" b="1" dirty="0">
                <a:solidFill>
                  <a:schemeClr val="accent1"/>
                </a:solidFill>
                <a:latin typeface="+mn-ea"/>
                <a:ea typeface="+mn-ea"/>
              </a:rPr>
              <a:t>拥有硬件乘法器</a:t>
            </a:r>
          </a:p>
        </p:txBody>
      </p:sp>
    </p:spTree>
    <p:extLst>
      <p:ext uri="{BB962C8B-B14F-4D97-AF65-F5344CB8AC3E}">
        <p14:creationId xmlns:p14="http://schemas.microsoft.com/office/powerpoint/2010/main" val="273080802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solidFill>
                  <a:schemeClr val="tx1"/>
                </a:solidFill>
                <a:latin typeface="微软雅黑" panose="020B0503020204020204" pitchFamily="34" charset="-122"/>
                <a:ea typeface="微软雅黑" panose="020B0503020204020204" pitchFamily="34" charset="-122"/>
                <a:sym typeface="+mn-lt"/>
              </a:rPr>
              <a:t>多精度乘法</a:t>
            </a:r>
            <a:endParaRPr lang="zh-CN" altLang="en-US" dirty="0"/>
          </a:p>
        </p:txBody>
      </p:sp>
      <p:pic>
        <p:nvPicPr>
          <p:cNvPr id="6" name="图片 5">
            <a:extLst>
              <a:ext uri="{FF2B5EF4-FFF2-40B4-BE49-F238E27FC236}">
                <a16:creationId xmlns:a16="http://schemas.microsoft.com/office/drawing/2014/main" id="{7DC33248-47D0-366E-905F-DBCA28CA5211}"/>
              </a:ext>
            </a:extLst>
          </p:cNvPr>
          <p:cNvPicPr>
            <a:picLocks noChangeAspect="1"/>
          </p:cNvPicPr>
          <p:nvPr/>
        </p:nvPicPr>
        <p:blipFill>
          <a:blip r:embed="rId3"/>
          <a:stretch>
            <a:fillRect/>
          </a:stretch>
        </p:blipFill>
        <p:spPr>
          <a:xfrm>
            <a:off x="5072076" y="2269407"/>
            <a:ext cx="6471429" cy="3025378"/>
          </a:xfrm>
          <a:prstGeom prst="rect">
            <a:avLst/>
          </a:prstGeom>
        </p:spPr>
      </p:pic>
      <p:sp>
        <p:nvSpPr>
          <p:cNvPr id="11" name="矩形 10">
            <a:extLst>
              <a:ext uri="{FF2B5EF4-FFF2-40B4-BE49-F238E27FC236}">
                <a16:creationId xmlns:a16="http://schemas.microsoft.com/office/drawing/2014/main" id="{ADA19F4A-60C5-BE7D-111D-700C15D30CB5}"/>
              </a:ext>
            </a:extLst>
          </p:cNvPr>
          <p:cNvSpPr/>
          <p:nvPr/>
        </p:nvSpPr>
        <p:spPr>
          <a:xfrm>
            <a:off x="550967" y="1563215"/>
            <a:ext cx="3273112"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12" name="文本框 11">
            <a:extLst>
              <a:ext uri="{FF2B5EF4-FFF2-40B4-BE49-F238E27FC236}">
                <a16:creationId xmlns:a16="http://schemas.microsoft.com/office/drawing/2014/main" id="{06657966-4D05-1EFE-7053-D223C33EFB60}"/>
              </a:ext>
            </a:extLst>
          </p:cNvPr>
          <p:cNvSpPr txBox="1"/>
          <p:nvPr/>
        </p:nvSpPr>
        <p:spPr>
          <a:xfrm>
            <a:off x="577850" y="1141279"/>
            <a:ext cx="3524363" cy="400110"/>
          </a:xfrm>
          <a:prstGeom prst="rect">
            <a:avLst/>
          </a:prstGeom>
          <a:noFill/>
        </p:spPr>
        <p:txBody>
          <a:bodyPr wrap="none" lIns="0" rtlCol="0">
            <a:spAutoFit/>
          </a:bodyPr>
          <a:lstStyle/>
          <a:p>
            <a:pPr eaLnBrk="1"/>
            <a:r>
              <a:rPr lang="zh-CN" altLang="en-US" sz="2000" b="1" spc="100" dirty="0">
                <a:solidFill>
                  <a:schemeClr val="accent1"/>
                </a:solidFill>
              </a:rPr>
              <a:t>多精度乘法（</a:t>
            </a:r>
            <a:r>
              <a:rPr lang="en-US" altLang="zh-CN" sz="2000" b="1" spc="100" dirty="0" err="1">
                <a:solidFill>
                  <a:schemeClr val="accent1"/>
                </a:solidFill>
              </a:rPr>
              <a:t>Comba</a:t>
            </a:r>
            <a:r>
              <a:rPr lang="zh-CN" altLang="en-US" sz="2000" b="1" spc="100" dirty="0">
                <a:solidFill>
                  <a:schemeClr val="accent1"/>
                </a:solidFill>
              </a:rPr>
              <a:t>算法）</a:t>
            </a:r>
          </a:p>
        </p:txBody>
      </p:sp>
      <p:sp>
        <p:nvSpPr>
          <p:cNvPr id="13" name="文本框 12">
            <a:extLst>
              <a:ext uri="{FF2B5EF4-FFF2-40B4-BE49-F238E27FC236}">
                <a16:creationId xmlns:a16="http://schemas.microsoft.com/office/drawing/2014/main" id="{3599F202-FFA3-6012-C7D3-6AF8611656D4}"/>
              </a:ext>
            </a:extLst>
          </p:cNvPr>
          <p:cNvSpPr txBox="1"/>
          <p:nvPr/>
        </p:nvSpPr>
        <p:spPr>
          <a:xfrm>
            <a:off x="1893244" y="5398131"/>
            <a:ext cx="1210588"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真值示例</a:t>
            </a:r>
          </a:p>
        </p:txBody>
      </p:sp>
      <p:sp>
        <p:nvSpPr>
          <p:cNvPr id="14" name="文本框 13">
            <a:extLst>
              <a:ext uri="{FF2B5EF4-FFF2-40B4-BE49-F238E27FC236}">
                <a16:creationId xmlns:a16="http://schemas.microsoft.com/office/drawing/2014/main" id="{D2B4B47A-4CE1-022C-8DFC-1565E06E3844}"/>
              </a:ext>
            </a:extLst>
          </p:cNvPr>
          <p:cNvSpPr txBox="1"/>
          <p:nvPr/>
        </p:nvSpPr>
        <p:spPr>
          <a:xfrm>
            <a:off x="7702496" y="5398131"/>
            <a:ext cx="1210588"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计算原理</a:t>
            </a:r>
          </a:p>
        </p:txBody>
      </p:sp>
      <p:sp>
        <p:nvSpPr>
          <p:cNvPr id="15" name="文本框 14">
            <a:extLst>
              <a:ext uri="{FF2B5EF4-FFF2-40B4-BE49-F238E27FC236}">
                <a16:creationId xmlns:a16="http://schemas.microsoft.com/office/drawing/2014/main" id="{BFECDB06-D54F-11D6-9ED2-FFC62F32005B}"/>
              </a:ext>
            </a:extLst>
          </p:cNvPr>
          <p:cNvSpPr txBox="1"/>
          <p:nvPr/>
        </p:nvSpPr>
        <p:spPr>
          <a:xfrm>
            <a:off x="3632660" y="6350212"/>
            <a:ext cx="7249292" cy="400110"/>
          </a:xfrm>
          <a:prstGeom prst="rect">
            <a:avLst/>
          </a:prstGeom>
          <a:solidFill>
            <a:schemeClr val="bg1"/>
          </a:solidFill>
        </p:spPr>
        <p:txBody>
          <a:bodyPr wrap="none">
            <a:spAutoFit/>
          </a:bodyPr>
          <a:lstStyle/>
          <a:p>
            <a:pPr algn="ctr"/>
            <a:r>
              <a:rPr lang="en-US" altLang="zh-CN" sz="2000" b="1" dirty="0" err="1">
                <a:solidFill>
                  <a:schemeClr val="accent1"/>
                </a:solidFill>
                <a:latin typeface="+mn-ea"/>
                <a:ea typeface="+mn-ea"/>
              </a:rPr>
              <a:t>Comba</a:t>
            </a:r>
            <a:r>
              <a:rPr lang="zh-CN" altLang="en-US" sz="2000" b="1" dirty="0">
                <a:solidFill>
                  <a:schemeClr val="accent1"/>
                </a:solidFill>
                <a:latin typeface="+mn-ea"/>
                <a:ea typeface="+mn-ea"/>
              </a:rPr>
              <a:t>算法主要适用于硬件实现，因为各列之间可以并行实现</a:t>
            </a:r>
          </a:p>
        </p:txBody>
      </p:sp>
      <p:pic>
        <p:nvPicPr>
          <p:cNvPr id="17" name="图片 16">
            <a:extLst>
              <a:ext uri="{FF2B5EF4-FFF2-40B4-BE49-F238E27FC236}">
                <a16:creationId xmlns:a16="http://schemas.microsoft.com/office/drawing/2014/main" id="{2FA57BDC-8518-DF44-CA1C-5B4A1A64BD11}"/>
              </a:ext>
            </a:extLst>
          </p:cNvPr>
          <p:cNvPicPr>
            <a:picLocks noChangeAspect="1"/>
          </p:cNvPicPr>
          <p:nvPr/>
        </p:nvPicPr>
        <p:blipFill>
          <a:blip r:embed="rId4"/>
          <a:stretch>
            <a:fillRect/>
          </a:stretch>
        </p:blipFill>
        <p:spPr>
          <a:xfrm>
            <a:off x="628885" y="2194833"/>
            <a:ext cx="3749202" cy="3035771"/>
          </a:xfrm>
          <a:prstGeom prst="rect">
            <a:avLst/>
          </a:prstGeom>
        </p:spPr>
      </p:pic>
    </p:spTree>
    <p:extLst>
      <p:ext uri="{BB962C8B-B14F-4D97-AF65-F5344CB8AC3E}">
        <p14:creationId xmlns:p14="http://schemas.microsoft.com/office/powerpoint/2010/main" val="860803224"/>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solidFill>
                  <a:schemeClr val="tx1"/>
                </a:solidFill>
                <a:latin typeface="微软雅黑" panose="020B0503020204020204" pitchFamily="34" charset="-122"/>
                <a:ea typeface="微软雅黑" panose="020B0503020204020204" pitchFamily="34" charset="-122"/>
                <a:sym typeface="+mn-lt"/>
              </a:rPr>
              <a:t>多精度乘法</a:t>
            </a:r>
            <a:endParaRPr lang="zh-CN" altLang="en-US" dirty="0"/>
          </a:p>
        </p:txBody>
      </p:sp>
      <p:sp>
        <p:nvSpPr>
          <p:cNvPr id="2" name="矩形 1">
            <a:extLst>
              <a:ext uri="{FF2B5EF4-FFF2-40B4-BE49-F238E27FC236}">
                <a16:creationId xmlns:a16="http://schemas.microsoft.com/office/drawing/2014/main" id="{610E022E-33FF-BEF6-524B-630CF3616DC0}"/>
              </a:ext>
            </a:extLst>
          </p:cNvPr>
          <p:cNvSpPr/>
          <p:nvPr/>
        </p:nvSpPr>
        <p:spPr>
          <a:xfrm>
            <a:off x="554576" y="1563215"/>
            <a:ext cx="3636427"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3" name="文本框 2">
            <a:extLst>
              <a:ext uri="{FF2B5EF4-FFF2-40B4-BE49-F238E27FC236}">
                <a16:creationId xmlns:a16="http://schemas.microsoft.com/office/drawing/2014/main" id="{E0BB76F5-64A3-10F5-BAA1-D9B88990A5D0}"/>
              </a:ext>
            </a:extLst>
          </p:cNvPr>
          <p:cNvSpPr txBox="1"/>
          <p:nvPr/>
        </p:nvSpPr>
        <p:spPr>
          <a:xfrm>
            <a:off x="577850" y="1141279"/>
            <a:ext cx="3894656" cy="400110"/>
          </a:xfrm>
          <a:prstGeom prst="rect">
            <a:avLst/>
          </a:prstGeom>
          <a:noFill/>
        </p:spPr>
        <p:txBody>
          <a:bodyPr wrap="none" lIns="0" rtlCol="0">
            <a:spAutoFit/>
          </a:bodyPr>
          <a:lstStyle/>
          <a:p>
            <a:pPr eaLnBrk="1"/>
            <a:r>
              <a:rPr lang="zh-CN" altLang="en-US" sz="2000" b="1" spc="100" dirty="0">
                <a:solidFill>
                  <a:schemeClr val="accent1"/>
                </a:solidFill>
              </a:rPr>
              <a:t>多精度乘法（</a:t>
            </a:r>
            <a:r>
              <a:rPr lang="en-US" altLang="zh-CN" sz="2000" b="1" spc="100" dirty="0">
                <a:solidFill>
                  <a:schemeClr val="accent1"/>
                </a:solidFill>
              </a:rPr>
              <a:t>Karatsuba</a:t>
            </a:r>
            <a:r>
              <a:rPr lang="zh-CN" altLang="en-US" sz="2000" b="1" spc="100" dirty="0">
                <a:solidFill>
                  <a:schemeClr val="accent1"/>
                </a:solidFill>
              </a:rPr>
              <a:t>算法）</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9C1C037-62C1-5DD1-F1EB-D3C80CFECA05}"/>
                  </a:ext>
                </a:extLst>
              </p:cNvPr>
              <p:cNvSpPr txBox="1"/>
              <p:nvPr/>
            </p:nvSpPr>
            <p:spPr>
              <a:xfrm>
                <a:off x="541337" y="1813229"/>
                <a:ext cx="11086231" cy="4222951"/>
              </a:xfrm>
              <a:prstGeom prst="rect">
                <a:avLst/>
              </a:prstGeom>
              <a:noFill/>
            </p:spPr>
            <p:txBody>
              <a:bodyPr wrap="square" rtlCol="0">
                <a:spAutoFit/>
              </a:bodyPr>
              <a:lstStyle/>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输入：</a:t>
                </a:r>
                <a:r>
                  <a:rPr lang="en-US" altLang="zh-CN" sz="2000" dirty="0">
                    <a:latin typeface="+mn-ea"/>
                  </a:rPr>
                  <a:t>1024</a:t>
                </a:r>
                <a:r>
                  <a:rPr lang="zh-CN" altLang="en-US" sz="2000" dirty="0">
                    <a:latin typeface="+mn-ea"/>
                  </a:rPr>
                  <a:t>比特</a:t>
                </a:r>
                <a14:m>
                  <m:oMath xmlns:m="http://schemas.openxmlformats.org/officeDocument/2006/math">
                    <m:r>
                      <a:rPr lang="en-US" altLang="zh-CN" sz="2000" b="1" i="1" spc="100" dirty="0" smtClean="0">
                        <a:solidFill>
                          <a:schemeClr val="tx1"/>
                        </a:solidFill>
                        <a:latin typeface="Cambria Math" panose="02040503050406030204" pitchFamily="18" charset="0"/>
                      </a:rPr>
                      <m:t>𝒙</m:t>
                    </m:r>
                    <m:r>
                      <a:rPr lang="en-US" altLang="zh-CN" sz="2000" b="1" i="1" spc="100" dirty="0" smtClean="0">
                        <a:solidFill>
                          <a:schemeClr val="tx1"/>
                        </a:solidFill>
                        <a:latin typeface="Cambria Math" panose="02040503050406030204" pitchFamily="18" charset="0"/>
                      </a:rPr>
                      <m:t>=</m:t>
                    </m:r>
                    <m:sSub>
                      <m:sSubPr>
                        <m:ctrlPr>
                          <a:rPr lang="en-US" altLang="zh-CN" sz="2000" b="1" i="1" spc="100" dirty="0" smtClean="0">
                            <a:solidFill>
                              <a:schemeClr val="tx1"/>
                            </a:solidFill>
                            <a:latin typeface="Cambria Math" panose="02040503050406030204" pitchFamily="18" charset="0"/>
                          </a:rPr>
                        </m:ctrlPr>
                      </m:sSubPr>
                      <m:e>
                        <m:r>
                          <a:rPr lang="en-US" altLang="zh-CN" sz="2000" b="1" i="1" spc="100" dirty="0" smtClean="0">
                            <a:solidFill>
                              <a:schemeClr val="tx1"/>
                            </a:solidFill>
                            <a:latin typeface="Cambria Math" panose="02040503050406030204" pitchFamily="18" charset="0"/>
                          </a:rPr>
                          <m:t>𝒙</m:t>
                        </m:r>
                      </m:e>
                      <m:sub>
                        <m:r>
                          <a:rPr lang="en-US" altLang="zh-CN" sz="2000" b="1" i="1" spc="100" dirty="0" smtClean="0">
                            <a:solidFill>
                              <a:schemeClr val="tx1"/>
                            </a:solidFill>
                            <a:latin typeface="Cambria Math" panose="02040503050406030204" pitchFamily="18" charset="0"/>
                          </a:rPr>
                          <m:t>𝟏</m:t>
                        </m:r>
                      </m:sub>
                    </m:sSub>
                    <m:r>
                      <a:rPr lang="en-US" altLang="zh-CN" sz="2000" b="1" i="1" spc="100" dirty="0">
                        <a:solidFill>
                          <a:schemeClr val="tx1"/>
                        </a:solidFill>
                        <a:latin typeface="Cambria Math" panose="02040503050406030204" pitchFamily="18" charset="0"/>
                      </a:rPr>
                      <m:t>×</m:t>
                    </m:r>
                    <m:sSup>
                      <m:sSupPr>
                        <m:ctrlPr>
                          <a:rPr lang="en-US" altLang="zh-CN" sz="2000" b="1" i="1" spc="100" dirty="0" smtClean="0">
                            <a:solidFill>
                              <a:schemeClr val="tx1"/>
                            </a:solidFill>
                            <a:latin typeface="Cambria Math" panose="02040503050406030204" pitchFamily="18" charset="0"/>
                          </a:rPr>
                        </m:ctrlPr>
                      </m:sSupPr>
                      <m:e>
                        <m:r>
                          <a:rPr lang="en-US" altLang="zh-CN" sz="2000" b="1" i="1" spc="100" dirty="0" smtClean="0">
                            <a:solidFill>
                              <a:schemeClr val="tx1"/>
                            </a:solidFill>
                            <a:latin typeface="Cambria Math" panose="02040503050406030204" pitchFamily="18" charset="0"/>
                          </a:rPr>
                          <m:t>𝟐</m:t>
                        </m:r>
                      </m:e>
                      <m:sup>
                        <m:r>
                          <a:rPr lang="en-US" altLang="zh-CN" sz="2000" b="1" i="1" spc="100" dirty="0" smtClean="0">
                            <a:solidFill>
                              <a:schemeClr val="tx1"/>
                            </a:solidFill>
                            <a:latin typeface="Cambria Math" panose="02040503050406030204" pitchFamily="18" charset="0"/>
                          </a:rPr>
                          <m:t>𝟓𝟏𝟐</m:t>
                        </m:r>
                      </m:sup>
                    </m:sSup>
                    <m:r>
                      <a:rPr lang="en-US" altLang="zh-CN" sz="2000" b="1" i="1" spc="100" dirty="0" smtClean="0">
                        <a:solidFill>
                          <a:schemeClr val="tx1"/>
                        </a:solidFill>
                        <a:latin typeface="Cambria Math" panose="02040503050406030204" pitchFamily="18" charset="0"/>
                      </a:rPr>
                      <m:t>+</m:t>
                    </m:r>
                    <m:sSub>
                      <m:sSubPr>
                        <m:ctrlPr>
                          <a:rPr lang="en-US" altLang="zh-CN" sz="2000" b="1" i="1" spc="100" dirty="0">
                            <a:solidFill>
                              <a:schemeClr val="tx1"/>
                            </a:solidFill>
                            <a:latin typeface="Cambria Math" panose="02040503050406030204" pitchFamily="18" charset="0"/>
                          </a:rPr>
                        </m:ctrlPr>
                      </m:sSubPr>
                      <m:e>
                        <m:r>
                          <a:rPr lang="en-US" altLang="zh-CN" sz="2000" b="1" i="1" spc="100" dirty="0">
                            <a:solidFill>
                              <a:schemeClr val="tx1"/>
                            </a:solidFill>
                            <a:latin typeface="Cambria Math" panose="02040503050406030204" pitchFamily="18" charset="0"/>
                          </a:rPr>
                          <m:t>𝒙</m:t>
                        </m:r>
                      </m:e>
                      <m:sub>
                        <m:r>
                          <a:rPr lang="en-US" altLang="zh-CN" sz="2000" b="1" i="1" spc="100" dirty="0" smtClean="0">
                            <a:solidFill>
                              <a:schemeClr val="tx1"/>
                            </a:solidFill>
                            <a:latin typeface="Cambria Math" panose="02040503050406030204" pitchFamily="18" charset="0"/>
                          </a:rPr>
                          <m:t>𝟎</m:t>
                        </m:r>
                      </m:sub>
                    </m:sSub>
                  </m:oMath>
                </a14:m>
                <a:endParaRPr lang="en-US" altLang="zh-CN" sz="2000" b="1" i="1" spc="100" dirty="0">
                  <a:latin typeface="Cambria Math" panose="02040503050406030204" pitchFamily="18" charset="0"/>
                </a:endParaRPr>
              </a:p>
              <a:p>
                <a:pPr algn="just" eaLnBrk="1">
                  <a:lnSpc>
                    <a:spcPct val="130000"/>
                  </a:lnSpc>
                  <a:spcBef>
                    <a:spcPts val="600"/>
                  </a:spcBef>
                  <a:spcAft>
                    <a:spcPts val="0"/>
                  </a:spcAft>
                  <a:buClr>
                    <a:schemeClr val="tx2"/>
                  </a:buClr>
                </a:pPr>
                <a:r>
                  <a:rPr lang="en-US" altLang="zh-CN" sz="2000" dirty="0">
                    <a:latin typeface="+mn-ea"/>
                  </a:rPr>
                  <a:t>               1024</a:t>
                </a:r>
                <a:r>
                  <a:rPr lang="zh-CN" altLang="en-US" sz="2000" dirty="0">
                    <a:latin typeface="+mn-ea"/>
                  </a:rPr>
                  <a:t>比特</a:t>
                </a:r>
                <a14:m>
                  <m:oMath xmlns:m="http://schemas.openxmlformats.org/officeDocument/2006/math">
                    <m:r>
                      <a:rPr lang="en-US" altLang="zh-CN" sz="2000" b="1" i="1" spc="100" dirty="0">
                        <a:latin typeface="Cambria Math" panose="02040503050406030204" pitchFamily="18" charset="0"/>
                      </a:rPr>
                      <m:t>𝒚</m:t>
                    </m:r>
                    <m:r>
                      <a:rPr lang="en-US" altLang="zh-CN" sz="2000" b="1" i="1" spc="100" dirty="0">
                        <a:latin typeface="Cambria Math" panose="02040503050406030204" pitchFamily="18" charset="0"/>
                      </a:rPr>
                      <m:t>=</m:t>
                    </m:r>
                    <m:sSub>
                      <m:sSubPr>
                        <m:ctrlPr>
                          <a:rPr lang="en-US" altLang="zh-CN" sz="2000" b="1" i="1" spc="100" dirty="0">
                            <a:latin typeface="Cambria Math" panose="02040503050406030204" pitchFamily="18" charset="0"/>
                          </a:rPr>
                        </m:ctrlPr>
                      </m:sSubPr>
                      <m:e>
                        <m:r>
                          <a:rPr lang="en-US" altLang="zh-CN" sz="2000" b="1" i="1" spc="100" dirty="0">
                            <a:latin typeface="Cambria Math" panose="02040503050406030204" pitchFamily="18" charset="0"/>
                          </a:rPr>
                          <m:t>𝒚</m:t>
                        </m:r>
                      </m:e>
                      <m:sub>
                        <m:r>
                          <a:rPr lang="en-US" altLang="zh-CN" sz="2000" b="1" i="1" spc="100" dirty="0">
                            <a:latin typeface="Cambria Math" panose="02040503050406030204" pitchFamily="18" charset="0"/>
                          </a:rPr>
                          <m:t>𝟏</m:t>
                        </m:r>
                      </m:sub>
                    </m:sSub>
                    <m:r>
                      <a:rPr lang="en-US" altLang="zh-CN" sz="2000" b="1" i="1" spc="100" dirty="0">
                        <a:latin typeface="Cambria Math" panose="02040503050406030204" pitchFamily="18" charset="0"/>
                      </a:rPr>
                      <m:t>×</m:t>
                    </m:r>
                    <m:sSup>
                      <m:sSupPr>
                        <m:ctrlPr>
                          <a:rPr lang="en-US" altLang="zh-CN" sz="2000" b="1" i="1" spc="100" dirty="0">
                            <a:latin typeface="Cambria Math" panose="02040503050406030204" pitchFamily="18" charset="0"/>
                          </a:rPr>
                        </m:ctrlPr>
                      </m:sSupPr>
                      <m:e>
                        <m:r>
                          <a:rPr lang="en-US" altLang="zh-CN" sz="2000" b="1" i="1" spc="100" dirty="0">
                            <a:latin typeface="Cambria Math" panose="02040503050406030204" pitchFamily="18" charset="0"/>
                          </a:rPr>
                          <m:t>𝟐</m:t>
                        </m:r>
                      </m:e>
                      <m:sup>
                        <m:r>
                          <a:rPr lang="en-US" altLang="zh-CN" sz="2000" b="1" i="1" spc="100" dirty="0">
                            <a:latin typeface="Cambria Math" panose="02040503050406030204" pitchFamily="18" charset="0"/>
                          </a:rPr>
                          <m:t>𝟓𝟏𝟐</m:t>
                        </m:r>
                      </m:sup>
                    </m:sSup>
                    <m:r>
                      <a:rPr lang="en-US" altLang="zh-CN" sz="2000" b="1" i="1" spc="100" dirty="0">
                        <a:latin typeface="Cambria Math" panose="02040503050406030204" pitchFamily="18" charset="0"/>
                      </a:rPr>
                      <m:t>+</m:t>
                    </m:r>
                    <m:sSub>
                      <m:sSubPr>
                        <m:ctrlPr>
                          <a:rPr lang="en-US" altLang="zh-CN" sz="2000" b="1" i="1" spc="100" dirty="0">
                            <a:latin typeface="Cambria Math" panose="02040503050406030204" pitchFamily="18" charset="0"/>
                          </a:rPr>
                        </m:ctrlPr>
                      </m:sSubPr>
                      <m:e>
                        <m:r>
                          <a:rPr lang="en-US" altLang="zh-CN" sz="2000" b="1" i="1" spc="100" dirty="0">
                            <a:latin typeface="Cambria Math" panose="02040503050406030204" pitchFamily="18" charset="0"/>
                          </a:rPr>
                          <m:t>𝒚</m:t>
                        </m:r>
                      </m:e>
                      <m:sub>
                        <m:r>
                          <a:rPr lang="en-US" altLang="zh-CN" sz="2000" b="1" i="1" spc="100" dirty="0">
                            <a:latin typeface="Cambria Math" panose="02040503050406030204" pitchFamily="18" charset="0"/>
                          </a:rPr>
                          <m:t>𝟎</m:t>
                        </m:r>
                      </m:sub>
                    </m:sSub>
                  </m:oMath>
                </a14:m>
                <a:endParaRPr lang="zh-CN" altLang="en-US" sz="2000" b="1" spc="100" dirty="0"/>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输出：</a:t>
                </a:r>
                <a14:m>
                  <m:oMath xmlns:m="http://schemas.openxmlformats.org/officeDocument/2006/math">
                    <m:r>
                      <a:rPr lang="en-US" altLang="zh-CN" sz="2000" b="1" i="1" dirty="0" smtClean="0">
                        <a:latin typeface="Cambria Math" panose="02040503050406030204" pitchFamily="18" charset="0"/>
                        <a:ea typeface="+mn-ea"/>
                      </a:rPr>
                      <m:t>𝒙𝒚</m:t>
                    </m:r>
                  </m:oMath>
                </a14:m>
                <a:endParaRPr lang="en-US" altLang="zh-CN" sz="2000" b="1" dirty="0">
                  <a:latin typeface="+mn-ea"/>
                  <a:ea typeface="+mn-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推导：</a:t>
                </a:r>
                <a:endParaRPr lang="en-US" altLang="zh-CN" sz="2000" dirty="0">
                  <a:latin typeface="+mn-ea"/>
                  <a:ea typeface="+mn-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endParaRPr lang="en-US" altLang="zh-CN" sz="2000" dirty="0">
                  <a:latin typeface="+mn-ea"/>
                  <a:ea typeface="+mn-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这里</a:t>
                </a:r>
                <a:endParaRPr lang="en-US" altLang="zh-CN" sz="2000" dirty="0">
                  <a:latin typeface="+mn-ea"/>
                  <a:ea typeface="+mn-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endParaRPr lang="en-US" altLang="zh-CN" sz="2000" dirty="0">
                  <a:latin typeface="+mn-ea"/>
                  <a:ea typeface="+mn-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因此，先计算三组</a:t>
                </a:r>
                <a:r>
                  <a:rPr lang="en-US" altLang="zh-CN" sz="2000" dirty="0">
                    <a:latin typeface="+mn-ea"/>
                    <a:ea typeface="+mn-ea"/>
                  </a:rPr>
                  <a:t>512~513</a:t>
                </a:r>
                <a:r>
                  <a:rPr lang="zh-CN" altLang="en-US" sz="2000" dirty="0">
                    <a:latin typeface="+mn-ea"/>
                    <a:ea typeface="+mn-ea"/>
                  </a:rPr>
                  <a:t>比特乘法</a:t>
                </a:r>
                <a14:m>
                  <m:oMath xmlns:m="http://schemas.openxmlformats.org/officeDocument/2006/math">
                    <m:d>
                      <m:dPr>
                        <m:ctrlPr>
                          <a:rPr lang="en-US" altLang="zh-CN" sz="2000" b="1" i="1" spc="100" dirty="0" smtClean="0">
                            <a:solidFill>
                              <a:srgbClr val="0070C0"/>
                            </a:solidFill>
                            <a:latin typeface="Cambria Math" panose="02040503050406030204" pitchFamily="18" charset="0"/>
                          </a:rPr>
                        </m:ctrlPr>
                      </m:dPr>
                      <m:e>
                        <m:sSub>
                          <m:sSubPr>
                            <m:ctrlPr>
                              <a:rPr lang="en-US" altLang="zh-CN" sz="2000" b="1" i="1" spc="100" dirty="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𝒙</m:t>
                            </m:r>
                          </m:e>
                          <m:sub>
                            <m:r>
                              <a:rPr lang="en-US" altLang="zh-CN" sz="2000" b="1" i="1" spc="100" dirty="0">
                                <a:solidFill>
                                  <a:srgbClr val="0070C0"/>
                                </a:solidFill>
                                <a:latin typeface="Cambria Math" panose="02040503050406030204" pitchFamily="18" charset="0"/>
                              </a:rPr>
                              <m:t>𝟏</m:t>
                            </m:r>
                          </m:sub>
                        </m:sSub>
                        <m:r>
                          <a:rPr lang="en-US" altLang="zh-CN" sz="2000" b="1" i="1" spc="100" dirty="0" smtClean="0">
                            <a:solidFill>
                              <a:srgbClr val="0070C0"/>
                            </a:solidFill>
                            <a:latin typeface="Cambria Math" panose="02040503050406030204" pitchFamily="18" charset="0"/>
                          </a:rPr>
                          <m:t>+</m:t>
                        </m:r>
                        <m:sSub>
                          <m:sSubPr>
                            <m:ctrlPr>
                              <a:rPr lang="en-US" altLang="zh-CN" sz="2000" b="1" i="1" spc="100" dirty="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𝒙</m:t>
                            </m:r>
                          </m:e>
                          <m:sub>
                            <m:r>
                              <a:rPr lang="en-US" altLang="zh-CN" sz="2000" b="1" i="1" spc="100" dirty="0">
                                <a:solidFill>
                                  <a:srgbClr val="0070C0"/>
                                </a:solidFill>
                                <a:latin typeface="Cambria Math" panose="02040503050406030204" pitchFamily="18" charset="0"/>
                              </a:rPr>
                              <m:t>𝟎</m:t>
                            </m:r>
                          </m:sub>
                        </m:sSub>
                      </m:e>
                    </m:d>
                    <m:d>
                      <m:dPr>
                        <m:ctrlPr>
                          <a:rPr lang="en-US" altLang="zh-CN" sz="2000" b="1" i="1" spc="100" dirty="0" smtClean="0">
                            <a:solidFill>
                              <a:srgbClr val="0070C0"/>
                            </a:solidFill>
                            <a:latin typeface="Cambria Math" panose="02040503050406030204" pitchFamily="18" charset="0"/>
                          </a:rPr>
                        </m:ctrlPr>
                      </m:dPr>
                      <m:e>
                        <m:sSub>
                          <m:sSubPr>
                            <m:ctrlPr>
                              <a:rPr lang="en-US" altLang="zh-CN" sz="2000" b="1" i="1" spc="100" dirty="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𝒚</m:t>
                            </m:r>
                          </m:e>
                          <m:sub>
                            <m:r>
                              <a:rPr lang="en-US" altLang="zh-CN" sz="2000" b="1" i="1" spc="100" dirty="0">
                                <a:solidFill>
                                  <a:srgbClr val="0070C0"/>
                                </a:solidFill>
                                <a:latin typeface="Cambria Math" panose="02040503050406030204" pitchFamily="18" charset="0"/>
                              </a:rPr>
                              <m:t>𝟏</m:t>
                            </m:r>
                          </m:sub>
                        </m:sSub>
                        <m:r>
                          <a:rPr lang="en-US" altLang="zh-CN" sz="2000" b="1" i="1" spc="100" dirty="0">
                            <a:solidFill>
                              <a:srgbClr val="0070C0"/>
                            </a:solidFill>
                            <a:latin typeface="Cambria Math" panose="02040503050406030204" pitchFamily="18" charset="0"/>
                          </a:rPr>
                          <m:t>+</m:t>
                        </m:r>
                        <m:sSub>
                          <m:sSubPr>
                            <m:ctrlPr>
                              <a:rPr lang="en-US" altLang="zh-CN" sz="2000" b="1" i="1" spc="100" dirty="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𝒚</m:t>
                            </m:r>
                          </m:e>
                          <m:sub>
                            <m:r>
                              <a:rPr lang="en-US" altLang="zh-CN" sz="2000" b="1" i="1" spc="100" dirty="0">
                                <a:solidFill>
                                  <a:srgbClr val="0070C0"/>
                                </a:solidFill>
                                <a:latin typeface="Cambria Math" panose="02040503050406030204" pitchFamily="18" charset="0"/>
                              </a:rPr>
                              <m:t>𝟎</m:t>
                            </m:r>
                          </m:sub>
                        </m:sSub>
                      </m:e>
                    </m:d>
                    <m:r>
                      <a:rPr lang="zh-CN" altLang="en-US" sz="2000" b="1" i="1" spc="100" dirty="0">
                        <a:solidFill>
                          <a:srgbClr val="0070C0"/>
                        </a:solidFill>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𝒙</m:t>
                        </m:r>
                      </m:e>
                      <m:sub>
                        <m:r>
                          <a:rPr lang="en-US" altLang="zh-CN" sz="2000" b="1" i="1" spc="100" dirty="0">
                            <a:solidFill>
                              <a:srgbClr val="0070C0"/>
                            </a:solidFill>
                            <a:latin typeface="Cambria Math" panose="02040503050406030204" pitchFamily="18" charset="0"/>
                          </a:rPr>
                          <m:t>𝟏</m:t>
                        </m:r>
                      </m:sub>
                    </m:sSub>
                    <m:sSub>
                      <m:sSubPr>
                        <m:ctrlPr>
                          <a:rPr lang="en-US" altLang="zh-CN" sz="2000" b="1" i="1" spc="100" dirty="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𝒚</m:t>
                        </m:r>
                      </m:e>
                      <m:sub>
                        <m:r>
                          <a:rPr lang="en-US" altLang="zh-CN" sz="2000" b="1" i="1" spc="100" dirty="0">
                            <a:solidFill>
                              <a:srgbClr val="0070C0"/>
                            </a:solidFill>
                            <a:latin typeface="Cambria Math" panose="02040503050406030204" pitchFamily="18" charset="0"/>
                          </a:rPr>
                          <m:t>𝟏</m:t>
                        </m:r>
                      </m:sub>
                    </m:sSub>
                    <m:r>
                      <a:rPr lang="zh-CN" altLang="en-US" sz="2000" b="1" i="1" spc="100" dirty="0">
                        <a:solidFill>
                          <a:srgbClr val="0070C0"/>
                        </a:solidFill>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𝒙</m:t>
                        </m:r>
                      </m:e>
                      <m:sub>
                        <m:r>
                          <a:rPr lang="en-US" altLang="zh-CN" sz="2000" b="1" i="1" spc="100" dirty="0">
                            <a:solidFill>
                              <a:srgbClr val="0070C0"/>
                            </a:solidFill>
                            <a:latin typeface="Cambria Math" panose="02040503050406030204" pitchFamily="18" charset="0"/>
                          </a:rPr>
                          <m:t>𝟎</m:t>
                        </m:r>
                      </m:sub>
                    </m:sSub>
                    <m:sSub>
                      <m:sSubPr>
                        <m:ctrlPr>
                          <a:rPr lang="en-US" altLang="zh-CN" sz="2000" b="1" i="1" spc="100" dirty="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𝒚</m:t>
                        </m:r>
                      </m:e>
                      <m:sub>
                        <m:r>
                          <a:rPr lang="en-US" altLang="zh-CN" sz="2000" b="1" i="1" spc="100" dirty="0">
                            <a:solidFill>
                              <a:srgbClr val="0070C0"/>
                            </a:solidFill>
                            <a:latin typeface="Cambria Math" panose="02040503050406030204" pitchFamily="18" charset="0"/>
                          </a:rPr>
                          <m:t>𝟎</m:t>
                        </m:r>
                      </m:sub>
                    </m:sSub>
                  </m:oMath>
                </a14:m>
                <a:r>
                  <a:rPr lang="zh-CN" altLang="en-US" sz="2000" dirty="0">
                    <a:latin typeface="+mn-ea"/>
                    <a:ea typeface="+mn-ea"/>
                  </a:rPr>
                  <a:t>，随后计算若干加、减、移位即可</a:t>
                </a:r>
              </a:p>
            </p:txBody>
          </p:sp>
        </mc:Choice>
        <mc:Fallback xmlns="">
          <p:sp>
            <p:nvSpPr>
              <p:cNvPr id="8" name="文本框 7">
                <a:extLst>
                  <a:ext uri="{FF2B5EF4-FFF2-40B4-BE49-F238E27FC236}">
                    <a16:creationId xmlns:a16="http://schemas.microsoft.com/office/drawing/2014/main" id="{E9C1C037-62C1-5DD1-F1EB-D3C80CFECA05}"/>
                  </a:ext>
                </a:extLst>
              </p:cNvPr>
              <p:cNvSpPr txBox="1">
                <a:spLocks noRot="1" noChangeAspect="1" noMove="1" noResize="1" noEditPoints="1" noAdjustHandles="1" noChangeArrowheads="1" noChangeShapeType="1" noTextEdit="1"/>
              </p:cNvSpPr>
              <p:nvPr/>
            </p:nvSpPr>
            <p:spPr>
              <a:xfrm>
                <a:off x="541337" y="1813229"/>
                <a:ext cx="11086231" cy="4222951"/>
              </a:xfrm>
              <a:prstGeom prst="rect">
                <a:avLst/>
              </a:prstGeom>
              <a:blipFill>
                <a:blip r:embed="rId3"/>
                <a:stretch>
                  <a:fillRect l="-495" r="-605" b="-15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FE112D7-E3DF-D99D-9007-D089F32E886E}"/>
                  </a:ext>
                </a:extLst>
              </p:cNvPr>
              <p:cNvSpPr txBox="1"/>
              <p:nvPr/>
            </p:nvSpPr>
            <p:spPr>
              <a:xfrm>
                <a:off x="810739" y="3734286"/>
                <a:ext cx="10570522" cy="439800"/>
              </a:xfrm>
              <a:prstGeom prst="rect">
                <a:avLst/>
              </a:prstGeom>
              <a:noFill/>
            </p:spPr>
            <p:txBody>
              <a:bodyPr wrap="none" lIns="0" rtlCol="0">
                <a:spAutoFit/>
              </a:bodyPr>
              <a:lstStyle/>
              <a:p>
                <a:pPr algn="ctr" eaLnBrk="1"/>
                <a14:m>
                  <m:oMathPara xmlns:m="http://schemas.openxmlformats.org/officeDocument/2006/math">
                    <m:oMathParaPr>
                      <m:jc m:val="centerGroup"/>
                    </m:oMathParaPr>
                    <m:oMath xmlns:m="http://schemas.openxmlformats.org/officeDocument/2006/math">
                      <m:r>
                        <a:rPr lang="en-US" altLang="zh-CN" sz="2000" b="1" i="1" spc="100" dirty="0" smtClean="0">
                          <a:latin typeface="Cambria Math" panose="02040503050406030204" pitchFamily="18" charset="0"/>
                        </a:rPr>
                        <m:t>𝒙𝒚</m:t>
                      </m:r>
                      <m:r>
                        <a:rPr lang="en-US" altLang="zh-CN" sz="2000" b="1" i="1" spc="100" dirty="0" smtClean="0">
                          <a:latin typeface="Cambria Math" panose="02040503050406030204" pitchFamily="18" charset="0"/>
                        </a:rPr>
                        <m:t>=</m:t>
                      </m:r>
                      <m:d>
                        <m:dPr>
                          <m:ctrlPr>
                            <a:rPr lang="en-US" altLang="zh-CN" sz="2000" b="1" i="1" spc="100" dirty="0" smtClean="0">
                              <a:latin typeface="Cambria Math" panose="02040503050406030204" pitchFamily="18" charset="0"/>
                            </a:rPr>
                          </m:ctrlPr>
                        </m:dPr>
                        <m:e>
                          <m:sSub>
                            <m:sSubPr>
                              <m:ctrlPr>
                                <a:rPr lang="en-US" altLang="zh-CN" sz="2000" b="1" i="1" spc="100" dirty="0">
                                  <a:latin typeface="Cambria Math" panose="02040503050406030204" pitchFamily="18" charset="0"/>
                                </a:rPr>
                              </m:ctrlPr>
                            </m:sSubPr>
                            <m:e>
                              <m:r>
                                <a:rPr lang="en-US" altLang="zh-CN" sz="2000" b="1" i="1" spc="100" dirty="0">
                                  <a:latin typeface="Cambria Math" panose="02040503050406030204" pitchFamily="18" charset="0"/>
                                </a:rPr>
                                <m:t>𝒙</m:t>
                              </m:r>
                            </m:e>
                            <m:sub>
                              <m:r>
                                <a:rPr lang="en-US" altLang="zh-CN" sz="2000" b="1" i="1" spc="100" dirty="0">
                                  <a:latin typeface="Cambria Math" panose="02040503050406030204" pitchFamily="18" charset="0"/>
                                </a:rPr>
                                <m:t>𝟏</m:t>
                              </m:r>
                            </m:sub>
                          </m:sSub>
                          <m:r>
                            <a:rPr lang="en-US" altLang="zh-CN" sz="2000" b="1" i="1" spc="100" dirty="0">
                              <a:latin typeface="Cambria Math" panose="02040503050406030204" pitchFamily="18" charset="0"/>
                            </a:rPr>
                            <m:t>×</m:t>
                          </m:r>
                          <m:sSup>
                            <m:sSupPr>
                              <m:ctrlPr>
                                <a:rPr lang="en-US" altLang="zh-CN" sz="2000" b="1" i="1" spc="100" dirty="0">
                                  <a:latin typeface="Cambria Math" panose="02040503050406030204" pitchFamily="18" charset="0"/>
                                </a:rPr>
                              </m:ctrlPr>
                            </m:sSupPr>
                            <m:e>
                              <m:r>
                                <a:rPr lang="en-US" altLang="zh-CN" sz="2000" b="1" i="1" spc="100" dirty="0">
                                  <a:latin typeface="Cambria Math" panose="02040503050406030204" pitchFamily="18" charset="0"/>
                                </a:rPr>
                                <m:t>𝟐</m:t>
                              </m:r>
                            </m:e>
                            <m:sup>
                              <m:r>
                                <a:rPr lang="en-US" altLang="zh-CN" sz="2000" b="1" i="1" spc="100" dirty="0">
                                  <a:latin typeface="Cambria Math" panose="02040503050406030204" pitchFamily="18" charset="0"/>
                                </a:rPr>
                                <m:t>𝟓𝟏𝟐</m:t>
                              </m:r>
                            </m:sup>
                          </m:sSup>
                          <m:r>
                            <a:rPr lang="en-US" altLang="zh-CN" sz="2000" b="1" i="1" spc="100" dirty="0">
                              <a:latin typeface="Cambria Math" panose="02040503050406030204" pitchFamily="18" charset="0"/>
                            </a:rPr>
                            <m:t>+</m:t>
                          </m:r>
                          <m:sSub>
                            <m:sSubPr>
                              <m:ctrlPr>
                                <a:rPr lang="en-US" altLang="zh-CN" sz="2000" b="1" i="1" spc="100" dirty="0">
                                  <a:latin typeface="Cambria Math" panose="02040503050406030204" pitchFamily="18" charset="0"/>
                                </a:rPr>
                              </m:ctrlPr>
                            </m:sSubPr>
                            <m:e>
                              <m:r>
                                <a:rPr lang="en-US" altLang="zh-CN" sz="2000" b="1" i="1" spc="100" dirty="0">
                                  <a:latin typeface="Cambria Math" panose="02040503050406030204" pitchFamily="18" charset="0"/>
                                </a:rPr>
                                <m:t>𝒙</m:t>
                              </m:r>
                            </m:e>
                            <m:sub>
                              <m:r>
                                <a:rPr lang="en-US" altLang="zh-CN" sz="2000" b="1" i="1" spc="100" dirty="0">
                                  <a:latin typeface="Cambria Math" panose="02040503050406030204" pitchFamily="18" charset="0"/>
                                </a:rPr>
                                <m:t>𝟎</m:t>
                              </m:r>
                            </m:sub>
                          </m:sSub>
                        </m:e>
                      </m:d>
                      <m:d>
                        <m:dPr>
                          <m:ctrlPr>
                            <a:rPr lang="en-US" altLang="zh-CN" sz="2000" b="1" i="1" spc="100" dirty="0">
                              <a:latin typeface="Cambria Math" panose="02040503050406030204" pitchFamily="18" charset="0"/>
                            </a:rPr>
                          </m:ctrlPr>
                        </m:dPr>
                        <m:e>
                          <m:sSub>
                            <m:sSubPr>
                              <m:ctrlPr>
                                <a:rPr lang="en-US" altLang="zh-CN" sz="2000" b="1" i="1" spc="100" dirty="0">
                                  <a:latin typeface="Cambria Math" panose="02040503050406030204" pitchFamily="18" charset="0"/>
                                </a:rPr>
                              </m:ctrlPr>
                            </m:sSubPr>
                            <m:e>
                              <m:r>
                                <a:rPr lang="en-US" altLang="zh-CN" sz="2000" b="1" i="1" spc="100" dirty="0">
                                  <a:latin typeface="Cambria Math" panose="02040503050406030204" pitchFamily="18" charset="0"/>
                                </a:rPr>
                                <m:t>𝒚</m:t>
                              </m:r>
                            </m:e>
                            <m:sub>
                              <m:r>
                                <a:rPr lang="en-US" altLang="zh-CN" sz="2000" b="1" i="1" spc="100" dirty="0">
                                  <a:latin typeface="Cambria Math" panose="02040503050406030204" pitchFamily="18" charset="0"/>
                                </a:rPr>
                                <m:t>𝟏</m:t>
                              </m:r>
                            </m:sub>
                          </m:sSub>
                          <m:r>
                            <a:rPr lang="en-US" altLang="zh-CN" sz="2000" b="1" i="1" spc="100" dirty="0">
                              <a:latin typeface="Cambria Math" panose="02040503050406030204" pitchFamily="18" charset="0"/>
                            </a:rPr>
                            <m:t>×</m:t>
                          </m:r>
                          <m:sSup>
                            <m:sSupPr>
                              <m:ctrlPr>
                                <a:rPr lang="en-US" altLang="zh-CN" sz="2000" b="1" i="1" spc="100" dirty="0">
                                  <a:latin typeface="Cambria Math" panose="02040503050406030204" pitchFamily="18" charset="0"/>
                                </a:rPr>
                              </m:ctrlPr>
                            </m:sSupPr>
                            <m:e>
                              <m:r>
                                <a:rPr lang="en-US" altLang="zh-CN" sz="2000" b="1" i="1" spc="100" dirty="0">
                                  <a:latin typeface="Cambria Math" panose="02040503050406030204" pitchFamily="18" charset="0"/>
                                </a:rPr>
                                <m:t>𝟐</m:t>
                              </m:r>
                            </m:e>
                            <m:sup>
                              <m:r>
                                <a:rPr lang="en-US" altLang="zh-CN" sz="2000" b="1" i="1" spc="100" dirty="0">
                                  <a:latin typeface="Cambria Math" panose="02040503050406030204" pitchFamily="18" charset="0"/>
                                </a:rPr>
                                <m:t>𝟓𝟏𝟐</m:t>
                              </m:r>
                            </m:sup>
                          </m:sSup>
                          <m:r>
                            <a:rPr lang="en-US" altLang="zh-CN" sz="2000" b="1" i="1" spc="100" dirty="0">
                              <a:latin typeface="Cambria Math" panose="02040503050406030204" pitchFamily="18" charset="0"/>
                            </a:rPr>
                            <m:t>+</m:t>
                          </m:r>
                          <m:sSub>
                            <m:sSubPr>
                              <m:ctrlPr>
                                <a:rPr lang="en-US" altLang="zh-CN" sz="2000" b="1" i="1" spc="100" dirty="0">
                                  <a:latin typeface="Cambria Math" panose="02040503050406030204" pitchFamily="18" charset="0"/>
                                </a:rPr>
                              </m:ctrlPr>
                            </m:sSubPr>
                            <m:e>
                              <m:r>
                                <a:rPr lang="en-US" altLang="zh-CN" sz="2000" b="1" i="1" spc="100" dirty="0">
                                  <a:latin typeface="Cambria Math" panose="02040503050406030204" pitchFamily="18" charset="0"/>
                                </a:rPr>
                                <m:t>𝒚</m:t>
                              </m:r>
                            </m:e>
                            <m:sub>
                              <m:r>
                                <a:rPr lang="en-US" altLang="zh-CN" sz="2000" b="1" i="1" spc="100" dirty="0">
                                  <a:latin typeface="Cambria Math" panose="02040503050406030204" pitchFamily="18" charset="0"/>
                                </a:rPr>
                                <m:t>𝟎</m:t>
                              </m:r>
                            </m:sub>
                          </m:sSub>
                        </m:e>
                      </m:d>
                      <m:r>
                        <a:rPr lang="en-US" altLang="zh-CN" sz="2000" b="1" i="1" spc="100" dirty="0" smtClean="0">
                          <a:solidFill>
                            <a:schemeClr val="tx1"/>
                          </a:solidFill>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𝒙</m:t>
                          </m:r>
                        </m:e>
                        <m:sub>
                          <m:r>
                            <a:rPr lang="en-US" altLang="zh-CN" sz="2000" b="1" i="1" spc="100" dirty="0">
                              <a:solidFill>
                                <a:srgbClr val="0070C0"/>
                              </a:solidFill>
                              <a:latin typeface="Cambria Math" panose="02040503050406030204" pitchFamily="18" charset="0"/>
                            </a:rPr>
                            <m:t>𝟏</m:t>
                          </m:r>
                        </m:sub>
                      </m:sSub>
                      <m:sSub>
                        <m:sSubPr>
                          <m:ctrlPr>
                            <a:rPr lang="en-US" altLang="zh-CN" sz="2000" b="1" i="1" spc="100" dirty="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𝒚</m:t>
                          </m:r>
                        </m:e>
                        <m:sub>
                          <m:r>
                            <a:rPr lang="en-US" altLang="zh-CN" sz="2000" b="1" i="1" spc="100" dirty="0">
                              <a:solidFill>
                                <a:srgbClr val="0070C0"/>
                              </a:solidFill>
                              <a:latin typeface="Cambria Math" panose="02040503050406030204" pitchFamily="18" charset="0"/>
                            </a:rPr>
                            <m:t>𝟏</m:t>
                          </m:r>
                        </m:sub>
                      </m:sSub>
                      <m:r>
                        <a:rPr lang="en-US" altLang="zh-CN" sz="2000" b="1" i="1" spc="100" dirty="0">
                          <a:latin typeface="Cambria Math" panose="02040503050406030204" pitchFamily="18" charset="0"/>
                        </a:rPr>
                        <m:t>×</m:t>
                      </m:r>
                      <m:sSup>
                        <m:sSupPr>
                          <m:ctrlPr>
                            <a:rPr lang="en-US" altLang="zh-CN" sz="2000" b="1" i="1" spc="100" dirty="0">
                              <a:latin typeface="Cambria Math" panose="02040503050406030204" pitchFamily="18" charset="0"/>
                            </a:rPr>
                          </m:ctrlPr>
                        </m:sSupPr>
                        <m:e>
                          <m:r>
                            <a:rPr lang="en-US" altLang="zh-CN" sz="2000" b="1" i="1" spc="100" dirty="0">
                              <a:latin typeface="Cambria Math" panose="02040503050406030204" pitchFamily="18" charset="0"/>
                            </a:rPr>
                            <m:t>𝟐</m:t>
                          </m:r>
                        </m:e>
                        <m:sup>
                          <m:r>
                            <a:rPr lang="en-US" altLang="zh-CN" sz="2000" b="1" i="1" spc="100" dirty="0" smtClean="0">
                              <a:latin typeface="Cambria Math" panose="02040503050406030204" pitchFamily="18" charset="0"/>
                            </a:rPr>
                            <m:t>𝟏𝟎𝟐𝟒</m:t>
                          </m:r>
                        </m:sup>
                      </m:sSup>
                      <m:r>
                        <a:rPr lang="en-US" altLang="zh-CN" sz="2000" b="1" i="1" spc="100" dirty="0">
                          <a:latin typeface="Cambria Math" panose="02040503050406030204" pitchFamily="18" charset="0"/>
                        </a:rPr>
                        <m:t>+</m:t>
                      </m:r>
                      <m:r>
                        <a:rPr lang="en-US" altLang="zh-CN" sz="2000" b="1" i="1" spc="100" dirty="0" smtClean="0">
                          <a:latin typeface="Cambria Math" panose="02040503050406030204" pitchFamily="18" charset="0"/>
                        </a:rPr>
                        <m:t>(</m:t>
                      </m:r>
                      <m:sSub>
                        <m:sSubPr>
                          <m:ctrlPr>
                            <a:rPr lang="en-US" altLang="zh-CN" sz="2000" b="1" i="1" spc="100" dirty="0" smtClean="0">
                              <a:solidFill>
                                <a:srgbClr val="C00000"/>
                              </a:solidFill>
                              <a:latin typeface="Cambria Math" panose="02040503050406030204" pitchFamily="18" charset="0"/>
                            </a:rPr>
                          </m:ctrlPr>
                        </m:sSubPr>
                        <m:e>
                          <m:r>
                            <a:rPr lang="en-US" altLang="zh-CN" sz="2000" b="1" i="1" spc="100" dirty="0">
                              <a:solidFill>
                                <a:srgbClr val="C00000"/>
                              </a:solidFill>
                              <a:latin typeface="Cambria Math" panose="02040503050406030204" pitchFamily="18" charset="0"/>
                            </a:rPr>
                            <m:t>𝒙</m:t>
                          </m:r>
                        </m:e>
                        <m:sub>
                          <m:r>
                            <a:rPr lang="en-US" altLang="zh-CN" sz="2000" b="1" i="1" spc="100" dirty="0">
                              <a:solidFill>
                                <a:srgbClr val="C00000"/>
                              </a:solidFill>
                              <a:latin typeface="Cambria Math" panose="02040503050406030204" pitchFamily="18" charset="0"/>
                            </a:rPr>
                            <m:t>𝟏</m:t>
                          </m:r>
                        </m:sub>
                      </m:sSub>
                      <m:sSub>
                        <m:sSubPr>
                          <m:ctrlPr>
                            <a:rPr lang="en-US" altLang="zh-CN" sz="2000" b="1" i="1" spc="100" dirty="0">
                              <a:solidFill>
                                <a:srgbClr val="C00000"/>
                              </a:solidFill>
                              <a:latin typeface="Cambria Math" panose="02040503050406030204" pitchFamily="18" charset="0"/>
                            </a:rPr>
                          </m:ctrlPr>
                        </m:sSubPr>
                        <m:e>
                          <m:r>
                            <a:rPr lang="en-US" altLang="zh-CN" sz="2000" b="1" i="1" spc="100" dirty="0">
                              <a:solidFill>
                                <a:srgbClr val="C00000"/>
                              </a:solidFill>
                              <a:latin typeface="Cambria Math" panose="02040503050406030204" pitchFamily="18" charset="0"/>
                            </a:rPr>
                            <m:t>𝒚</m:t>
                          </m:r>
                        </m:e>
                        <m:sub>
                          <m:r>
                            <a:rPr lang="en-US" altLang="zh-CN" sz="2000" b="1" i="1" spc="100" dirty="0" smtClean="0">
                              <a:solidFill>
                                <a:srgbClr val="C00000"/>
                              </a:solidFill>
                              <a:latin typeface="Cambria Math" panose="02040503050406030204" pitchFamily="18" charset="0"/>
                            </a:rPr>
                            <m:t>𝟎</m:t>
                          </m:r>
                        </m:sub>
                      </m:sSub>
                      <m:r>
                        <a:rPr lang="en-US" altLang="zh-CN" sz="2000" b="1" i="1" spc="100" dirty="0" smtClean="0">
                          <a:solidFill>
                            <a:srgbClr val="C00000"/>
                          </a:solidFill>
                          <a:latin typeface="Cambria Math" panose="02040503050406030204" pitchFamily="18" charset="0"/>
                        </a:rPr>
                        <m:t>+</m:t>
                      </m:r>
                      <m:sSub>
                        <m:sSubPr>
                          <m:ctrlPr>
                            <a:rPr lang="en-US" altLang="zh-CN" sz="2000" b="1" i="1" spc="100" dirty="0">
                              <a:solidFill>
                                <a:srgbClr val="C00000"/>
                              </a:solidFill>
                              <a:latin typeface="Cambria Math" panose="02040503050406030204" pitchFamily="18" charset="0"/>
                            </a:rPr>
                          </m:ctrlPr>
                        </m:sSubPr>
                        <m:e>
                          <m:r>
                            <a:rPr lang="en-US" altLang="zh-CN" sz="2000" b="1" i="1" spc="100" dirty="0">
                              <a:solidFill>
                                <a:srgbClr val="C00000"/>
                              </a:solidFill>
                              <a:latin typeface="Cambria Math" panose="02040503050406030204" pitchFamily="18" charset="0"/>
                            </a:rPr>
                            <m:t>𝒙</m:t>
                          </m:r>
                        </m:e>
                        <m:sub>
                          <m:r>
                            <a:rPr lang="en-US" altLang="zh-CN" sz="2000" b="1" i="1" spc="100" dirty="0" smtClean="0">
                              <a:solidFill>
                                <a:srgbClr val="C00000"/>
                              </a:solidFill>
                              <a:latin typeface="Cambria Math" panose="02040503050406030204" pitchFamily="18" charset="0"/>
                            </a:rPr>
                            <m:t>𝟎</m:t>
                          </m:r>
                        </m:sub>
                      </m:sSub>
                      <m:sSub>
                        <m:sSubPr>
                          <m:ctrlPr>
                            <a:rPr lang="en-US" altLang="zh-CN" sz="2000" b="1" i="1" spc="100" dirty="0">
                              <a:solidFill>
                                <a:srgbClr val="C00000"/>
                              </a:solidFill>
                              <a:latin typeface="Cambria Math" panose="02040503050406030204" pitchFamily="18" charset="0"/>
                            </a:rPr>
                          </m:ctrlPr>
                        </m:sSubPr>
                        <m:e>
                          <m:r>
                            <a:rPr lang="en-US" altLang="zh-CN" sz="2000" b="1" i="1" spc="100" dirty="0">
                              <a:solidFill>
                                <a:srgbClr val="C00000"/>
                              </a:solidFill>
                              <a:latin typeface="Cambria Math" panose="02040503050406030204" pitchFamily="18" charset="0"/>
                            </a:rPr>
                            <m:t>𝒚</m:t>
                          </m:r>
                        </m:e>
                        <m:sub>
                          <m:r>
                            <a:rPr lang="en-US" altLang="zh-CN" sz="2000" b="1" i="1" spc="100" dirty="0">
                              <a:solidFill>
                                <a:srgbClr val="C00000"/>
                              </a:solidFill>
                              <a:latin typeface="Cambria Math" panose="02040503050406030204" pitchFamily="18" charset="0"/>
                            </a:rPr>
                            <m:t>𝟏</m:t>
                          </m:r>
                        </m:sub>
                      </m:sSub>
                      <m:r>
                        <a:rPr lang="en-US" altLang="zh-CN" sz="2000" b="1" i="1" spc="100" dirty="0" smtClean="0">
                          <a:latin typeface="Cambria Math" panose="02040503050406030204" pitchFamily="18" charset="0"/>
                        </a:rPr>
                        <m:t>)</m:t>
                      </m:r>
                      <m:r>
                        <a:rPr lang="en-US" altLang="zh-CN" sz="2000" b="1" i="1" spc="100" dirty="0">
                          <a:latin typeface="Cambria Math" panose="02040503050406030204" pitchFamily="18" charset="0"/>
                        </a:rPr>
                        <m:t>×</m:t>
                      </m:r>
                      <m:sSup>
                        <m:sSupPr>
                          <m:ctrlPr>
                            <a:rPr lang="en-US" altLang="zh-CN" sz="2000" b="1" i="1" spc="100" dirty="0">
                              <a:latin typeface="Cambria Math" panose="02040503050406030204" pitchFamily="18" charset="0"/>
                            </a:rPr>
                          </m:ctrlPr>
                        </m:sSupPr>
                        <m:e>
                          <m:r>
                            <a:rPr lang="en-US" altLang="zh-CN" sz="2000" b="1" i="1" spc="100" dirty="0">
                              <a:latin typeface="Cambria Math" panose="02040503050406030204" pitchFamily="18" charset="0"/>
                            </a:rPr>
                            <m:t>𝟐</m:t>
                          </m:r>
                        </m:e>
                        <m:sup>
                          <m:r>
                            <a:rPr lang="en-US" altLang="zh-CN" sz="2000" b="1" i="1" spc="100" dirty="0" smtClean="0">
                              <a:latin typeface="Cambria Math" panose="02040503050406030204" pitchFamily="18" charset="0"/>
                            </a:rPr>
                            <m:t>𝟓𝟏𝟐</m:t>
                          </m:r>
                        </m:sup>
                      </m:sSup>
                      <m:r>
                        <a:rPr lang="en-US" altLang="zh-CN" sz="2000" b="1" i="1" spc="100" dirty="0">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𝒙</m:t>
                          </m:r>
                        </m:e>
                        <m:sub>
                          <m:r>
                            <a:rPr lang="en-US" altLang="zh-CN" sz="2000" b="1" i="1" spc="100" dirty="0" smtClean="0">
                              <a:solidFill>
                                <a:srgbClr val="0070C0"/>
                              </a:solidFill>
                              <a:latin typeface="Cambria Math" panose="02040503050406030204" pitchFamily="18" charset="0"/>
                            </a:rPr>
                            <m:t>𝟎</m:t>
                          </m:r>
                        </m:sub>
                      </m:sSub>
                      <m:sSub>
                        <m:sSubPr>
                          <m:ctrlPr>
                            <a:rPr lang="en-US" altLang="zh-CN" sz="2000" b="1" i="1" spc="100" dirty="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𝒚</m:t>
                          </m:r>
                        </m:e>
                        <m:sub>
                          <m:r>
                            <a:rPr lang="en-US" altLang="zh-CN" sz="2000" b="1" i="1" spc="100" dirty="0">
                              <a:solidFill>
                                <a:srgbClr val="0070C0"/>
                              </a:solidFill>
                              <a:latin typeface="Cambria Math" panose="02040503050406030204" pitchFamily="18" charset="0"/>
                            </a:rPr>
                            <m:t>𝟎</m:t>
                          </m:r>
                        </m:sub>
                      </m:sSub>
                    </m:oMath>
                  </m:oMathPara>
                </a14:m>
                <a:br>
                  <a:rPr lang="en-US" altLang="zh-CN" sz="2000" b="1" spc="100" dirty="0"/>
                </a:br>
                <a:endParaRPr lang="en-US" altLang="zh-CN" sz="2000" b="1" spc="100" dirty="0"/>
              </a:p>
            </p:txBody>
          </p:sp>
        </mc:Choice>
        <mc:Fallback xmlns="">
          <p:sp>
            <p:nvSpPr>
              <p:cNvPr id="23" name="文本框 22">
                <a:extLst>
                  <a:ext uri="{FF2B5EF4-FFF2-40B4-BE49-F238E27FC236}">
                    <a16:creationId xmlns:a16="http://schemas.microsoft.com/office/drawing/2014/main" id="{4FE112D7-E3DF-D99D-9007-D089F32E886E}"/>
                  </a:ext>
                </a:extLst>
              </p:cNvPr>
              <p:cNvSpPr txBox="1">
                <a:spLocks noRot="1" noChangeAspect="1" noMove="1" noResize="1" noEditPoints="1" noAdjustHandles="1" noChangeArrowheads="1" noChangeShapeType="1" noTextEdit="1"/>
              </p:cNvSpPr>
              <p:nvPr/>
            </p:nvSpPr>
            <p:spPr>
              <a:xfrm>
                <a:off x="810739" y="3734286"/>
                <a:ext cx="10570522" cy="439800"/>
              </a:xfrm>
              <a:prstGeom prst="rect">
                <a:avLst/>
              </a:prstGeom>
              <a:blipFill>
                <a:blip r:embed="rId4"/>
                <a:stretch>
                  <a:fillRect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6318D4F-2F5A-0AC7-ABC3-E78CFD7DED8F}"/>
                  </a:ext>
                </a:extLst>
              </p:cNvPr>
              <p:cNvSpPr txBox="1"/>
              <p:nvPr/>
            </p:nvSpPr>
            <p:spPr>
              <a:xfrm>
                <a:off x="3045619" y="4732906"/>
                <a:ext cx="6100762" cy="400110"/>
              </a:xfrm>
              <a:prstGeom prst="rect">
                <a:avLst/>
              </a:prstGeom>
              <a:noFill/>
            </p:spPr>
            <p:txBody>
              <a:bodyPr wrap="square">
                <a:spAutoFit/>
              </a:bodyPr>
              <a:lstStyle/>
              <a:p>
                <a14:m>
                  <m:oMath xmlns:m="http://schemas.openxmlformats.org/officeDocument/2006/math">
                    <m:sSub>
                      <m:sSubPr>
                        <m:ctrlPr>
                          <a:rPr lang="en-US" altLang="zh-CN" sz="2000" b="1" i="1" spc="100" dirty="0" smtClean="0">
                            <a:solidFill>
                              <a:srgbClr val="C00000"/>
                            </a:solidFill>
                            <a:latin typeface="Cambria Math" panose="02040503050406030204" pitchFamily="18" charset="0"/>
                          </a:rPr>
                        </m:ctrlPr>
                      </m:sSubPr>
                      <m:e>
                        <m:r>
                          <a:rPr lang="en-US" altLang="zh-CN" sz="2000" b="1" i="1" spc="100" dirty="0">
                            <a:solidFill>
                              <a:srgbClr val="C00000"/>
                            </a:solidFill>
                            <a:latin typeface="Cambria Math" panose="02040503050406030204" pitchFamily="18" charset="0"/>
                          </a:rPr>
                          <m:t>𝒙</m:t>
                        </m:r>
                      </m:e>
                      <m:sub>
                        <m:r>
                          <a:rPr lang="en-US" altLang="zh-CN" sz="2000" b="1" i="1" spc="100" dirty="0">
                            <a:solidFill>
                              <a:srgbClr val="C00000"/>
                            </a:solidFill>
                            <a:latin typeface="Cambria Math" panose="02040503050406030204" pitchFamily="18" charset="0"/>
                          </a:rPr>
                          <m:t>𝟏</m:t>
                        </m:r>
                      </m:sub>
                    </m:sSub>
                    <m:sSub>
                      <m:sSubPr>
                        <m:ctrlPr>
                          <a:rPr lang="en-US" altLang="zh-CN" sz="2000" b="1" i="1" spc="100" dirty="0">
                            <a:solidFill>
                              <a:srgbClr val="C00000"/>
                            </a:solidFill>
                            <a:latin typeface="Cambria Math" panose="02040503050406030204" pitchFamily="18" charset="0"/>
                          </a:rPr>
                        </m:ctrlPr>
                      </m:sSubPr>
                      <m:e>
                        <m:r>
                          <a:rPr lang="en-US" altLang="zh-CN" sz="2000" b="1" i="1" spc="100" dirty="0">
                            <a:solidFill>
                              <a:srgbClr val="C00000"/>
                            </a:solidFill>
                            <a:latin typeface="Cambria Math" panose="02040503050406030204" pitchFamily="18" charset="0"/>
                          </a:rPr>
                          <m:t>𝒚</m:t>
                        </m:r>
                      </m:e>
                      <m:sub>
                        <m:r>
                          <a:rPr lang="en-US" altLang="zh-CN" sz="2000" b="1" i="1" spc="100" dirty="0" smtClean="0">
                            <a:solidFill>
                              <a:srgbClr val="C00000"/>
                            </a:solidFill>
                            <a:latin typeface="Cambria Math" panose="02040503050406030204" pitchFamily="18" charset="0"/>
                          </a:rPr>
                          <m:t>𝟎</m:t>
                        </m:r>
                      </m:sub>
                    </m:sSub>
                    <m:r>
                      <a:rPr lang="en-US" altLang="zh-CN" sz="2000" b="1" i="1" spc="100" dirty="0" smtClean="0">
                        <a:solidFill>
                          <a:srgbClr val="C00000"/>
                        </a:solidFill>
                        <a:latin typeface="Cambria Math" panose="02040503050406030204" pitchFamily="18" charset="0"/>
                      </a:rPr>
                      <m:t>+</m:t>
                    </m:r>
                    <m:sSub>
                      <m:sSubPr>
                        <m:ctrlPr>
                          <a:rPr lang="en-US" altLang="zh-CN" sz="2000" b="1" i="1" spc="100" dirty="0">
                            <a:solidFill>
                              <a:srgbClr val="C00000"/>
                            </a:solidFill>
                            <a:latin typeface="Cambria Math" panose="02040503050406030204" pitchFamily="18" charset="0"/>
                          </a:rPr>
                        </m:ctrlPr>
                      </m:sSubPr>
                      <m:e>
                        <m:r>
                          <a:rPr lang="en-US" altLang="zh-CN" sz="2000" b="1" i="1" spc="100" dirty="0">
                            <a:solidFill>
                              <a:srgbClr val="C00000"/>
                            </a:solidFill>
                            <a:latin typeface="Cambria Math" panose="02040503050406030204" pitchFamily="18" charset="0"/>
                          </a:rPr>
                          <m:t>𝒙</m:t>
                        </m:r>
                      </m:e>
                      <m:sub>
                        <m:r>
                          <a:rPr lang="en-US" altLang="zh-CN" sz="2000" b="1" i="1" spc="100" dirty="0" smtClean="0">
                            <a:solidFill>
                              <a:srgbClr val="C00000"/>
                            </a:solidFill>
                            <a:latin typeface="Cambria Math" panose="02040503050406030204" pitchFamily="18" charset="0"/>
                          </a:rPr>
                          <m:t>𝟎</m:t>
                        </m:r>
                      </m:sub>
                    </m:sSub>
                    <m:sSub>
                      <m:sSubPr>
                        <m:ctrlPr>
                          <a:rPr lang="en-US" altLang="zh-CN" sz="2000" b="1" i="1" spc="100" dirty="0">
                            <a:solidFill>
                              <a:srgbClr val="C00000"/>
                            </a:solidFill>
                            <a:latin typeface="Cambria Math" panose="02040503050406030204" pitchFamily="18" charset="0"/>
                          </a:rPr>
                        </m:ctrlPr>
                      </m:sSubPr>
                      <m:e>
                        <m:r>
                          <a:rPr lang="en-US" altLang="zh-CN" sz="2000" b="1" i="1" spc="100" dirty="0">
                            <a:solidFill>
                              <a:srgbClr val="C00000"/>
                            </a:solidFill>
                            <a:latin typeface="Cambria Math" panose="02040503050406030204" pitchFamily="18" charset="0"/>
                          </a:rPr>
                          <m:t>𝒚</m:t>
                        </m:r>
                      </m:e>
                      <m:sub>
                        <m:r>
                          <a:rPr lang="en-US" altLang="zh-CN" sz="2000" b="1" i="1" spc="100" dirty="0">
                            <a:solidFill>
                              <a:srgbClr val="C00000"/>
                            </a:solidFill>
                            <a:latin typeface="Cambria Math" panose="02040503050406030204" pitchFamily="18" charset="0"/>
                          </a:rPr>
                          <m:t>𝟏</m:t>
                        </m:r>
                      </m:sub>
                    </m:sSub>
                  </m:oMath>
                </a14:m>
                <a:r>
                  <a:rPr lang="en-US" altLang="zh-CN" sz="2000" dirty="0"/>
                  <a:t>=</a:t>
                </a:r>
                <a:r>
                  <a:rPr lang="en-US" altLang="zh-CN" sz="2000" b="1" spc="100" dirty="0"/>
                  <a:t> </a:t>
                </a:r>
                <a14:m>
                  <m:oMath xmlns:m="http://schemas.openxmlformats.org/officeDocument/2006/math">
                    <m:d>
                      <m:dPr>
                        <m:ctrlPr>
                          <a:rPr lang="en-US" altLang="zh-CN" sz="2000" b="1" i="1" spc="100" dirty="0" smtClean="0">
                            <a:solidFill>
                              <a:srgbClr val="0070C0"/>
                            </a:solidFill>
                            <a:latin typeface="Cambria Math" panose="02040503050406030204" pitchFamily="18" charset="0"/>
                          </a:rPr>
                        </m:ctrlPr>
                      </m:dPr>
                      <m:e>
                        <m:sSub>
                          <m:sSubPr>
                            <m:ctrlPr>
                              <a:rPr lang="en-US" altLang="zh-CN" sz="2000" b="1" i="1" spc="100" dirty="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𝒙</m:t>
                            </m:r>
                          </m:e>
                          <m:sub>
                            <m:r>
                              <a:rPr lang="en-US" altLang="zh-CN" sz="2000" b="1" i="1" spc="100" dirty="0">
                                <a:solidFill>
                                  <a:srgbClr val="0070C0"/>
                                </a:solidFill>
                                <a:latin typeface="Cambria Math" panose="02040503050406030204" pitchFamily="18" charset="0"/>
                              </a:rPr>
                              <m:t>𝟏</m:t>
                            </m:r>
                          </m:sub>
                        </m:sSub>
                        <m:r>
                          <a:rPr lang="en-US" altLang="zh-CN" sz="2000" b="1" i="1" spc="100" dirty="0" smtClean="0">
                            <a:solidFill>
                              <a:srgbClr val="0070C0"/>
                            </a:solidFill>
                            <a:latin typeface="Cambria Math" panose="02040503050406030204" pitchFamily="18" charset="0"/>
                          </a:rPr>
                          <m:t>+</m:t>
                        </m:r>
                        <m:sSub>
                          <m:sSubPr>
                            <m:ctrlPr>
                              <a:rPr lang="en-US" altLang="zh-CN" sz="2000" b="1" i="1" spc="100" dirty="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𝒙</m:t>
                            </m:r>
                          </m:e>
                          <m:sub>
                            <m:r>
                              <a:rPr lang="en-US" altLang="zh-CN" sz="2000" b="1" i="1" spc="100" dirty="0">
                                <a:solidFill>
                                  <a:srgbClr val="0070C0"/>
                                </a:solidFill>
                                <a:latin typeface="Cambria Math" panose="02040503050406030204" pitchFamily="18" charset="0"/>
                              </a:rPr>
                              <m:t>𝟎</m:t>
                            </m:r>
                          </m:sub>
                        </m:sSub>
                      </m:e>
                    </m:d>
                    <m:d>
                      <m:dPr>
                        <m:ctrlPr>
                          <a:rPr lang="en-US" altLang="zh-CN" sz="2000" b="1" i="1" spc="100" dirty="0" smtClean="0">
                            <a:solidFill>
                              <a:srgbClr val="0070C0"/>
                            </a:solidFill>
                            <a:latin typeface="Cambria Math" panose="02040503050406030204" pitchFamily="18" charset="0"/>
                          </a:rPr>
                        </m:ctrlPr>
                      </m:dPr>
                      <m:e>
                        <m:sSub>
                          <m:sSubPr>
                            <m:ctrlPr>
                              <a:rPr lang="en-US" altLang="zh-CN" sz="2000" b="1" i="1" spc="100" dirty="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𝒚</m:t>
                            </m:r>
                          </m:e>
                          <m:sub>
                            <m:r>
                              <a:rPr lang="en-US" altLang="zh-CN" sz="2000" b="1" i="1" spc="100" dirty="0">
                                <a:solidFill>
                                  <a:srgbClr val="0070C0"/>
                                </a:solidFill>
                                <a:latin typeface="Cambria Math" panose="02040503050406030204" pitchFamily="18" charset="0"/>
                              </a:rPr>
                              <m:t>𝟏</m:t>
                            </m:r>
                          </m:sub>
                        </m:sSub>
                        <m:r>
                          <a:rPr lang="en-US" altLang="zh-CN" sz="2000" b="1" i="1" spc="100" dirty="0">
                            <a:solidFill>
                              <a:srgbClr val="0070C0"/>
                            </a:solidFill>
                            <a:latin typeface="Cambria Math" panose="02040503050406030204" pitchFamily="18" charset="0"/>
                          </a:rPr>
                          <m:t>+</m:t>
                        </m:r>
                        <m:sSub>
                          <m:sSubPr>
                            <m:ctrlPr>
                              <a:rPr lang="en-US" altLang="zh-CN" sz="2000" b="1" i="1" spc="100" dirty="0">
                                <a:solidFill>
                                  <a:srgbClr val="0070C0"/>
                                </a:solidFill>
                                <a:latin typeface="Cambria Math" panose="02040503050406030204" pitchFamily="18" charset="0"/>
                              </a:rPr>
                            </m:ctrlPr>
                          </m:sSubPr>
                          <m:e>
                            <m:r>
                              <a:rPr lang="en-US" altLang="zh-CN" sz="2000" b="1" i="1" spc="100" dirty="0" smtClean="0">
                                <a:solidFill>
                                  <a:srgbClr val="0070C0"/>
                                </a:solidFill>
                                <a:latin typeface="Cambria Math" panose="02040503050406030204" pitchFamily="18" charset="0"/>
                              </a:rPr>
                              <m:t>𝒚</m:t>
                            </m:r>
                          </m:e>
                          <m:sub>
                            <m:r>
                              <a:rPr lang="en-US" altLang="zh-CN" sz="2000" b="1" i="1" spc="100" dirty="0">
                                <a:solidFill>
                                  <a:srgbClr val="0070C0"/>
                                </a:solidFill>
                                <a:latin typeface="Cambria Math" panose="02040503050406030204" pitchFamily="18" charset="0"/>
                              </a:rPr>
                              <m:t>𝟎</m:t>
                            </m:r>
                          </m:sub>
                        </m:sSub>
                      </m:e>
                    </m:d>
                    <m:r>
                      <a:rPr lang="en-US" altLang="zh-CN" sz="2000" b="1" i="1" spc="100" dirty="0" smtClean="0">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𝒙</m:t>
                        </m:r>
                      </m:e>
                      <m:sub>
                        <m:r>
                          <a:rPr lang="en-US" altLang="zh-CN" sz="2000" b="1" i="1" spc="100" dirty="0">
                            <a:solidFill>
                              <a:srgbClr val="0070C0"/>
                            </a:solidFill>
                            <a:latin typeface="Cambria Math" panose="02040503050406030204" pitchFamily="18" charset="0"/>
                          </a:rPr>
                          <m:t>𝟏</m:t>
                        </m:r>
                      </m:sub>
                    </m:sSub>
                    <m:sSub>
                      <m:sSubPr>
                        <m:ctrlPr>
                          <a:rPr lang="en-US" altLang="zh-CN" sz="2000" b="1" i="1" spc="100" dirty="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𝒚</m:t>
                        </m:r>
                      </m:e>
                      <m:sub>
                        <m:r>
                          <a:rPr lang="en-US" altLang="zh-CN" sz="2000" b="1" i="1" spc="100" dirty="0">
                            <a:solidFill>
                              <a:srgbClr val="0070C0"/>
                            </a:solidFill>
                            <a:latin typeface="Cambria Math" panose="02040503050406030204" pitchFamily="18" charset="0"/>
                          </a:rPr>
                          <m:t>𝟏</m:t>
                        </m:r>
                      </m:sub>
                    </m:sSub>
                    <m:r>
                      <a:rPr lang="en-US" altLang="zh-CN" sz="2000" b="1" i="1" spc="100" dirty="0" smtClean="0">
                        <a:latin typeface="Cambria Math" panose="02040503050406030204" pitchFamily="18" charset="0"/>
                      </a:rPr>
                      <m:t>−</m:t>
                    </m:r>
                    <m:sSub>
                      <m:sSubPr>
                        <m:ctrlPr>
                          <a:rPr lang="en-US" altLang="zh-CN" sz="2000" b="1" i="1" spc="100" dirty="0" smtClean="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𝒙</m:t>
                        </m:r>
                      </m:e>
                      <m:sub>
                        <m:r>
                          <a:rPr lang="en-US" altLang="zh-CN" sz="2000" b="1" i="1" spc="100" dirty="0">
                            <a:solidFill>
                              <a:srgbClr val="0070C0"/>
                            </a:solidFill>
                            <a:latin typeface="Cambria Math" panose="02040503050406030204" pitchFamily="18" charset="0"/>
                          </a:rPr>
                          <m:t>𝟎</m:t>
                        </m:r>
                      </m:sub>
                    </m:sSub>
                    <m:sSub>
                      <m:sSubPr>
                        <m:ctrlPr>
                          <a:rPr lang="en-US" altLang="zh-CN" sz="2000" b="1" i="1" spc="100" dirty="0">
                            <a:solidFill>
                              <a:srgbClr val="0070C0"/>
                            </a:solidFill>
                            <a:latin typeface="Cambria Math" panose="02040503050406030204" pitchFamily="18" charset="0"/>
                          </a:rPr>
                        </m:ctrlPr>
                      </m:sSubPr>
                      <m:e>
                        <m:r>
                          <a:rPr lang="en-US" altLang="zh-CN" sz="2000" b="1" i="1" spc="100" dirty="0">
                            <a:solidFill>
                              <a:srgbClr val="0070C0"/>
                            </a:solidFill>
                            <a:latin typeface="Cambria Math" panose="02040503050406030204" pitchFamily="18" charset="0"/>
                          </a:rPr>
                          <m:t>𝒚</m:t>
                        </m:r>
                      </m:e>
                      <m:sub>
                        <m:r>
                          <a:rPr lang="en-US" altLang="zh-CN" sz="2000" b="1" i="1" spc="100" dirty="0">
                            <a:solidFill>
                              <a:srgbClr val="0070C0"/>
                            </a:solidFill>
                            <a:latin typeface="Cambria Math" panose="02040503050406030204" pitchFamily="18" charset="0"/>
                          </a:rPr>
                          <m:t>𝟎</m:t>
                        </m:r>
                      </m:sub>
                    </m:sSub>
                  </m:oMath>
                </a14:m>
                <a:endParaRPr lang="zh-CN" altLang="en-US" sz="2000" dirty="0"/>
              </a:p>
            </p:txBody>
          </p:sp>
        </mc:Choice>
        <mc:Fallback xmlns="">
          <p:sp>
            <p:nvSpPr>
              <p:cNvPr id="5" name="文本框 4">
                <a:extLst>
                  <a:ext uri="{FF2B5EF4-FFF2-40B4-BE49-F238E27FC236}">
                    <a16:creationId xmlns:a16="http://schemas.microsoft.com/office/drawing/2014/main" id="{56318D4F-2F5A-0AC7-ABC3-E78CFD7DED8F}"/>
                  </a:ext>
                </a:extLst>
              </p:cNvPr>
              <p:cNvSpPr txBox="1">
                <a:spLocks noRot="1" noChangeAspect="1" noMove="1" noResize="1" noEditPoints="1" noAdjustHandles="1" noChangeArrowheads="1" noChangeShapeType="1" noTextEdit="1"/>
              </p:cNvSpPr>
              <p:nvPr/>
            </p:nvSpPr>
            <p:spPr>
              <a:xfrm>
                <a:off x="3045619" y="4732906"/>
                <a:ext cx="6100762" cy="400110"/>
              </a:xfrm>
              <a:prstGeom prst="rect">
                <a:avLst/>
              </a:prstGeom>
              <a:blipFill>
                <a:blip r:embed="rId5"/>
                <a:stretch>
                  <a:fillRect t="-7576" b="-25758"/>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728FF893-F156-796B-1514-5E488CDC10AF}"/>
              </a:ext>
            </a:extLst>
          </p:cNvPr>
          <p:cNvSpPr txBox="1"/>
          <p:nvPr/>
        </p:nvSpPr>
        <p:spPr>
          <a:xfrm>
            <a:off x="80937" y="6357805"/>
            <a:ext cx="12007031"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由</a:t>
            </a:r>
            <a:r>
              <a:rPr lang="en-US" altLang="zh-CN" sz="2000" b="1" dirty="0">
                <a:solidFill>
                  <a:schemeClr val="accent1"/>
                </a:solidFill>
                <a:latin typeface="+mn-ea"/>
                <a:ea typeface="+mn-ea"/>
              </a:rPr>
              <a:t>Anatoly Karatsuba</a:t>
            </a:r>
            <a:r>
              <a:rPr lang="zh-CN" altLang="en-US" sz="2000" b="1" dirty="0">
                <a:solidFill>
                  <a:schemeClr val="accent1"/>
                </a:solidFill>
                <a:latin typeface="+mn-ea"/>
                <a:ea typeface="+mn-ea"/>
              </a:rPr>
              <a:t>发现于</a:t>
            </a:r>
            <a:r>
              <a:rPr lang="en-US" altLang="zh-CN" sz="2000" b="1" dirty="0">
                <a:solidFill>
                  <a:schemeClr val="accent1"/>
                </a:solidFill>
                <a:latin typeface="+mn-ea"/>
                <a:ea typeface="+mn-ea"/>
              </a:rPr>
              <a:t>1960</a:t>
            </a:r>
            <a:r>
              <a:rPr lang="zh-CN" altLang="en-US" sz="2000" b="1" dirty="0">
                <a:solidFill>
                  <a:schemeClr val="accent1"/>
                </a:solidFill>
                <a:latin typeface="+mn-ea"/>
                <a:ea typeface="+mn-ea"/>
              </a:rPr>
              <a:t>年，每次递归都可以将乘法效率提高近</a:t>
            </a:r>
            <a:r>
              <a:rPr lang="en-US" altLang="zh-CN" sz="2000" b="1" dirty="0">
                <a:solidFill>
                  <a:schemeClr val="accent1"/>
                </a:solidFill>
                <a:latin typeface="+mn-ea"/>
                <a:ea typeface="+mn-ea"/>
              </a:rPr>
              <a:t>1/4</a:t>
            </a:r>
          </a:p>
        </p:txBody>
      </p:sp>
      <p:pic>
        <p:nvPicPr>
          <p:cNvPr id="13" name="图片 12">
            <a:extLst>
              <a:ext uri="{FF2B5EF4-FFF2-40B4-BE49-F238E27FC236}">
                <a16:creationId xmlns:a16="http://schemas.microsoft.com/office/drawing/2014/main" id="{84868A41-C846-A841-48B3-04ECAA9BBFFD}"/>
              </a:ext>
            </a:extLst>
          </p:cNvPr>
          <p:cNvPicPr>
            <a:picLocks noChangeAspect="1"/>
          </p:cNvPicPr>
          <p:nvPr/>
        </p:nvPicPr>
        <p:blipFill>
          <a:blip r:embed="rId6"/>
          <a:stretch>
            <a:fillRect/>
          </a:stretch>
        </p:blipFill>
        <p:spPr>
          <a:xfrm>
            <a:off x="5637956" y="1313868"/>
            <a:ext cx="6302485" cy="1333057"/>
          </a:xfrm>
          <a:prstGeom prst="rect">
            <a:avLst/>
          </a:prstGeom>
        </p:spPr>
      </p:pic>
      <p:sp>
        <p:nvSpPr>
          <p:cNvPr id="14" name="文本框 13">
            <a:extLst>
              <a:ext uri="{FF2B5EF4-FFF2-40B4-BE49-F238E27FC236}">
                <a16:creationId xmlns:a16="http://schemas.microsoft.com/office/drawing/2014/main" id="{F07A115B-DDAF-F47A-6C90-DD12FA3758E1}"/>
              </a:ext>
            </a:extLst>
          </p:cNvPr>
          <p:cNvSpPr txBox="1"/>
          <p:nvPr/>
        </p:nvSpPr>
        <p:spPr>
          <a:xfrm>
            <a:off x="7121223" y="2768495"/>
            <a:ext cx="2492990"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优化乘法的思路图示</a:t>
            </a:r>
            <a:endParaRPr lang="en-US" altLang="zh-CN" sz="2000" b="1" dirty="0">
              <a:solidFill>
                <a:schemeClr val="accent1"/>
              </a:solidFill>
              <a:latin typeface="+mn-ea"/>
              <a:ea typeface="+mn-ea"/>
            </a:endParaRPr>
          </a:p>
        </p:txBody>
      </p:sp>
    </p:spTree>
    <p:extLst>
      <p:ext uri="{BB962C8B-B14F-4D97-AF65-F5344CB8AC3E}">
        <p14:creationId xmlns:p14="http://schemas.microsoft.com/office/powerpoint/2010/main" val="358907101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2D1D7-BFA5-DBE0-1547-AF5ED8F272E8}"/>
              </a:ext>
            </a:extLst>
          </p:cNvPr>
          <p:cNvSpPr>
            <a:spLocks noGrp="1"/>
          </p:cNvSpPr>
          <p:nvPr>
            <p:ph type="title"/>
          </p:nvPr>
        </p:nvSpPr>
        <p:spPr/>
        <p:txBody>
          <a:bodyPr/>
          <a:lstStyle/>
          <a:p>
            <a:r>
              <a:rPr lang="zh-CN" altLang="en-US" dirty="0"/>
              <a:t>多精度除法</a:t>
            </a:r>
          </a:p>
        </p:txBody>
      </p:sp>
      <p:pic>
        <p:nvPicPr>
          <p:cNvPr id="4" name="图片 3">
            <a:extLst>
              <a:ext uri="{FF2B5EF4-FFF2-40B4-BE49-F238E27FC236}">
                <a16:creationId xmlns:a16="http://schemas.microsoft.com/office/drawing/2014/main" id="{66D47CBB-50B5-21FA-05E1-1A49C1BAF96A}"/>
              </a:ext>
            </a:extLst>
          </p:cNvPr>
          <p:cNvPicPr>
            <a:picLocks noChangeAspect="1"/>
          </p:cNvPicPr>
          <p:nvPr/>
        </p:nvPicPr>
        <p:blipFill>
          <a:blip r:embed="rId2"/>
          <a:stretch>
            <a:fillRect/>
          </a:stretch>
        </p:blipFill>
        <p:spPr>
          <a:xfrm>
            <a:off x="2289877" y="1334350"/>
            <a:ext cx="7612245" cy="4491604"/>
          </a:xfrm>
          <a:prstGeom prst="rect">
            <a:avLst/>
          </a:prstGeom>
        </p:spPr>
      </p:pic>
      <p:sp>
        <p:nvSpPr>
          <p:cNvPr id="5" name="文本框 4">
            <a:extLst>
              <a:ext uri="{FF2B5EF4-FFF2-40B4-BE49-F238E27FC236}">
                <a16:creationId xmlns:a16="http://schemas.microsoft.com/office/drawing/2014/main" id="{B775B1CB-BB3D-5B48-109A-AB4A4EBF821B}"/>
              </a:ext>
            </a:extLst>
          </p:cNvPr>
          <p:cNvSpPr txBox="1"/>
          <p:nvPr/>
        </p:nvSpPr>
        <p:spPr>
          <a:xfrm>
            <a:off x="3666734" y="6338213"/>
            <a:ext cx="7366120" cy="400110"/>
          </a:xfrm>
          <a:prstGeom prst="rect">
            <a:avLst/>
          </a:prstGeom>
          <a:noFill/>
        </p:spPr>
        <p:txBody>
          <a:bodyPr wrap="none">
            <a:spAutoFit/>
          </a:bodyPr>
          <a:lstStyle/>
          <a:p>
            <a:pPr algn="ctr"/>
            <a:r>
              <a:rPr lang="zh-CN" altLang="en-US" sz="2000" b="1" dirty="0">
                <a:solidFill>
                  <a:schemeClr val="accent1"/>
                </a:solidFill>
                <a:latin typeface="+mn-ea"/>
                <a:ea typeface="+mn-ea"/>
              </a:rPr>
              <a:t>由于“试除”的存在，多精度除法的复杂度明显高于多精度乘法</a:t>
            </a:r>
          </a:p>
        </p:txBody>
      </p:sp>
    </p:spTree>
    <p:extLst>
      <p:ext uri="{BB962C8B-B14F-4D97-AF65-F5344CB8AC3E}">
        <p14:creationId xmlns:p14="http://schemas.microsoft.com/office/powerpoint/2010/main" val="358222889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547219" y="1183043"/>
            <a:ext cx="4190733" cy="4954232"/>
            <a:chOff x="6909170" y="1354493"/>
            <a:chExt cx="4190733" cy="4954232"/>
          </a:xfrm>
        </p:grpSpPr>
        <p:grpSp>
          <p:nvGrpSpPr>
            <p:cNvPr id="26" name="组合 25"/>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909170" y="4034115"/>
              <a:ext cx="4190733"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3</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8"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lang="zh-CN" altLang="en-US" dirty="0">
                  <a:solidFill>
                    <a:schemeClr val="tx1"/>
                  </a:solidFill>
                  <a:latin typeface="微软雅黑" panose="020B0503020204020204" pitchFamily="34" charset="-122"/>
                  <a:ea typeface="微软雅黑" panose="020B0503020204020204" pitchFamily="34" charset="-122"/>
                  <a:sym typeface="+mn-lt"/>
                </a:rPr>
                <a:t>模幂</a:t>
              </a: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运算实现</a:t>
              </a: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平方</a:t>
            </a:r>
            <a:r>
              <a:rPr lang="en-US" altLang="zh-CN" dirty="0"/>
              <a:t>-</a:t>
            </a:r>
            <a:r>
              <a:rPr lang="zh-CN" altLang="en-US" dirty="0"/>
              <a:t>乘算法实现模幂运算（从左到右）</a:t>
            </a:r>
          </a:p>
        </p:txBody>
      </p:sp>
      <p:sp>
        <p:nvSpPr>
          <p:cNvPr id="6" name="内容占位符 2">
            <a:extLst>
              <a:ext uri="{FF2B5EF4-FFF2-40B4-BE49-F238E27FC236}">
                <a16:creationId xmlns:a16="http://schemas.microsoft.com/office/drawing/2014/main" id="{BD1D430F-1B8F-446A-AF9A-1DC1729B68E7}"/>
              </a:ext>
            </a:extLst>
          </p:cNvPr>
          <p:cNvSpPr txBox="1">
            <a:spLocks/>
          </p:cNvSpPr>
          <p:nvPr/>
        </p:nvSpPr>
        <p:spPr>
          <a:xfrm>
            <a:off x="9979459" y="2291664"/>
            <a:ext cx="1152128" cy="380672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zh-CN" altLang="en-US" dirty="0">
                <a:solidFill>
                  <a:schemeClr val="accent1"/>
                </a:solidFill>
              </a:rPr>
              <a:t>平方</a:t>
            </a:r>
            <a:endParaRPr lang="en-US" altLang="zh-CN" dirty="0">
              <a:solidFill>
                <a:schemeClr val="accent1"/>
              </a:solidFill>
            </a:endParaRPr>
          </a:p>
          <a:p>
            <a:pPr marL="0" indent="0">
              <a:buNone/>
            </a:pPr>
            <a:r>
              <a:rPr lang="zh-CN" altLang="en-US" dirty="0">
                <a:solidFill>
                  <a:schemeClr val="accent1"/>
                </a:solidFill>
              </a:rPr>
              <a:t>乘</a:t>
            </a:r>
            <a:endParaRPr lang="en-US" altLang="zh-CN" dirty="0">
              <a:solidFill>
                <a:schemeClr val="accent1"/>
              </a:solidFill>
            </a:endParaRPr>
          </a:p>
          <a:p>
            <a:pPr marL="0" indent="0">
              <a:buNone/>
            </a:pPr>
            <a:r>
              <a:rPr lang="zh-CN" altLang="en-US" dirty="0">
                <a:solidFill>
                  <a:schemeClr val="accent1"/>
                </a:solidFill>
              </a:rPr>
              <a:t>平方</a:t>
            </a:r>
            <a:endParaRPr lang="en-US" altLang="zh-CN" dirty="0">
              <a:solidFill>
                <a:schemeClr val="accent1"/>
              </a:solidFill>
            </a:endParaRPr>
          </a:p>
          <a:p>
            <a:pPr marL="0" indent="0">
              <a:buNone/>
            </a:pPr>
            <a:r>
              <a:rPr lang="zh-CN" altLang="en-US" dirty="0">
                <a:solidFill>
                  <a:schemeClr val="accent1"/>
                </a:solidFill>
              </a:rPr>
              <a:t>乘</a:t>
            </a:r>
            <a:endParaRPr lang="en-US" altLang="zh-CN" dirty="0">
              <a:solidFill>
                <a:schemeClr val="accent1"/>
              </a:solidFill>
            </a:endParaRPr>
          </a:p>
          <a:p>
            <a:pPr marL="0" indent="0">
              <a:buNone/>
            </a:pPr>
            <a:r>
              <a:rPr lang="zh-CN" altLang="en-US" dirty="0">
                <a:solidFill>
                  <a:schemeClr val="accent1"/>
                </a:solidFill>
              </a:rPr>
              <a:t>平方</a:t>
            </a:r>
            <a:endParaRPr lang="en-US" altLang="zh-CN" dirty="0">
              <a:solidFill>
                <a:schemeClr val="accent1"/>
              </a:solidFill>
            </a:endParaRPr>
          </a:p>
          <a:p>
            <a:pPr marL="0" indent="0">
              <a:buNone/>
            </a:pPr>
            <a:r>
              <a:rPr lang="zh-CN" altLang="en-US" dirty="0">
                <a:solidFill>
                  <a:schemeClr val="accent1"/>
                </a:solidFill>
              </a:rPr>
              <a:t>平方</a:t>
            </a:r>
            <a:endParaRPr lang="en-US" altLang="zh-CN" dirty="0">
              <a:solidFill>
                <a:schemeClr val="accent1"/>
              </a:solidFill>
            </a:endParaRPr>
          </a:p>
          <a:p>
            <a:pPr marL="0" indent="0">
              <a:buNone/>
            </a:pPr>
            <a:r>
              <a:rPr lang="zh-CN" altLang="en-US" dirty="0">
                <a:solidFill>
                  <a:schemeClr val="accent1"/>
                </a:solidFill>
              </a:rPr>
              <a:t>平方</a:t>
            </a:r>
          </a:p>
        </p:txBody>
      </p:sp>
      <p:grpSp>
        <p:nvGrpSpPr>
          <p:cNvPr id="7" name="组合 6">
            <a:extLst>
              <a:ext uri="{FF2B5EF4-FFF2-40B4-BE49-F238E27FC236}">
                <a16:creationId xmlns:a16="http://schemas.microsoft.com/office/drawing/2014/main" id="{1D9FCE1E-059B-4A34-9B7D-3F24846F9285}"/>
              </a:ext>
            </a:extLst>
          </p:cNvPr>
          <p:cNvGrpSpPr/>
          <p:nvPr/>
        </p:nvGrpSpPr>
        <p:grpSpPr>
          <a:xfrm>
            <a:off x="10885650" y="2425983"/>
            <a:ext cx="389851" cy="3234251"/>
            <a:chOff x="7350399" y="2276872"/>
            <a:chExt cx="389851" cy="3234251"/>
          </a:xfrm>
        </p:grpSpPr>
        <p:sp>
          <p:nvSpPr>
            <p:cNvPr id="8" name="矩形 7">
              <a:extLst>
                <a:ext uri="{FF2B5EF4-FFF2-40B4-BE49-F238E27FC236}">
                  <a16:creationId xmlns:a16="http://schemas.microsoft.com/office/drawing/2014/main" id="{F1D39936-E7FB-4272-B8E9-E133EBC5368A}"/>
                </a:ext>
              </a:extLst>
            </p:cNvPr>
            <p:cNvSpPr/>
            <p:nvPr/>
          </p:nvSpPr>
          <p:spPr>
            <a:xfrm>
              <a:off x="7350399" y="2276872"/>
              <a:ext cx="389850" cy="584775"/>
            </a:xfrm>
            <a:prstGeom prst="rect">
              <a:avLst/>
            </a:prstGeom>
            <a:noFill/>
          </p:spPr>
          <p:txBody>
            <a:bodyPr wrap="none" lIns="91440" tIns="45720" rIns="91440" bIns="45720">
              <a:spAutoFit/>
            </a:bodyPr>
            <a:lstStyle/>
            <a:p>
              <a:pPr algn="ctr"/>
              <a:r>
                <a:rPr lang="en-US" altLang="zh-CN"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1</a:t>
              </a:r>
              <a:endParaRPr lang="zh-CN" altLang="en-US"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B68E93DF-ABA2-4630-896C-530B49CBB765}"/>
                </a:ext>
              </a:extLst>
            </p:cNvPr>
            <p:cNvSpPr/>
            <p:nvPr/>
          </p:nvSpPr>
          <p:spPr>
            <a:xfrm>
              <a:off x="7350399" y="3196709"/>
              <a:ext cx="389850" cy="584775"/>
            </a:xfrm>
            <a:prstGeom prst="rect">
              <a:avLst/>
            </a:prstGeom>
            <a:noFill/>
          </p:spPr>
          <p:txBody>
            <a:bodyPr wrap="none" lIns="91440" tIns="45720" rIns="91440" bIns="45720">
              <a:spAutoFit/>
            </a:bodyPr>
            <a:lstStyle/>
            <a:p>
              <a:pPr algn="ctr"/>
              <a:r>
                <a:rPr lang="en-US" altLang="zh-CN"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1</a:t>
              </a:r>
              <a:endParaRPr lang="zh-CN" altLang="en-US"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FECA3BC-A0FE-4878-8E87-33CA4ED83E13}"/>
                </a:ext>
              </a:extLst>
            </p:cNvPr>
            <p:cNvSpPr/>
            <p:nvPr/>
          </p:nvSpPr>
          <p:spPr>
            <a:xfrm>
              <a:off x="7350399" y="3956836"/>
              <a:ext cx="389851" cy="584775"/>
            </a:xfrm>
            <a:prstGeom prst="rect">
              <a:avLst/>
            </a:prstGeom>
            <a:noFill/>
          </p:spPr>
          <p:txBody>
            <a:bodyPr wrap="none" lIns="91440" tIns="45720" rIns="91440" bIns="45720">
              <a:spAutoFit/>
            </a:bodyPr>
            <a:lstStyle/>
            <a:p>
              <a:pPr algn="ctr"/>
              <a:r>
                <a:rPr lang="en-US" altLang="zh-CN" sz="32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0</a:t>
              </a:r>
              <a:endParaRPr lang="zh-CN" altLang="en-US"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2BB0E2A2-B5FE-4B39-BD3B-77E6DD8C0723}"/>
                </a:ext>
              </a:extLst>
            </p:cNvPr>
            <p:cNvSpPr/>
            <p:nvPr/>
          </p:nvSpPr>
          <p:spPr>
            <a:xfrm>
              <a:off x="7350399" y="4445989"/>
              <a:ext cx="389850" cy="584775"/>
            </a:xfrm>
            <a:prstGeom prst="rect">
              <a:avLst/>
            </a:prstGeom>
            <a:noFill/>
          </p:spPr>
          <p:txBody>
            <a:bodyPr wrap="square" lIns="91440" tIns="45720" rIns="91440" bIns="45720">
              <a:spAutoFit/>
            </a:bodyPr>
            <a:lstStyle/>
            <a:p>
              <a:pPr algn="ctr"/>
              <a:r>
                <a:rPr lang="en-US" altLang="zh-CN"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0</a:t>
              </a:r>
              <a:endParaRPr lang="zh-CN" altLang="en-US"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133C63FD-66F0-4034-A823-DA02E3814193}"/>
                </a:ext>
              </a:extLst>
            </p:cNvPr>
            <p:cNvSpPr/>
            <p:nvPr/>
          </p:nvSpPr>
          <p:spPr>
            <a:xfrm>
              <a:off x="7350399" y="4926348"/>
              <a:ext cx="389850" cy="584775"/>
            </a:xfrm>
            <a:prstGeom prst="rect">
              <a:avLst/>
            </a:prstGeom>
            <a:noFill/>
          </p:spPr>
          <p:txBody>
            <a:bodyPr wrap="square" lIns="91440" tIns="45720" rIns="91440" bIns="45720">
              <a:spAutoFit/>
            </a:bodyPr>
            <a:lstStyle/>
            <a:p>
              <a:pPr algn="ctr"/>
              <a:r>
                <a:rPr lang="en-US" altLang="zh-CN" sz="32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0</a:t>
              </a:r>
              <a:endParaRPr lang="zh-CN" altLang="en-US"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graphicFrame>
            <p:nvGraphicFramePr>
              <p:cNvPr id="4" name="内容占位符 7">
                <a:extLst>
                  <a:ext uri="{FF2B5EF4-FFF2-40B4-BE49-F238E27FC236}">
                    <a16:creationId xmlns:a16="http://schemas.microsoft.com/office/drawing/2014/main" id="{50459647-89D3-840B-D4A1-FA325CE88253}"/>
                  </a:ext>
                </a:extLst>
              </p:cNvPr>
              <p:cNvGraphicFramePr>
                <a:graphicFrameLocks/>
              </p:cNvGraphicFramePr>
              <p:nvPr>
                <p:extLst>
                  <p:ext uri="{D42A27DB-BD31-4B8C-83A1-F6EECF244321}">
                    <p14:modId xmlns:p14="http://schemas.microsoft.com/office/powerpoint/2010/main" val="3332396146"/>
                  </p:ext>
                </p:extLst>
              </p:nvPr>
            </p:nvGraphicFramePr>
            <p:xfrm>
              <a:off x="892969" y="1584101"/>
              <a:ext cx="5544117" cy="3661868"/>
            </p:xfrm>
            <a:graphic>
              <a:graphicData uri="http://schemas.openxmlformats.org/drawingml/2006/table">
                <a:tbl>
                  <a:tblPr firstRow="1" firstCol="1" bandRow="1">
                    <a:tableStyleId>{5C22544A-7EE6-4342-B048-85BDC9FD1C3A}</a:tableStyleId>
                  </a:tblPr>
                  <a:tblGrid>
                    <a:gridCol w="628651">
                      <a:extLst>
                        <a:ext uri="{9D8B030D-6E8A-4147-A177-3AD203B41FA5}">
                          <a16:colId xmlns:a16="http://schemas.microsoft.com/office/drawing/2014/main" val="20000"/>
                        </a:ext>
                      </a:extLst>
                    </a:gridCol>
                    <a:gridCol w="701938">
                      <a:extLst>
                        <a:ext uri="{9D8B030D-6E8A-4147-A177-3AD203B41FA5}">
                          <a16:colId xmlns:a16="http://schemas.microsoft.com/office/drawing/2014/main" val="20001"/>
                        </a:ext>
                      </a:extLst>
                    </a:gridCol>
                    <a:gridCol w="4213528">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j-ea"/>
                                </a:rPr>
                                <m:t>𝒙</m:t>
                              </m:r>
                            </m:oMath>
                          </a14:m>
                          <a:r>
                            <a:rPr lang="zh-CN" sz="1800" b="1" kern="100" dirty="0">
                              <a:solidFill>
                                <a:schemeClr val="bg1"/>
                              </a:solidFill>
                              <a:effectLst/>
                              <a:latin typeface="+mj-ea"/>
                              <a:ea typeface="+mj-ea"/>
                            </a:rPr>
                            <a:t>，</a:t>
                          </a: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n-ea"/>
                                  <a:cs typeface="+mn-cs"/>
                                </a:rPr>
                                <m:t>𝑵</m:t>
                              </m:r>
                            </m:oMath>
                          </a14:m>
                          <a:r>
                            <a:rPr lang="zh-CN" altLang="zh-CN" sz="1800" b="1" kern="100" dirty="0">
                              <a:solidFill>
                                <a:schemeClr val="bg1"/>
                              </a:solidFill>
                              <a:effectLst/>
                              <a:latin typeface="+mj-ea"/>
                              <a:ea typeface="+mn-ea"/>
                              <a:cs typeface="+mn-cs"/>
                            </a:rPr>
                            <a:t>，</a:t>
                          </a:r>
                          <a:r>
                            <a:rPr lang="en-US" altLang="zh-CN" sz="1800" b="1" kern="100" dirty="0">
                              <a:solidFill>
                                <a:schemeClr val="bg1"/>
                              </a:solidFill>
                              <a:effectLst/>
                              <a:latin typeface="+mj-ea"/>
                              <a:ea typeface="+mj-ea"/>
                            </a:rPr>
                            <a:t>1024</a:t>
                          </a:r>
                          <a:r>
                            <a:rPr lang="zh-CN" sz="1800" b="1" kern="100" dirty="0">
                              <a:solidFill>
                                <a:schemeClr val="bg1"/>
                              </a:solidFill>
                              <a:effectLst/>
                              <a:latin typeface="+mj-ea"/>
                              <a:ea typeface="+mj-ea"/>
                            </a:rPr>
                            <a:t>比特</a:t>
                          </a:r>
                          <a14:m>
                            <m:oMath xmlns:m="http://schemas.openxmlformats.org/officeDocument/2006/math">
                              <m:r>
                                <a:rPr lang="en-US" sz="1800" b="1" i="1" kern="100" smtClean="0">
                                  <a:solidFill>
                                    <a:schemeClr val="bg1"/>
                                  </a:solidFill>
                                  <a:effectLst/>
                                  <a:latin typeface="Cambria Math" panose="02040503050406030204" pitchFamily="18" charset="0"/>
                                  <a:ea typeface="+mj-ea"/>
                                </a:rPr>
                                <m:t>𝒅</m:t>
                              </m:r>
                              <m:r>
                                <a:rPr lang="en-US" sz="1800" b="1" kern="100">
                                  <a:solidFill>
                                    <a:schemeClr val="bg1"/>
                                  </a:solidFill>
                                  <a:effectLst/>
                                  <a:latin typeface="Cambria Math" panose="02040503050406030204" pitchFamily="18" charset="0"/>
                                  <a:ea typeface="+mj-ea"/>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𝟏𝟎𝟐𝟑</m:t>
                                      </m:r>
                                    </m:sub>
                                  </m:sSub>
                                  <m:r>
                                    <a:rPr lang="en-US" altLang="zh-CN" sz="1800" b="1" i="0" kern="100" smtClean="0">
                                      <a:solidFill>
                                        <a:schemeClr val="bg1"/>
                                      </a:solidFill>
                                      <a:effectLst/>
                                      <a:latin typeface="Cambria Math" panose="02040503050406030204" pitchFamily="18" charset="0"/>
                                      <a:ea typeface="+mn-ea"/>
                                      <a:cs typeface="+mn-cs"/>
                                    </a:rPr>
                                    <m:t>||</m:t>
                                  </m:r>
                                  <m:r>
                                    <a:rPr lang="en-US" altLang="zh-CN" sz="1800" b="1" kern="100" smtClean="0">
                                      <a:solidFill>
                                        <a:schemeClr val="bg1"/>
                                      </a:solidFill>
                                      <a:effectLst/>
                                      <a:latin typeface="Cambria Math" panose="02040503050406030204" pitchFamily="18" charset="0"/>
                                      <a:ea typeface="+mn-ea"/>
                                      <a:cs typeface="+mn-cs"/>
                                    </a:rPr>
                                    <m:t>…</m:t>
                                  </m:r>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m:t>
                                      </m:r>
                                    </m:sub>
                                  </m:sSub>
                                  <m:r>
                                    <a:rPr lang="en-US" altLang="zh-CN" sz="1800" b="1" i="0"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𝟎</m:t>
                                      </m:r>
                                    </m:sub>
                                  </m:sSub>
                                  <m:r>
                                    <a:rPr lang="en-US" altLang="zh-CN" sz="1800" b="1" i="1" kern="100" smtClean="0">
                                      <a:solidFill>
                                        <a:schemeClr val="bg1"/>
                                      </a:solidFill>
                                      <a:effectLst/>
                                      <a:latin typeface="Cambria Math" panose="02040503050406030204" pitchFamily="18" charset="0"/>
                                      <a:ea typeface="+mn-ea"/>
                                      <a:cs typeface="+mn-cs"/>
                                    </a:rPr>
                                    <m:t>)</m:t>
                                  </m:r>
                                </m:e>
                                <m:sub>
                                  <m:r>
                                    <a:rPr lang="en-US" altLang="zh-CN" sz="1800" b="1" i="0" kern="100" smtClean="0">
                                      <a:solidFill>
                                        <a:schemeClr val="bg1"/>
                                      </a:solidFill>
                                      <a:effectLst/>
                                      <a:latin typeface="Cambria Math" panose="02040503050406030204" pitchFamily="18" charset="0"/>
                                      <a:ea typeface="+mn-ea"/>
                                      <a:cs typeface="+mn-cs"/>
                                    </a:rPr>
                                    <m:t>𝟐</m:t>
                                  </m:r>
                                </m:sub>
                              </m:sSub>
                            </m:oMath>
                          </a14:m>
                          <a:endParaRPr lang="zh-CN" sz="1800" b="1" kern="100" dirty="0">
                            <a:solidFill>
                              <a:schemeClr val="bg1"/>
                            </a:solidFill>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sSup>
                                  <m:sSupPr>
                                    <m:ctrlPr>
                                      <a:rPr lang="en-US" altLang="zh-CN" sz="1800" b="1" i="1" kern="100" smtClean="0">
                                        <a:effectLst/>
                                        <a:latin typeface="Cambria Math" panose="02040503050406030204" pitchFamily="18" charset="0"/>
                                        <a:ea typeface="+mj-ea"/>
                                      </a:rPr>
                                    </m:ctrlPr>
                                  </m:sSupPr>
                                  <m:e>
                                    <m:r>
                                      <a:rPr lang="en-US" altLang="zh-CN" sz="1800" b="1" i="1" kern="100" smtClean="0">
                                        <a:effectLst/>
                                        <a:latin typeface="Cambria Math" panose="02040503050406030204" pitchFamily="18" charset="0"/>
                                        <a:ea typeface="+mj-ea"/>
                                      </a:rPr>
                                      <m:t>𝒙</m:t>
                                    </m:r>
                                  </m:e>
                                  <m:sup>
                                    <m:r>
                                      <a:rPr lang="en-US" altLang="zh-CN" sz="1800" b="1" i="1" kern="100" smtClean="0">
                                        <a:effectLst/>
                                        <a:latin typeface="Cambria Math" panose="02040503050406030204" pitchFamily="18" charset="0"/>
                                        <a:ea typeface="+mj-ea"/>
                                      </a:rPr>
                                      <m:t>𝒅</m:t>
                                    </m:r>
                                  </m:sup>
                                </m:sSup>
                                <m:r>
                                  <a:rPr lang="en-US" altLang="zh-CN" sz="1800" b="1" i="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𝐦𝐨𝐝</m:t>
                                </m:r>
                                <m:r>
                                  <a:rPr lang="en-US" altLang="zh-CN" sz="1800" b="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𝑵</m:t>
                                </m:r>
                              </m:oMath>
                            </m:oMathPara>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𝟏</m:t>
                              </m:r>
                            </m:oMath>
                          </a14:m>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For </a:t>
                          </a:r>
                          <a14:m>
                            <m:oMath xmlns:m="http://schemas.openxmlformats.org/officeDocument/2006/math">
                              <m:r>
                                <a:rPr lang="en-US" sz="1800" b="1" i="1" kern="100">
                                  <a:effectLst/>
                                  <a:latin typeface="Cambria Math" panose="02040503050406030204" pitchFamily="18" charset="0"/>
                                  <a:ea typeface="+mj-ea"/>
                                </a:rPr>
                                <m:t>𝒋</m:t>
                              </m:r>
                              <m:r>
                                <a:rPr lang="en-US" sz="1800" b="1" kern="100">
                                  <a:effectLst/>
                                  <a:latin typeface="Cambria Math" panose="02040503050406030204" pitchFamily="18" charset="0"/>
                                  <a:ea typeface="+mj-ea"/>
                                </a:rPr>
                                <m:t>=</m:t>
                              </m:r>
                              <m:r>
                                <a:rPr lang="en-US" sz="1800" b="1" i="1" kern="100">
                                  <a:effectLst/>
                                  <a:latin typeface="Cambria Math" panose="02040503050406030204" pitchFamily="18" charset="0"/>
                                  <a:ea typeface="+mj-ea"/>
                                </a:rPr>
                                <m:t>𝟏𝟎𝟐𝟑</m:t>
                              </m:r>
                            </m:oMath>
                          </a14:m>
                          <a:r>
                            <a:rPr lang="en-US" sz="1800" b="1" kern="100" dirty="0">
                              <a:effectLst/>
                              <a:latin typeface="+mj-ea"/>
                              <a:ea typeface="+mj-ea"/>
                            </a:rPr>
                            <a:t> to </a:t>
                          </a:r>
                          <a14:m>
                            <m:oMath xmlns:m="http://schemas.openxmlformats.org/officeDocument/2006/math">
                              <m:r>
                                <a:rPr lang="en-US" sz="1800" b="1" i="1" kern="100">
                                  <a:effectLst/>
                                  <a:latin typeface="Cambria Math" panose="02040503050406030204" pitchFamily="18" charset="0"/>
                                  <a:ea typeface="+mj-ea"/>
                                </a:rPr>
                                <m:t>𝟎</m:t>
                              </m:r>
                            </m:oMath>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sSup>
                                  <m:sSupPr>
                                    <m:ctrlPr>
                                      <a:rPr lang="en-US" altLang="zh-CN" sz="1800" b="1" i="1" kern="100" smtClean="0">
                                        <a:solidFill>
                                          <a:srgbClr val="FF0000"/>
                                        </a:solidFill>
                                        <a:effectLst/>
                                        <a:latin typeface="Cambria Math" panose="02040503050406030204" pitchFamily="18" charset="0"/>
                                        <a:ea typeface="+mj-ea"/>
                                      </a:rPr>
                                    </m:ctrlPr>
                                  </m:sSupPr>
                                  <m:e>
                                    <m:r>
                                      <a:rPr lang="en-US" altLang="zh-CN" sz="1800" b="1" i="1" kern="100" smtClean="0">
                                        <a:solidFill>
                                          <a:srgbClr val="FF0000"/>
                                        </a:solidFill>
                                        <a:effectLst/>
                                        <a:latin typeface="Cambria Math" panose="02040503050406030204" pitchFamily="18" charset="0"/>
                                        <a:ea typeface="+mj-ea"/>
                                      </a:rPr>
                                      <m:t>𝑨</m:t>
                                    </m:r>
                                  </m:e>
                                  <m:sup>
                                    <m:r>
                                      <a:rPr lang="en-US" altLang="zh-CN" sz="1800" b="1" i="1" kern="100" smtClean="0">
                                        <a:solidFill>
                                          <a:srgbClr val="FF0000"/>
                                        </a:solidFill>
                                        <a:effectLst/>
                                        <a:latin typeface="Cambria Math" panose="02040503050406030204" pitchFamily="18" charset="0"/>
                                        <a:ea typeface="+mj-ea"/>
                                      </a:rPr>
                                      <m:t>𝟐</m:t>
                                    </m:r>
                                  </m:sup>
                                </m:sSup>
                                <m:r>
                                  <a:rPr lang="en-US" altLang="zh-CN" sz="1800" b="1" i="1" kern="100" smtClean="0">
                                    <a:solidFill>
                                      <a:srgbClr val="FF0000"/>
                                    </a:solidFill>
                                    <a:effectLst/>
                                    <a:latin typeface="Cambria Math" panose="02040503050406030204" pitchFamily="18" charset="0"/>
                                    <a:ea typeface="+mj-ea"/>
                                  </a:rPr>
                                  <m:t> </m:t>
                                </m:r>
                                <m:r>
                                  <a:rPr lang="en-US" altLang="zh-CN" sz="1800" b="1" i="0" kern="100" smtClean="0">
                                    <a:solidFill>
                                      <a:srgbClr val="FF0000"/>
                                    </a:solidFill>
                                    <a:effectLst/>
                                    <a:latin typeface="Cambria Math" panose="02040503050406030204" pitchFamily="18" charset="0"/>
                                    <a:ea typeface="+mj-ea"/>
                                  </a:rPr>
                                  <m:t>𝐦𝐨𝐝</m:t>
                                </m:r>
                                <m:r>
                                  <a:rPr lang="en-US" altLang="zh-CN" sz="1800" b="1" i="1" kern="100" smtClean="0">
                                    <a:solidFill>
                                      <a:srgbClr val="FF0000"/>
                                    </a:solidFill>
                                    <a:effectLst/>
                                    <a:latin typeface="Cambria Math" panose="02040503050406030204" pitchFamily="18" charset="0"/>
                                    <a:ea typeface="+mj-ea"/>
                                  </a:rPr>
                                  <m:t> </m:t>
                                </m:r>
                                <m:r>
                                  <a:rPr lang="en-US" altLang="zh-CN" sz="1800" b="1" i="1" kern="100" smtClean="0">
                                    <a:solidFill>
                                      <a:srgbClr val="FF0000"/>
                                    </a:solidFill>
                                    <a:effectLst/>
                                    <a:latin typeface="Cambria Math" panose="02040503050406030204" pitchFamily="18" charset="0"/>
                                    <a:ea typeface="+mj-ea"/>
                                  </a:rPr>
                                  <m:t>𝑵</m:t>
                                </m:r>
                              </m:oMath>
                            </m:oMathPara>
                          </a14:m>
                          <a:endParaRPr lang="zh-CN" sz="1800" b="1" kern="100" dirty="0">
                            <a:solidFill>
                              <a:srgbClr val="FF0000"/>
                            </a:solidFill>
                            <a:effectLst/>
                            <a:latin typeface="+mj-ea"/>
                            <a:ea typeface="+mj-ea"/>
                            <a:cs typeface="+mn-cs"/>
                          </a:endParaRPr>
                        </a:p>
                      </a:txBody>
                      <a:tcPr marL="68580" marR="68580" marT="0" marB="0" anchor="ct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r>
                            <a:rPr lang="en-US" sz="1800" b="1" kern="100" dirty="0">
                              <a:solidFill>
                                <a:schemeClr val="tx1"/>
                              </a:solidFill>
                              <a:effectLst/>
                              <a:latin typeface="+mj-ea"/>
                              <a:ea typeface="+mj-ea"/>
                            </a:rPr>
                            <a:t>If </a:t>
                          </a:r>
                          <a14:m>
                            <m:oMath xmlns:m="http://schemas.openxmlformats.org/officeDocument/2006/math">
                              <m:sSub>
                                <m:sSubPr>
                                  <m:ctrlPr>
                                    <a:rPr lang="zh-CN" sz="1800" b="1" i="1" kern="100" smtClean="0">
                                      <a:solidFill>
                                        <a:srgbClr val="FF0000"/>
                                      </a:solidFill>
                                      <a:effectLst/>
                                      <a:latin typeface="Cambria Math" panose="02040503050406030204" pitchFamily="18" charset="0"/>
                                      <a:ea typeface="+mj-ea"/>
                                    </a:rPr>
                                  </m:ctrlPr>
                                </m:sSubPr>
                                <m:e>
                                  <m:r>
                                    <a:rPr lang="en-US" sz="1800" b="1" i="1" kern="100" smtClean="0">
                                      <a:solidFill>
                                        <a:srgbClr val="FF0000"/>
                                      </a:solidFill>
                                      <a:effectLst/>
                                      <a:latin typeface="Cambria Math" panose="02040503050406030204" pitchFamily="18" charset="0"/>
                                      <a:ea typeface="+mj-ea"/>
                                    </a:rPr>
                                    <m:t>𝒅</m:t>
                                  </m:r>
                                </m:e>
                                <m:sub>
                                  <m:r>
                                    <a:rPr lang="en-US" sz="1800" b="1" i="1" kern="100">
                                      <a:solidFill>
                                        <a:srgbClr val="FF0000"/>
                                      </a:solidFill>
                                      <a:effectLst/>
                                      <a:latin typeface="Cambria Math" panose="02040503050406030204" pitchFamily="18" charset="0"/>
                                      <a:ea typeface="+mj-ea"/>
                                    </a:rPr>
                                    <m:t>𝒋</m:t>
                                  </m:r>
                                </m:sub>
                              </m:sSub>
                              <m:r>
                                <a:rPr lang="en-US" sz="1800" b="1" kern="100">
                                  <a:solidFill>
                                    <a:srgbClr val="FF0000"/>
                                  </a:solidFill>
                                  <a:effectLst/>
                                  <a:latin typeface="Cambria Math" panose="02040503050406030204" pitchFamily="18" charset="0"/>
                                  <a:ea typeface="+mj-ea"/>
                                </a:rPr>
                                <m:t>=</m:t>
                              </m:r>
                              <m:r>
                                <a:rPr lang="en-US" sz="1800" b="1" i="1" kern="100">
                                  <a:solidFill>
                                    <a:srgbClr val="FF0000"/>
                                  </a:solidFill>
                                  <a:effectLst/>
                                  <a:latin typeface="Cambria Math" panose="02040503050406030204" pitchFamily="18" charset="0"/>
                                  <a:ea typeface="+mj-ea"/>
                                </a:rPr>
                                <m:t>𝟏</m:t>
                              </m:r>
                            </m:oMath>
                          </a14:m>
                          <a:r>
                            <a:rPr lang="en-US" sz="1800" b="1" kern="100" dirty="0">
                              <a:solidFill>
                                <a:srgbClr val="FF0000"/>
                              </a:solidFill>
                              <a:effectLst/>
                              <a:latin typeface="+mj-ea"/>
                              <a:ea typeface="+mj-ea"/>
                            </a:rPr>
                            <a:t> </a:t>
                          </a:r>
                          <a:r>
                            <a:rPr lang="en-US" sz="1800" b="1" kern="100" dirty="0">
                              <a:effectLst/>
                              <a:latin typeface="+mj-ea"/>
                              <a:ea typeface="+mj-ea"/>
                            </a:rPr>
                            <a:t>Then </a:t>
                          </a: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𝑨</m:t>
                              </m:r>
                              <m:r>
                                <a:rPr lang="en-US" altLang="zh-CN" sz="1800" b="1" i="1" kern="100" smtClean="0">
                                  <a:solidFill>
                                    <a:srgbClr val="FF0000"/>
                                  </a:solidFill>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𝒙</m:t>
                              </m:r>
                            </m:oMath>
                          </a14:m>
                          <a:r>
                            <a:rPr lang="en-US" altLang="zh-CN" sz="1800" b="1" kern="100" dirty="0">
                              <a:solidFill>
                                <a:srgbClr val="FF0000"/>
                              </a:solidFill>
                              <a:effectLst/>
                              <a:latin typeface="+mj-ea"/>
                              <a:ea typeface="+mj-ea"/>
                            </a:rPr>
                            <a:t> </a:t>
                          </a:r>
                          <a14:m>
                            <m:oMath xmlns:m="http://schemas.openxmlformats.org/officeDocument/2006/math">
                              <m:r>
                                <a:rPr lang="en-US" altLang="zh-CN" sz="1800" b="1" i="0"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a14:m>
                          <a:endParaRPr lang="zh-CN" sz="1800" b="1" i="1" kern="100" dirty="0">
                            <a:solidFill>
                              <a:srgbClr val="FF0000"/>
                            </a:solidFill>
                            <a:effectLst/>
                            <a:latin typeface="+mj-ea"/>
                            <a:ea typeface="+mj-ea"/>
                            <a:cs typeface="Times New Roman"/>
                          </a:endParaRPr>
                        </a:p>
                      </a:txBody>
                      <a:tcPr marL="68580" marR="68580" marT="0" marB="0" anchor="ct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Return </a:t>
                          </a:r>
                          <a14:m>
                            <m:oMath xmlns:m="http://schemas.openxmlformats.org/officeDocument/2006/math">
                              <m:r>
                                <a:rPr lang="en-US" altLang="zh-CN" sz="1800" b="1" i="1" kern="100" smtClean="0">
                                  <a:effectLst/>
                                  <a:latin typeface="Cambria Math" panose="02040503050406030204" pitchFamily="18" charset="0"/>
                                  <a:ea typeface="+mj-ea"/>
                                </a:rPr>
                                <m:t>𝑨</m:t>
                              </m:r>
                            </m:oMath>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Choice>
        <mc:Fallback xmlns="">
          <p:graphicFrame>
            <p:nvGraphicFramePr>
              <p:cNvPr id="4" name="内容占位符 7">
                <a:extLst>
                  <a:ext uri="{FF2B5EF4-FFF2-40B4-BE49-F238E27FC236}">
                    <a16:creationId xmlns:a16="http://schemas.microsoft.com/office/drawing/2014/main" id="{50459647-89D3-840B-D4A1-FA325CE88253}"/>
                  </a:ext>
                </a:extLst>
              </p:cNvPr>
              <p:cNvGraphicFramePr>
                <a:graphicFrameLocks/>
              </p:cNvGraphicFramePr>
              <p:nvPr>
                <p:extLst>
                  <p:ext uri="{D42A27DB-BD31-4B8C-83A1-F6EECF244321}">
                    <p14:modId xmlns:p14="http://schemas.microsoft.com/office/powerpoint/2010/main" val="3332396146"/>
                  </p:ext>
                </p:extLst>
              </p:nvPr>
            </p:nvGraphicFramePr>
            <p:xfrm>
              <a:off x="892969" y="1584101"/>
              <a:ext cx="5544117" cy="3661868"/>
            </p:xfrm>
            <a:graphic>
              <a:graphicData uri="http://schemas.openxmlformats.org/drawingml/2006/table">
                <a:tbl>
                  <a:tblPr firstRow="1" firstCol="1" bandRow="1">
                    <a:tableStyleId>{5C22544A-7EE6-4342-B048-85BDC9FD1C3A}</a:tableStyleId>
                  </a:tblPr>
                  <a:tblGrid>
                    <a:gridCol w="628651">
                      <a:extLst>
                        <a:ext uri="{9D8B030D-6E8A-4147-A177-3AD203B41FA5}">
                          <a16:colId xmlns:a16="http://schemas.microsoft.com/office/drawing/2014/main" val="20000"/>
                        </a:ext>
                      </a:extLst>
                    </a:gridCol>
                    <a:gridCol w="701938">
                      <a:extLst>
                        <a:ext uri="{9D8B030D-6E8A-4147-A177-3AD203B41FA5}">
                          <a16:colId xmlns:a16="http://schemas.microsoft.com/office/drawing/2014/main" val="20001"/>
                        </a:ext>
                      </a:extLst>
                    </a:gridCol>
                    <a:gridCol w="4213528">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endParaRPr lang="zh-CN"/>
                        </a:p>
                      </a:txBody>
                      <a:tcPr marL="68580" marR="68580" marT="0" marB="0" anchor="ctr">
                        <a:blipFill>
                          <a:blip r:embed="rId3"/>
                          <a:stretch>
                            <a:fillRect l="-12887" t="-885" r="-620" b="-438053"/>
                          </a:stretch>
                        </a:blipFill>
                      </a:tcP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2887" t="-135714" r="-620" b="-489286"/>
                          </a:stretch>
                        </a:blipFill>
                      </a:tcP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2887" t="-247500" r="-620" b="-413750"/>
                          </a:stretch>
                        </a:blipFill>
                      </a:tcP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2887" t="-347500" r="-620" b="-313750"/>
                          </a:stretch>
                        </a:blipFill>
                      </a:tcP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3"/>
                          <a:stretch>
                            <a:fillRect l="-31647" t="-453165" r="-723" b="-217722"/>
                          </a:stretch>
                        </a:blipFill>
                      </a:tcP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3"/>
                          <a:stretch>
                            <a:fillRect l="-31647" t="-508140" r="-723" b="-100000"/>
                          </a:stretch>
                        </a:blipFill>
                      </a:tcP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2887" t="-653750" r="-620" b="-7500"/>
                          </a:stretch>
                        </a:blipFill>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Fallback>
      </mc:AlternateContent>
      <p:grpSp>
        <p:nvGrpSpPr>
          <p:cNvPr id="31" name="组合 30">
            <a:extLst>
              <a:ext uri="{FF2B5EF4-FFF2-40B4-BE49-F238E27FC236}">
                <a16:creationId xmlns:a16="http://schemas.microsoft.com/office/drawing/2014/main" id="{3EE743C0-BDA6-6DF9-7C4B-800C91D6DC10}"/>
              </a:ext>
            </a:extLst>
          </p:cNvPr>
          <p:cNvGrpSpPr/>
          <p:nvPr/>
        </p:nvGrpSpPr>
        <p:grpSpPr>
          <a:xfrm>
            <a:off x="7196274" y="874421"/>
            <a:ext cx="4738666" cy="5295978"/>
            <a:chOff x="7341415" y="874421"/>
            <a:chExt cx="4738666" cy="5295978"/>
          </a:xfrm>
        </p:grpSpPr>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5E688004-2413-4B77-B6C1-39B6C14D46AE}"/>
                    </a:ext>
                  </a:extLst>
                </p:cNvPr>
                <p:cNvSpPr txBox="1">
                  <a:spLocks/>
                </p:cNvSpPr>
                <p:nvPr/>
              </p:nvSpPr>
              <p:spPr>
                <a:xfrm>
                  <a:off x="7341415" y="1590555"/>
                  <a:ext cx="4738666" cy="4579844"/>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zh-CN" altLang="en-US" b="0" dirty="0"/>
                    <a:t>举例：计算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111000</m:t>
                          </m:r>
                        </m:sup>
                      </m:sSup>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latin typeface="Cambria Math" panose="02040503050406030204" pitchFamily="18" charset="0"/>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0" smtClean="0">
                          <a:latin typeface="Cambria Math" panose="02040503050406030204" pitchFamily="18" charset="0"/>
                        </a:rPr>
                        <m:t> </m:t>
                      </m:r>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0</m:t>
                          </m:r>
                        </m:sup>
                      </m:sSup>
                      <m:r>
                        <a:rPr lang="en-US" altLang="zh-CN" b="0" i="0" smtClean="0">
                          <a:latin typeface="Cambria Math" panose="02040503050406030204" pitchFamily="18" charset="0"/>
                        </a:rPr>
                        <m:t> </m:t>
                      </m:r>
                      <m:r>
                        <m:rPr>
                          <m:sty m:val="p"/>
                        </m:rPr>
                        <a:rPr lang="en-US" altLang="zh-CN" b="0" i="0">
                          <a:latin typeface="Cambria Math" panose="02040503050406030204" pitchFamily="18" charset="0"/>
                        </a:rPr>
                        <m:t>mod</m:t>
                      </m:r>
                      <m:r>
                        <a:rPr lang="en-US" altLang="zh-CN" b="0">
                          <a:latin typeface="Cambria Math" panose="02040503050406030204" pitchFamily="18" charset="0"/>
                        </a:rPr>
                        <m:t> </m:t>
                      </m:r>
                      <m:r>
                        <a:rPr lang="zh-CN" altLang="en-US" b="0">
                          <a:latin typeface="Cambria Math" panose="02040503050406030204" pitchFamily="18" charset="0"/>
                        </a:rPr>
                        <m:t>𝑁</m:t>
                      </m:r>
                    </m:oMath>
                  </a14:m>
                  <a:endParaRPr lang="en-US" altLang="zh-CN" b="0" dirty="0">
                    <a:latin typeface="Cambria Math" panose="02040503050406030204" pitchFamily="18" charset="0"/>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m:t>
                          </m:r>
                        </m:sup>
                      </m:sSup>
                      <m:r>
                        <a:rPr lang="en-US" altLang="zh-CN" b="0" i="0" smtClean="0">
                          <a:latin typeface="Cambria Math" panose="02040503050406030204" pitchFamily="18" charset="0"/>
                        </a:rPr>
                        <m:t> </m:t>
                      </m:r>
                      <m:r>
                        <m:rPr>
                          <m:sty m:val="p"/>
                        </m:rPr>
                        <a:rPr lang="en-US" altLang="zh-CN" b="0" i="0">
                          <a:latin typeface="Cambria Math" panose="02040503050406030204" pitchFamily="18" charset="0"/>
                        </a:rPr>
                        <m:t>mod</m:t>
                      </m:r>
                      <m:r>
                        <a:rPr lang="en-US" altLang="zh-CN" b="0">
                          <a:latin typeface="Cambria Math" panose="02040503050406030204" pitchFamily="18" charset="0"/>
                        </a:rPr>
                        <m:t> </m:t>
                      </m:r>
                      <m:r>
                        <a:rPr lang="zh-CN" altLang="en-US" b="0">
                          <a:latin typeface="Cambria Math" panose="02040503050406030204" pitchFamily="18" charset="0"/>
                        </a:rPr>
                        <m:t>𝑁</m:t>
                      </m:r>
                    </m:oMath>
                  </a14:m>
                  <a:endParaRPr lang="en-US" altLang="zh-CN" b="0" dirty="0">
                    <a:latin typeface="Cambria Math" panose="02040503050406030204" pitchFamily="18" charset="0"/>
                  </a:endParaRPr>
                </a:p>
                <a:p>
                  <a14:m>
                    <m:oMath xmlns:m="http://schemas.openxmlformats.org/officeDocument/2006/math">
                      <m:sSup>
                        <m:sSupPr>
                          <m:ctrlPr>
                            <a:rPr lang="en-US" altLang="zh-CN" b="0" i="1" smtClean="0">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m:t>
                          </m:r>
                          <m:r>
                            <a:rPr lang="en-US" altLang="zh-CN" b="0" i="1">
                              <a:latin typeface="Cambria Math" panose="02040503050406030204" pitchFamily="18" charset="0"/>
                            </a:rPr>
                            <m:t>0</m:t>
                          </m:r>
                        </m:sup>
                      </m:sSup>
                      <m:r>
                        <a:rPr lang="en-US" altLang="zh-CN" b="0" i="0" smtClean="0">
                          <a:latin typeface="Cambria Math" panose="02040503050406030204" pitchFamily="18" charset="0"/>
                        </a:rPr>
                        <m:t> </m:t>
                      </m:r>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m:t>
                          </m:r>
                        </m:sup>
                      </m:sSup>
                      <m:r>
                        <a:rPr lang="en-US" altLang="zh-CN" b="0" i="0" smtClean="0">
                          <a:latin typeface="Cambria Math" panose="02040503050406030204" pitchFamily="18" charset="0"/>
                        </a:rPr>
                        <m:t> </m:t>
                      </m:r>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latin typeface="Cambria Math" panose="02040503050406030204" pitchFamily="18" charset="0"/>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m:t>
                          </m:r>
                          <m:r>
                            <a:rPr lang="en-US" altLang="zh-CN" b="0" i="1">
                              <a:latin typeface="Cambria Math" panose="02040503050406030204" pitchFamily="18" charset="0"/>
                            </a:rPr>
                            <m:t>0</m:t>
                          </m:r>
                        </m:sup>
                      </m:sSup>
                      <m:r>
                        <a:rPr lang="en-US" altLang="zh-CN" b="0" i="0" smtClean="0">
                          <a:latin typeface="Cambria Math" panose="02040503050406030204" pitchFamily="18" charset="0"/>
                        </a:rPr>
                        <m:t> </m:t>
                      </m:r>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1100</m:t>
                          </m:r>
                        </m:sup>
                      </m:sSup>
                      <m:r>
                        <a:rPr lang="en-US" altLang="zh-CN" b="0" i="0" smtClean="0">
                          <a:latin typeface="Cambria Math" panose="02040503050406030204" pitchFamily="18" charset="0"/>
                        </a:rPr>
                        <m:t> </m:t>
                      </m:r>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1100</m:t>
                          </m:r>
                          <m:r>
                            <a:rPr lang="en-US" altLang="zh-CN" b="0" i="1">
                              <a:latin typeface="Cambria Math" panose="02040503050406030204" pitchFamily="18" charset="0"/>
                            </a:rPr>
                            <m:t>0</m:t>
                          </m:r>
                        </m:sup>
                      </m:sSup>
                      <m:r>
                        <a:rPr lang="en-US" altLang="zh-CN" b="0" i="0" smtClean="0">
                          <a:latin typeface="Cambria Math" panose="02040503050406030204" pitchFamily="18" charset="0"/>
                        </a:rPr>
                        <m:t> </m:t>
                      </m:r>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zh-CN" altLang="en-US" b="0" dirty="0">
                    <a:solidFill>
                      <a:srgbClr val="FF0000"/>
                    </a:solidFill>
                  </a:endParaRPr>
                </a:p>
              </p:txBody>
            </p:sp>
          </mc:Choice>
          <mc:Fallback xmlns="">
            <p:sp>
              <p:nvSpPr>
                <p:cNvPr id="5" name="内容占位符 2">
                  <a:extLst>
                    <a:ext uri="{FF2B5EF4-FFF2-40B4-BE49-F238E27FC236}">
                      <a16:creationId xmlns:a16="http://schemas.microsoft.com/office/drawing/2014/main" id="{5E688004-2413-4B77-B6C1-39B6C14D46AE}"/>
                    </a:ext>
                  </a:extLst>
                </p:cNvPr>
                <p:cNvSpPr txBox="1">
                  <a:spLocks noRot="1" noChangeAspect="1" noMove="1" noResize="1" noEditPoints="1" noAdjustHandles="1" noChangeArrowheads="1" noChangeShapeType="1" noTextEdit="1"/>
                </p:cNvSpPr>
                <p:nvPr/>
              </p:nvSpPr>
              <p:spPr>
                <a:xfrm>
                  <a:off x="7341415" y="1590555"/>
                  <a:ext cx="4738666" cy="4579844"/>
                </a:xfrm>
                <a:prstGeom prst="rect">
                  <a:avLst/>
                </a:prstGeom>
                <a:blipFill>
                  <a:blip r:embed="rId4"/>
                  <a:stretch>
                    <a:fillRect l="-1157" t="-1465"/>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DD49B6DA-D67E-902C-16D4-605854B7E67F}"/>
                </a:ext>
              </a:extLst>
            </p:cNvPr>
            <p:cNvSpPr txBox="1"/>
            <p:nvPr/>
          </p:nvSpPr>
          <p:spPr>
            <a:xfrm>
              <a:off x="9425176" y="874421"/>
              <a:ext cx="2236510"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注：指数为二进制</a:t>
              </a:r>
            </a:p>
          </p:txBody>
        </p:sp>
        <p:cxnSp>
          <p:nvCxnSpPr>
            <p:cNvPr id="15" name="直接箭头连接符 14">
              <a:extLst>
                <a:ext uri="{FF2B5EF4-FFF2-40B4-BE49-F238E27FC236}">
                  <a16:creationId xmlns:a16="http://schemas.microsoft.com/office/drawing/2014/main" id="{58FC7FA1-058C-7BEA-49B2-E093640CBE8B}"/>
                </a:ext>
              </a:extLst>
            </p:cNvPr>
            <p:cNvCxnSpPr>
              <a:cxnSpLocks/>
            </p:cNvCxnSpPr>
            <p:nvPr/>
          </p:nvCxnSpPr>
          <p:spPr>
            <a:xfrm flipH="1">
              <a:off x="10186988" y="1274531"/>
              <a:ext cx="114300" cy="3396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B8C946B-3CAD-3C8D-A674-5DC3CF57D13D}"/>
                </a:ext>
              </a:extLst>
            </p:cNvPr>
            <p:cNvCxnSpPr/>
            <p:nvPr/>
          </p:nvCxnSpPr>
          <p:spPr>
            <a:xfrm>
              <a:off x="7629525" y="2514600"/>
              <a:ext cx="14859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D49F1C7-D6EA-BA47-634A-9D361F514315}"/>
                </a:ext>
              </a:extLst>
            </p:cNvPr>
            <p:cNvCxnSpPr>
              <a:cxnSpLocks/>
            </p:cNvCxnSpPr>
            <p:nvPr/>
          </p:nvCxnSpPr>
          <p:spPr>
            <a:xfrm>
              <a:off x="7629525" y="3490662"/>
              <a:ext cx="165961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0AD2611-797D-E24D-53A7-E4F3EF4E3D0A}"/>
                </a:ext>
              </a:extLst>
            </p:cNvPr>
            <p:cNvCxnSpPr>
              <a:cxnSpLocks/>
            </p:cNvCxnSpPr>
            <p:nvPr/>
          </p:nvCxnSpPr>
          <p:spPr>
            <a:xfrm>
              <a:off x="7629525" y="4421902"/>
              <a:ext cx="179565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1C098D9-689E-BC19-C928-103133A3AABC}"/>
                </a:ext>
              </a:extLst>
            </p:cNvPr>
            <p:cNvCxnSpPr>
              <a:cxnSpLocks/>
            </p:cNvCxnSpPr>
            <p:nvPr/>
          </p:nvCxnSpPr>
          <p:spPr>
            <a:xfrm>
              <a:off x="7629525" y="4896929"/>
              <a:ext cx="190023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2F72D51-4D5E-0D09-0E5A-7F88792E451B}"/>
                </a:ext>
              </a:extLst>
            </p:cNvPr>
            <p:cNvCxnSpPr>
              <a:cxnSpLocks/>
            </p:cNvCxnSpPr>
            <p:nvPr/>
          </p:nvCxnSpPr>
          <p:spPr>
            <a:xfrm>
              <a:off x="7629525" y="5352555"/>
              <a:ext cx="2057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9BD058C-4535-C15F-BE9E-C12D2D51BA93}"/>
                </a:ext>
              </a:extLst>
            </p:cNvPr>
            <p:cNvCxnSpPr>
              <a:cxnSpLocks/>
            </p:cNvCxnSpPr>
            <p:nvPr/>
          </p:nvCxnSpPr>
          <p:spPr>
            <a:xfrm>
              <a:off x="7629525" y="5843094"/>
              <a:ext cx="221932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07126B1-479C-0EA5-7358-70D07EB6DD53}"/>
                  </a:ext>
                </a:extLst>
              </p:cNvPr>
              <p:cNvSpPr txBox="1"/>
              <p:nvPr/>
            </p:nvSpPr>
            <p:spPr>
              <a:xfrm>
                <a:off x="79717" y="6350466"/>
                <a:ext cx="12032565" cy="407099"/>
              </a:xfrm>
              <a:prstGeom prst="rect">
                <a:avLst/>
              </a:prstGeom>
              <a:solidFill>
                <a:schemeClr val="bg1"/>
              </a:solidFill>
            </p:spPr>
            <p:txBody>
              <a:bodyPr wrap="square">
                <a:spAutoFit/>
              </a:bodyPr>
              <a:lstStyle/>
              <a:p>
                <a:pPr algn="ctr"/>
                <a:r>
                  <a:rPr lang="zh-CN" altLang="en-US" sz="2000" b="1" dirty="0">
                    <a:solidFill>
                      <a:schemeClr val="accent1"/>
                    </a:solidFill>
                    <a:latin typeface="+mn-ea"/>
                    <a:ea typeface="+mn-ea"/>
                  </a:rPr>
                  <a:t>密钥第</a:t>
                </a:r>
                <a:r>
                  <a:rPr lang="en-US" altLang="zh-CN" sz="2000" b="1" dirty="0">
                    <a:solidFill>
                      <a:schemeClr val="accent1"/>
                    </a:solidFill>
                    <a:latin typeface="+mn-ea"/>
                    <a:ea typeface="+mn-ea"/>
                  </a:rPr>
                  <a:t>1</a:t>
                </a:r>
                <a:r>
                  <a:rPr lang="zh-CN" altLang="en-US" sz="2000" b="1" dirty="0">
                    <a:solidFill>
                      <a:schemeClr val="accent1"/>
                    </a:solidFill>
                    <a:latin typeface="+mn-ea"/>
                    <a:ea typeface="+mn-ea"/>
                  </a:rPr>
                  <a:t>比特“</a:t>
                </a:r>
                <a:r>
                  <a:rPr lang="en-US" altLang="zh-CN" sz="2000" b="1" dirty="0">
                    <a:solidFill>
                      <a:schemeClr val="accent1"/>
                    </a:solidFill>
                    <a:latin typeface="+mn-ea"/>
                    <a:ea typeface="+mn-ea"/>
                  </a:rPr>
                  <a:t>1</a:t>
                </a:r>
                <a:r>
                  <a:rPr lang="zh-CN" altLang="en-US" sz="2000" b="1" dirty="0">
                    <a:solidFill>
                      <a:schemeClr val="accent1"/>
                    </a:solidFill>
                    <a:latin typeface="+mn-ea"/>
                    <a:ea typeface="+mn-ea"/>
                  </a:rPr>
                  <a:t>”可以看成是整个程序从</a:t>
                </a:r>
                <a14:m>
                  <m:oMath xmlns:m="http://schemas.openxmlformats.org/officeDocument/2006/math">
                    <m:r>
                      <a:rPr lang="en-US" altLang="zh-CN" sz="2000" b="1">
                        <a:solidFill>
                          <a:schemeClr val="accent1"/>
                        </a:solidFill>
                        <a:latin typeface="Cambria Math" panose="02040503050406030204" pitchFamily="18" charset="0"/>
                        <a:ea typeface="+mn-ea"/>
                      </a:rPr>
                      <m:t>𝑨</m:t>
                    </m:r>
                    <m:r>
                      <a:rPr lang="en-US" altLang="zh-CN" sz="2000" b="1">
                        <a:solidFill>
                          <a:schemeClr val="accent1"/>
                        </a:solidFill>
                        <a:latin typeface="Cambria Math" panose="02040503050406030204" pitchFamily="18" charset="0"/>
                        <a:ea typeface="+mn-ea"/>
                      </a:rPr>
                      <m:t>=</m:t>
                    </m:r>
                    <m:r>
                      <a:rPr lang="en-US" altLang="zh-CN" sz="2000" b="1">
                        <a:solidFill>
                          <a:schemeClr val="accent1"/>
                        </a:solidFill>
                        <a:latin typeface="Cambria Math" panose="02040503050406030204" pitchFamily="18" charset="0"/>
                        <a:ea typeface="+mn-ea"/>
                      </a:rPr>
                      <m:t>𝟏</m:t>
                    </m:r>
                  </m:oMath>
                </a14:m>
                <a:r>
                  <a:rPr lang="zh-CN" altLang="en-US" sz="2000" b="1" dirty="0">
                    <a:solidFill>
                      <a:schemeClr val="accent1"/>
                    </a:solidFill>
                    <a:latin typeface="+mn-ea"/>
                    <a:ea typeface="+mn-ea"/>
                  </a:rPr>
                  <a:t>开始计算，先平方、再乘以</a:t>
                </a:r>
                <a14:m>
                  <m:oMath xmlns:m="http://schemas.openxmlformats.org/officeDocument/2006/math">
                    <m:r>
                      <a:rPr lang="en-US" altLang="zh-CN" sz="2000" b="1" i="1" dirty="0" smtClean="0">
                        <a:solidFill>
                          <a:schemeClr val="accent1"/>
                        </a:solidFill>
                        <a:latin typeface="Cambria Math" panose="02040503050406030204" pitchFamily="18" charset="0"/>
                        <a:ea typeface="+mn-ea"/>
                      </a:rPr>
                      <m:t>𝒙</m:t>
                    </m:r>
                    <m:r>
                      <m:rPr>
                        <m:nor/>
                      </m:rPr>
                      <a:rPr lang="en-US" altLang="zh-CN" sz="2000" b="1" dirty="0">
                        <a:solidFill>
                          <a:schemeClr val="accent1"/>
                        </a:solidFill>
                        <a:latin typeface="+mn-ea"/>
                      </a:rPr>
                      <m:t> </m:t>
                    </m:r>
                    <m:r>
                      <a:rPr lang="en-US" altLang="zh-CN" sz="2000" b="1" i="0">
                        <a:solidFill>
                          <a:schemeClr val="accent1"/>
                        </a:solidFill>
                        <a:latin typeface="Cambria Math" panose="02040503050406030204" pitchFamily="18" charset="0"/>
                      </a:rPr>
                      <m:t>𝐦𝐨𝐝</m:t>
                    </m:r>
                    <m:r>
                      <a:rPr lang="en-US" altLang="zh-CN" sz="2000" b="1">
                        <a:solidFill>
                          <a:schemeClr val="accent1"/>
                        </a:solidFill>
                        <a:latin typeface="Cambria Math" panose="02040503050406030204" pitchFamily="18" charset="0"/>
                      </a:rPr>
                      <m:t> </m:t>
                    </m:r>
                    <m:r>
                      <a:rPr lang="zh-CN" altLang="en-US" sz="2000" b="1" i="1">
                        <a:solidFill>
                          <a:schemeClr val="accent1"/>
                        </a:solidFill>
                        <a:latin typeface="Cambria Math" panose="02040503050406030204" pitchFamily="18" charset="0"/>
                      </a:rPr>
                      <m:t>𝑵</m:t>
                    </m:r>
                  </m:oMath>
                </a14:m>
                <a:r>
                  <a:rPr lang="zh-CN" altLang="en-US" sz="2000" b="1" dirty="0">
                    <a:solidFill>
                      <a:schemeClr val="accent1"/>
                    </a:solidFill>
                    <a:latin typeface="+mn-ea"/>
                    <a:ea typeface="+mn-ea"/>
                  </a:rPr>
                  <a:t>，得到</a:t>
                </a:r>
                <a14:m>
                  <m:oMath xmlns:m="http://schemas.openxmlformats.org/officeDocument/2006/math">
                    <m:sSup>
                      <m:sSupPr>
                        <m:ctrlPr>
                          <a:rPr lang="en-US" altLang="zh-CN" sz="2000" b="1" i="1">
                            <a:solidFill>
                              <a:schemeClr val="accent1"/>
                            </a:solidFill>
                            <a:latin typeface="Cambria Math" panose="02040503050406030204" pitchFamily="18" charset="0"/>
                            <a:ea typeface="+mn-ea"/>
                          </a:rPr>
                        </m:ctrlPr>
                      </m:sSupPr>
                      <m:e>
                        <m:r>
                          <a:rPr lang="en-US" altLang="zh-CN" sz="2000" b="1" i="1">
                            <a:solidFill>
                              <a:schemeClr val="accent1"/>
                            </a:solidFill>
                            <a:latin typeface="Cambria Math" panose="02040503050406030204" pitchFamily="18" charset="0"/>
                            <a:ea typeface="+mn-ea"/>
                          </a:rPr>
                          <m:t>𝒙</m:t>
                        </m:r>
                      </m:e>
                      <m:sup>
                        <m:r>
                          <a:rPr lang="en-US" altLang="zh-CN" sz="2000" b="1" i="1">
                            <a:solidFill>
                              <a:schemeClr val="accent1"/>
                            </a:solidFill>
                            <a:latin typeface="Cambria Math" panose="02040503050406030204" pitchFamily="18" charset="0"/>
                            <a:ea typeface="+mn-ea"/>
                          </a:rPr>
                          <m:t>𝟏</m:t>
                        </m:r>
                      </m:sup>
                    </m:sSup>
                  </m:oMath>
                </a14:m>
                <a:r>
                  <a:rPr lang="en-US" altLang="zh-CN" sz="2000" b="1" dirty="0">
                    <a:solidFill>
                      <a:schemeClr val="accent1"/>
                    </a:solidFill>
                    <a:latin typeface="+mn-ea"/>
                    <a:ea typeface="+mn-ea"/>
                  </a:rPr>
                  <a:t> </a:t>
                </a:r>
                <a14:m>
                  <m:oMath xmlns:m="http://schemas.openxmlformats.org/officeDocument/2006/math">
                    <m:r>
                      <a:rPr lang="en-US" altLang="zh-CN" sz="2000" b="1" i="0">
                        <a:solidFill>
                          <a:schemeClr val="accent1"/>
                        </a:solidFill>
                        <a:latin typeface="Cambria Math" panose="02040503050406030204" pitchFamily="18" charset="0"/>
                        <a:ea typeface="+mn-ea"/>
                      </a:rPr>
                      <m:t>𝐦𝐨𝐝</m:t>
                    </m:r>
                    <m:r>
                      <a:rPr lang="en-US" altLang="zh-CN" sz="2000" b="1">
                        <a:solidFill>
                          <a:schemeClr val="accent1"/>
                        </a:solidFill>
                        <a:latin typeface="Cambria Math" panose="02040503050406030204" pitchFamily="18" charset="0"/>
                        <a:ea typeface="+mn-ea"/>
                      </a:rPr>
                      <m:t> </m:t>
                    </m:r>
                    <m:r>
                      <a:rPr lang="zh-CN" altLang="en-US" sz="2000" b="1" i="1">
                        <a:solidFill>
                          <a:schemeClr val="accent1"/>
                        </a:solidFill>
                        <a:latin typeface="Cambria Math" panose="02040503050406030204" pitchFamily="18" charset="0"/>
                        <a:ea typeface="+mn-ea"/>
                      </a:rPr>
                      <m:t>𝑵</m:t>
                    </m:r>
                  </m:oMath>
                </a14:m>
                <a:endParaRPr lang="zh-CN" altLang="en-US" sz="2000" b="1" dirty="0">
                  <a:solidFill>
                    <a:schemeClr val="accent1"/>
                  </a:solidFill>
                  <a:latin typeface="+mn-ea"/>
                  <a:ea typeface="+mn-ea"/>
                </a:endParaRPr>
              </a:p>
            </p:txBody>
          </p:sp>
        </mc:Choice>
        <mc:Fallback xmlns="">
          <p:sp>
            <p:nvSpPr>
              <p:cNvPr id="14" name="文本框 13">
                <a:extLst>
                  <a:ext uri="{FF2B5EF4-FFF2-40B4-BE49-F238E27FC236}">
                    <a16:creationId xmlns:a16="http://schemas.microsoft.com/office/drawing/2014/main" id="{F07126B1-479C-0EA5-7358-70D07EB6DD53}"/>
                  </a:ext>
                </a:extLst>
              </p:cNvPr>
              <p:cNvSpPr txBox="1">
                <a:spLocks noRot="1" noChangeAspect="1" noMove="1" noResize="1" noEditPoints="1" noAdjustHandles="1" noChangeArrowheads="1" noChangeShapeType="1" noTextEdit="1"/>
              </p:cNvSpPr>
              <p:nvPr/>
            </p:nvSpPr>
            <p:spPr>
              <a:xfrm>
                <a:off x="79717" y="6350466"/>
                <a:ext cx="12032565" cy="407099"/>
              </a:xfrm>
              <a:prstGeom prst="rect">
                <a:avLst/>
              </a:prstGeom>
              <a:blipFill>
                <a:blip r:embed="rId5"/>
                <a:stretch>
                  <a:fillRect t="-7463" b="-25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64423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50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fade">
                                      <p:cBhvr>
                                        <p:cTn id="37" dur="5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500"/>
                                        <p:tgtEl>
                                          <p:spTgt spid="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Effect transition="in" filter="fade">
                                      <p:cBhvr>
                                        <p:cTn id="47" dur="500"/>
                                        <p:tgtEl>
                                          <p:spTgt spid="6">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平方</a:t>
            </a:r>
            <a:r>
              <a:rPr lang="en-US" altLang="zh-CN" dirty="0"/>
              <a:t>-</a:t>
            </a:r>
            <a:r>
              <a:rPr lang="zh-CN" altLang="en-US" dirty="0"/>
              <a:t>乘算法实现模幂运算（从右到左）</a:t>
            </a:r>
          </a:p>
        </p:txBody>
      </p:sp>
      <p:grpSp>
        <p:nvGrpSpPr>
          <p:cNvPr id="7" name="组合 6">
            <a:extLst>
              <a:ext uri="{FF2B5EF4-FFF2-40B4-BE49-F238E27FC236}">
                <a16:creationId xmlns:a16="http://schemas.microsoft.com/office/drawing/2014/main" id="{1D9FCE1E-059B-4A34-9B7D-3F24846F9285}"/>
              </a:ext>
            </a:extLst>
          </p:cNvPr>
          <p:cNvGrpSpPr/>
          <p:nvPr/>
        </p:nvGrpSpPr>
        <p:grpSpPr>
          <a:xfrm>
            <a:off x="10800762" y="2279279"/>
            <a:ext cx="389851" cy="3909164"/>
            <a:chOff x="7350399" y="2712301"/>
            <a:chExt cx="389851" cy="3909164"/>
          </a:xfrm>
        </p:grpSpPr>
        <p:sp>
          <p:nvSpPr>
            <p:cNvPr id="8" name="矩形 7">
              <a:extLst>
                <a:ext uri="{FF2B5EF4-FFF2-40B4-BE49-F238E27FC236}">
                  <a16:creationId xmlns:a16="http://schemas.microsoft.com/office/drawing/2014/main" id="{F1D39936-E7FB-4272-B8E9-E133EBC5368A}"/>
                </a:ext>
              </a:extLst>
            </p:cNvPr>
            <p:cNvSpPr/>
            <p:nvPr/>
          </p:nvSpPr>
          <p:spPr>
            <a:xfrm>
              <a:off x="7350399" y="2712301"/>
              <a:ext cx="389850" cy="584775"/>
            </a:xfrm>
            <a:prstGeom prst="rect">
              <a:avLst/>
            </a:prstGeom>
            <a:noFill/>
          </p:spPr>
          <p:txBody>
            <a:bodyPr wrap="none" lIns="91440" tIns="45720" rIns="91440" bIns="45720">
              <a:spAutoFit/>
            </a:bodyPr>
            <a:lstStyle/>
            <a:p>
              <a:pPr algn="ctr"/>
              <a:r>
                <a:rPr lang="en-US" altLang="zh-CN"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0</a:t>
              </a:r>
              <a:endParaRPr lang="zh-CN" altLang="en-US"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B68E93DF-ABA2-4630-896C-530B49CBB765}"/>
                </a:ext>
              </a:extLst>
            </p:cNvPr>
            <p:cNvSpPr/>
            <p:nvPr/>
          </p:nvSpPr>
          <p:spPr>
            <a:xfrm>
              <a:off x="7350399" y="3668423"/>
              <a:ext cx="389850" cy="584775"/>
            </a:xfrm>
            <a:prstGeom prst="rect">
              <a:avLst/>
            </a:prstGeom>
            <a:noFill/>
          </p:spPr>
          <p:txBody>
            <a:bodyPr wrap="none" lIns="91440" tIns="45720" rIns="91440" bIns="45720">
              <a:spAutoFit/>
            </a:bodyPr>
            <a:lstStyle/>
            <a:p>
              <a:pPr algn="ctr"/>
              <a:r>
                <a:rPr lang="en-US" altLang="zh-CN"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0</a:t>
              </a:r>
              <a:endParaRPr lang="zh-CN" altLang="en-US"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FECA3BC-A0FE-4878-8E87-33CA4ED83E13}"/>
                </a:ext>
              </a:extLst>
            </p:cNvPr>
            <p:cNvSpPr/>
            <p:nvPr/>
          </p:nvSpPr>
          <p:spPr>
            <a:xfrm>
              <a:off x="7350399" y="4363235"/>
              <a:ext cx="389851" cy="584775"/>
            </a:xfrm>
            <a:prstGeom prst="rect">
              <a:avLst/>
            </a:prstGeom>
            <a:noFill/>
          </p:spPr>
          <p:txBody>
            <a:bodyPr wrap="none" lIns="91440" tIns="45720" rIns="91440" bIns="45720">
              <a:spAutoFit/>
            </a:bodyPr>
            <a:lstStyle/>
            <a:p>
              <a:pPr algn="ctr"/>
              <a:r>
                <a:rPr lang="en-US" altLang="zh-CN" sz="32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1</a:t>
              </a:r>
              <a:endParaRPr lang="zh-CN" altLang="en-US"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2BB0E2A2-B5FE-4B39-BD3B-77E6DD8C0723}"/>
                </a:ext>
              </a:extLst>
            </p:cNvPr>
            <p:cNvSpPr/>
            <p:nvPr/>
          </p:nvSpPr>
          <p:spPr>
            <a:xfrm>
              <a:off x="7350399" y="5280567"/>
              <a:ext cx="389850" cy="584775"/>
            </a:xfrm>
            <a:prstGeom prst="rect">
              <a:avLst/>
            </a:prstGeom>
            <a:noFill/>
          </p:spPr>
          <p:txBody>
            <a:bodyPr wrap="square" lIns="91440" tIns="45720" rIns="91440" bIns="45720">
              <a:spAutoFit/>
            </a:bodyPr>
            <a:lstStyle/>
            <a:p>
              <a:pPr algn="ctr"/>
              <a:r>
                <a:rPr lang="en-US" altLang="zh-CN"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1</a:t>
              </a:r>
              <a:endParaRPr lang="zh-CN" altLang="en-US"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133C63FD-66F0-4034-A823-DA02E3814193}"/>
                </a:ext>
              </a:extLst>
            </p:cNvPr>
            <p:cNvSpPr/>
            <p:nvPr/>
          </p:nvSpPr>
          <p:spPr>
            <a:xfrm>
              <a:off x="7350399" y="6036690"/>
              <a:ext cx="389850" cy="584775"/>
            </a:xfrm>
            <a:prstGeom prst="rect">
              <a:avLst/>
            </a:prstGeom>
            <a:noFill/>
          </p:spPr>
          <p:txBody>
            <a:bodyPr wrap="square" lIns="91440" tIns="45720" rIns="91440" bIns="45720">
              <a:spAutoFit/>
            </a:bodyPr>
            <a:lstStyle/>
            <a:p>
              <a:pPr algn="ctr"/>
              <a:r>
                <a:rPr lang="en-US" altLang="zh-CN" sz="3200"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1</a:t>
              </a:r>
              <a:endParaRPr lang="zh-CN" altLang="en-US"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A8ED2FC3-B00C-576D-97A0-46B921F5E703}"/>
                </a:ext>
              </a:extLst>
            </p:cNvPr>
            <p:cNvSpPr/>
            <p:nvPr/>
          </p:nvSpPr>
          <p:spPr>
            <a:xfrm>
              <a:off x="7350399" y="3193426"/>
              <a:ext cx="389850" cy="584775"/>
            </a:xfrm>
            <a:prstGeom prst="rect">
              <a:avLst/>
            </a:prstGeom>
            <a:noFill/>
          </p:spPr>
          <p:txBody>
            <a:bodyPr wrap="none" lIns="91440" tIns="45720" rIns="91440" bIns="45720">
              <a:spAutoFit/>
            </a:bodyPr>
            <a:lstStyle/>
            <a:p>
              <a:pPr algn="ctr"/>
              <a:r>
                <a:rPr lang="en-US" altLang="zh-CN"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0</a:t>
              </a:r>
              <a:endParaRPr lang="zh-CN" altLang="en-US" sz="32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graphicFrame>
            <p:nvGraphicFramePr>
              <p:cNvPr id="4" name="内容占位符 7">
                <a:extLst>
                  <a:ext uri="{FF2B5EF4-FFF2-40B4-BE49-F238E27FC236}">
                    <a16:creationId xmlns:a16="http://schemas.microsoft.com/office/drawing/2014/main" id="{50459647-89D3-840B-D4A1-FA325CE88253}"/>
                  </a:ext>
                </a:extLst>
              </p:cNvPr>
              <p:cNvGraphicFramePr>
                <a:graphicFrameLocks/>
              </p:cNvGraphicFramePr>
              <p:nvPr>
                <p:extLst>
                  <p:ext uri="{D42A27DB-BD31-4B8C-83A1-F6EECF244321}">
                    <p14:modId xmlns:p14="http://schemas.microsoft.com/office/powerpoint/2010/main" val="438357647"/>
                  </p:ext>
                </p:extLst>
              </p:nvPr>
            </p:nvGraphicFramePr>
            <p:xfrm>
              <a:off x="892969" y="1576837"/>
              <a:ext cx="5544117" cy="3661868"/>
            </p:xfrm>
            <a:graphic>
              <a:graphicData uri="http://schemas.openxmlformats.org/drawingml/2006/table">
                <a:tbl>
                  <a:tblPr firstRow="1" firstCol="1" bandRow="1">
                    <a:tableStyleId>{5C22544A-7EE6-4342-B048-85BDC9FD1C3A}</a:tableStyleId>
                  </a:tblPr>
                  <a:tblGrid>
                    <a:gridCol w="628651">
                      <a:extLst>
                        <a:ext uri="{9D8B030D-6E8A-4147-A177-3AD203B41FA5}">
                          <a16:colId xmlns:a16="http://schemas.microsoft.com/office/drawing/2014/main" val="20000"/>
                        </a:ext>
                      </a:extLst>
                    </a:gridCol>
                    <a:gridCol w="701938">
                      <a:extLst>
                        <a:ext uri="{9D8B030D-6E8A-4147-A177-3AD203B41FA5}">
                          <a16:colId xmlns:a16="http://schemas.microsoft.com/office/drawing/2014/main" val="20001"/>
                        </a:ext>
                      </a:extLst>
                    </a:gridCol>
                    <a:gridCol w="4213528">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j-ea"/>
                                </a:rPr>
                                <m:t>𝒙</m:t>
                              </m:r>
                            </m:oMath>
                          </a14:m>
                          <a:r>
                            <a:rPr lang="zh-CN" sz="1800" b="1" kern="100" dirty="0">
                              <a:solidFill>
                                <a:schemeClr val="bg1"/>
                              </a:solidFill>
                              <a:effectLst/>
                              <a:latin typeface="+mj-ea"/>
                              <a:ea typeface="+mj-ea"/>
                            </a:rPr>
                            <a:t>，</a:t>
                          </a: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n-ea"/>
                                  <a:cs typeface="+mn-cs"/>
                                </a:rPr>
                                <m:t>𝑵</m:t>
                              </m:r>
                            </m:oMath>
                          </a14:m>
                          <a:r>
                            <a:rPr lang="zh-CN" altLang="zh-CN" sz="1800" b="1" kern="100" dirty="0">
                              <a:solidFill>
                                <a:schemeClr val="bg1"/>
                              </a:solidFill>
                              <a:effectLst/>
                              <a:latin typeface="+mj-ea"/>
                              <a:ea typeface="+mn-ea"/>
                              <a:cs typeface="+mn-cs"/>
                            </a:rPr>
                            <a:t>，</a:t>
                          </a:r>
                          <a:r>
                            <a:rPr lang="en-US" altLang="zh-CN" sz="1800" b="1" kern="100" dirty="0">
                              <a:solidFill>
                                <a:schemeClr val="bg1"/>
                              </a:solidFill>
                              <a:effectLst/>
                              <a:latin typeface="+mj-ea"/>
                              <a:ea typeface="+mj-ea"/>
                            </a:rPr>
                            <a:t>1024</a:t>
                          </a:r>
                          <a:r>
                            <a:rPr lang="zh-CN" sz="1800" b="1" kern="100" dirty="0">
                              <a:solidFill>
                                <a:schemeClr val="bg1"/>
                              </a:solidFill>
                              <a:effectLst/>
                              <a:latin typeface="+mj-ea"/>
                              <a:ea typeface="+mj-ea"/>
                            </a:rPr>
                            <a:t>比特</a:t>
                          </a:r>
                          <a14:m>
                            <m:oMath xmlns:m="http://schemas.openxmlformats.org/officeDocument/2006/math">
                              <m:r>
                                <a:rPr lang="en-US" sz="1800" b="1" i="1" kern="100" smtClean="0">
                                  <a:solidFill>
                                    <a:schemeClr val="bg1"/>
                                  </a:solidFill>
                                  <a:effectLst/>
                                  <a:latin typeface="Cambria Math" panose="02040503050406030204" pitchFamily="18" charset="0"/>
                                  <a:ea typeface="+mj-ea"/>
                                </a:rPr>
                                <m:t>𝒅</m:t>
                              </m:r>
                              <m:r>
                                <a:rPr lang="en-US" sz="1800" b="1" kern="100">
                                  <a:solidFill>
                                    <a:schemeClr val="bg1"/>
                                  </a:solidFill>
                                  <a:effectLst/>
                                  <a:latin typeface="Cambria Math" panose="02040503050406030204" pitchFamily="18" charset="0"/>
                                  <a:ea typeface="+mj-ea"/>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𝟏𝟎𝟐𝟑</m:t>
                                      </m:r>
                                    </m:sub>
                                  </m:sSub>
                                  <m:r>
                                    <a:rPr lang="en-US" altLang="zh-CN" sz="1800" b="1" i="0" kern="100" smtClean="0">
                                      <a:solidFill>
                                        <a:schemeClr val="bg1"/>
                                      </a:solidFill>
                                      <a:effectLst/>
                                      <a:latin typeface="Cambria Math" panose="02040503050406030204" pitchFamily="18" charset="0"/>
                                      <a:ea typeface="+mn-ea"/>
                                      <a:cs typeface="+mn-cs"/>
                                    </a:rPr>
                                    <m:t>||</m:t>
                                  </m:r>
                                  <m:r>
                                    <a:rPr lang="en-US" altLang="zh-CN" sz="1800" b="1" kern="100" smtClean="0">
                                      <a:solidFill>
                                        <a:schemeClr val="bg1"/>
                                      </a:solidFill>
                                      <a:effectLst/>
                                      <a:latin typeface="Cambria Math" panose="02040503050406030204" pitchFamily="18" charset="0"/>
                                      <a:ea typeface="+mn-ea"/>
                                      <a:cs typeface="+mn-cs"/>
                                    </a:rPr>
                                    <m:t>…</m:t>
                                  </m:r>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m:t>
                                      </m:r>
                                    </m:sub>
                                  </m:sSub>
                                  <m:r>
                                    <a:rPr lang="en-US" altLang="zh-CN" sz="1800" b="1" i="0"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𝟎</m:t>
                                      </m:r>
                                    </m:sub>
                                  </m:sSub>
                                  <m:r>
                                    <a:rPr lang="en-US" altLang="zh-CN" sz="1800" b="1" i="1" kern="100" smtClean="0">
                                      <a:solidFill>
                                        <a:schemeClr val="bg1"/>
                                      </a:solidFill>
                                      <a:effectLst/>
                                      <a:latin typeface="Cambria Math" panose="02040503050406030204" pitchFamily="18" charset="0"/>
                                      <a:ea typeface="+mn-ea"/>
                                      <a:cs typeface="+mn-cs"/>
                                    </a:rPr>
                                    <m:t>)</m:t>
                                  </m:r>
                                </m:e>
                                <m:sub>
                                  <m:r>
                                    <a:rPr lang="en-US" altLang="zh-CN" sz="1800" b="1" i="0" kern="100" smtClean="0">
                                      <a:solidFill>
                                        <a:schemeClr val="bg1"/>
                                      </a:solidFill>
                                      <a:effectLst/>
                                      <a:latin typeface="Cambria Math" panose="02040503050406030204" pitchFamily="18" charset="0"/>
                                      <a:ea typeface="+mn-ea"/>
                                      <a:cs typeface="+mn-cs"/>
                                    </a:rPr>
                                    <m:t>𝟐</m:t>
                                  </m:r>
                                </m:sub>
                              </m:sSub>
                            </m:oMath>
                          </a14:m>
                          <a:endParaRPr lang="zh-CN" sz="1800" b="1" kern="100" dirty="0">
                            <a:solidFill>
                              <a:schemeClr val="bg1"/>
                            </a:solidFill>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sSup>
                                  <m:sSupPr>
                                    <m:ctrlPr>
                                      <a:rPr lang="en-US" altLang="zh-CN" sz="1800" b="1" i="1" kern="100" smtClean="0">
                                        <a:effectLst/>
                                        <a:latin typeface="Cambria Math" panose="02040503050406030204" pitchFamily="18" charset="0"/>
                                        <a:ea typeface="+mj-ea"/>
                                      </a:rPr>
                                    </m:ctrlPr>
                                  </m:sSupPr>
                                  <m:e>
                                    <m:r>
                                      <a:rPr lang="en-US" altLang="zh-CN" sz="1800" b="1" i="1" kern="100" smtClean="0">
                                        <a:effectLst/>
                                        <a:latin typeface="Cambria Math" panose="02040503050406030204" pitchFamily="18" charset="0"/>
                                        <a:ea typeface="+mj-ea"/>
                                      </a:rPr>
                                      <m:t>𝒙</m:t>
                                    </m:r>
                                  </m:e>
                                  <m:sup>
                                    <m:r>
                                      <a:rPr lang="en-US" altLang="zh-CN" sz="1800" b="1" i="1" kern="100" smtClean="0">
                                        <a:effectLst/>
                                        <a:latin typeface="Cambria Math" panose="02040503050406030204" pitchFamily="18" charset="0"/>
                                        <a:ea typeface="+mj-ea"/>
                                      </a:rPr>
                                      <m:t>𝒅</m:t>
                                    </m:r>
                                  </m:sup>
                                </m:sSup>
                                <m:r>
                                  <a:rPr lang="en-US" altLang="zh-CN" sz="1800" b="1" i="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𝐦𝐨𝐝</m:t>
                                </m:r>
                                <m:r>
                                  <a:rPr lang="en-US" altLang="zh-CN" sz="1800" b="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𝑵</m:t>
                                </m:r>
                              </m:oMath>
                            </m:oMathPara>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𝟏</m:t>
                              </m:r>
                            </m:oMath>
                          </a14:m>
                          <a:r>
                            <a:rPr lang="en-US" sz="1800" b="1" kern="100" dirty="0">
                              <a:effectLst/>
                              <a:latin typeface="+mj-ea"/>
                              <a:ea typeface="+mj-ea"/>
                            </a:rPr>
                            <a:t>, </a:t>
                          </a:r>
                          <a14:m>
                            <m:oMath xmlns:m="http://schemas.openxmlformats.org/officeDocument/2006/math">
                              <m:r>
                                <a:rPr lang="en-US" altLang="zh-CN" sz="1800" b="1" i="1" kern="100" smtClean="0">
                                  <a:solidFill>
                                    <a:schemeClr val="dk1"/>
                                  </a:solidFill>
                                  <a:effectLst/>
                                  <a:latin typeface="Cambria Math" panose="02040503050406030204" pitchFamily="18" charset="0"/>
                                  <a:ea typeface="+mn-ea"/>
                                  <a:cs typeface="+mn-cs"/>
                                </a:rPr>
                                <m:t>𝑺</m:t>
                              </m:r>
                              <m:r>
                                <a:rPr lang="en-US" altLang="zh-CN" sz="1800" b="1" kern="100" smtClean="0">
                                  <a:solidFill>
                                    <a:schemeClr val="dk1"/>
                                  </a:solidFill>
                                  <a:effectLst/>
                                  <a:latin typeface="Cambria Math" panose="02040503050406030204" pitchFamily="18" charset="0"/>
                                  <a:ea typeface="+mn-ea"/>
                                  <a:cs typeface="+mn-cs"/>
                                </a:rPr>
                                <m:t>=</m:t>
                              </m:r>
                              <m:r>
                                <a:rPr lang="en-US" altLang="zh-CN" sz="1800" b="1" i="1" kern="100" smtClean="0">
                                  <a:solidFill>
                                    <a:schemeClr val="dk1"/>
                                  </a:solidFill>
                                  <a:effectLst/>
                                  <a:latin typeface="Cambria Math" panose="02040503050406030204" pitchFamily="18" charset="0"/>
                                  <a:ea typeface="+mn-ea"/>
                                  <a:cs typeface="+mn-cs"/>
                                </a:rPr>
                                <m:t>𝒙</m:t>
                              </m:r>
                              <m:r>
                                <a:rPr lang="en-US" altLang="zh-CN" sz="1800" b="1" i="1" kern="100" smtClean="0">
                                  <a:solidFill>
                                    <a:schemeClr val="dk1"/>
                                  </a:solidFill>
                                  <a:effectLst/>
                                  <a:latin typeface="Cambria Math" panose="02040503050406030204" pitchFamily="18" charset="0"/>
                                  <a:ea typeface="+mn-ea"/>
                                  <a:cs typeface="+mn-cs"/>
                                </a:rPr>
                                <m:t> </m:t>
                              </m:r>
                              <m:r>
                                <a:rPr lang="en-US" altLang="zh-CN" sz="1800" b="1" i="1" kern="100" smtClean="0">
                                  <a:solidFill>
                                    <a:schemeClr val="dk1"/>
                                  </a:solidFill>
                                  <a:effectLst/>
                                  <a:latin typeface="Cambria Math" panose="02040503050406030204" pitchFamily="18" charset="0"/>
                                  <a:ea typeface="+mn-ea"/>
                                  <a:cs typeface="+mn-cs"/>
                                </a:rPr>
                                <m:t>𝐦𝐨𝐝</m:t>
                              </m:r>
                              <m:r>
                                <a:rPr lang="en-US" altLang="zh-CN" sz="1800" b="1" kern="100" smtClean="0">
                                  <a:solidFill>
                                    <a:schemeClr val="dk1"/>
                                  </a:solidFill>
                                  <a:effectLst/>
                                  <a:latin typeface="Cambria Math" panose="02040503050406030204" pitchFamily="18" charset="0"/>
                                  <a:ea typeface="+mn-ea"/>
                                  <a:cs typeface="+mn-cs"/>
                                </a:rPr>
                                <m:t> </m:t>
                              </m:r>
                              <m:r>
                                <a:rPr lang="en-US" altLang="zh-CN" sz="1800" b="1" i="1" kern="100" smtClean="0">
                                  <a:solidFill>
                                    <a:schemeClr val="dk1"/>
                                  </a:solidFill>
                                  <a:effectLst/>
                                  <a:latin typeface="Cambria Math" panose="02040503050406030204" pitchFamily="18" charset="0"/>
                                  <a:ea typeface="+mn-ea"/>
                                  <a:cs typeface="+mn-cs"/>
                                </a:rPr>
                                <m:t>𝑵</m:t>
                              </m:r>
                            </m:oMath>
                          </a14:m>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For </a:t>
                          </a:r>
                          <a14:m>
                            <m:oMath xmlns:m="http://schemas.openxmlformats.org/officeDocument/2006/math">
                              <m:r>
                                <a:rPr lang="en-US" sz="1800" b="1" i="1" kern="100">
                                  <a:effectLst/>
                                  <a:latin typeface="Cambria Math" panose="02040503050406030204" pitchFamily="18" charset="0"/>
                                  <a:ea typeface="+mj-ea"/>
                                </a:rPr>
                                <m:t>𝒋</m:t>
                              </m:r>
                              <m:r>
                                <a:rPr lang="en-US" sz="1800" b="1" kern="10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𝟎</m:t>
                              </m:r>
                            </m:oMath>
                          </a14:m>
                          <a:r>
                            <a:rPr lang="en-US" sz="1800" b="1" kern="100" dirty="0">
                              <a:effectLst/>
                              <a:latin typeface="+mj-ea"/>
                              <a:ea typeface="+mj-ea"/>
                            </a:rPr>
                            <a:t> to </a:t>
                          </a:r>
                          <a14:m>
                            <m:oMath xmlns:m="http://schemas.openxmlformats.org/officeDocument/2006/math">
                              <m:r>
                                <a:rPr lang="en-US" sz="1800" b="1" i="1" kern="100" smtClean="0">
                                  <a:effectLst/>
                                  <a:latin typeface="Cambria Math" panose="02040503050406030204" pitchFamily="18" charset="0"/>
                                  <a:ea typeface="+mj-ea"/>
                                </a:rPr>
                                <m:t>𝟏𝟎𝟐𝟑</m:t>
                              </m:r>
                            </m:oMath>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r>
                            <a:rPr lang="en-US" altLang="zh-CN" sz="1800" b="1" kern="100" dirty="0">
                              <a:solidFill>
                                <a:schemeClr val="tx1"/>
                              </a:solidFill>
                              <a:effectLst/>
                              <a:latin typeface="+mj-ea"/>
                              <a:ea typeface="+mn-ea"/>
                              <a:cs typeface="+mn-cs"/>
                            </a:rPr>
                            <a:t>If </a:t>
                          </a:r>
                          <a14:m>
                            <m:oMath xmlns:m="http://schemas.openxmlformats.org/officeDocument/2006/math">
                              <m:sSub>
                                <m:sSubPr>
                                  <m:ctrlPr>
                                    <a:rPr lang="zh-CN" altLang="zh-CN" sz="1800" b="1" i="1" kern="100" smtClean="0">
                                      <a:solidFill>
                                        <a:srgbClr val="FF0000"/>
                                      </a:solidFill>
                                      <a:effectLst/>
                                      <a:latin typeface="Cambria Math" panose="02040503050406030204" pitchFamily="18" charset="0"/>
                                      <a:ea typeface="+mn-ea"/>
                                      <a:cs typeface="+mn-cs"/>
                                    </a:rPr>
                                  </m:ctrlPr>
                                </m:sSubPr>
                                <m:e>
                                  <m:r>
                                    <a:rPr lang="en-US" altLang="zh-CN" sz="1800" b="1" i="1" kern="100" smtClean="0">
                                      <a:solidFill>
                                        <a:srgbClr val="FF0000"/>
                                      </a:solidFill>
                                      <a:effectLst/>
                                      <a:latin typeface="Cambria Math" panose="02040503050406030204" pitchFamily="18" charset="0"/>
                                      <a:ea typeface="+mn-ea"/>
                                      <a:cs typeface="+mn-cs"/>
                                    </a:rPr>
                                    <m:t>𝒅</m:t>
                                  </m:r>
                                </m:e>
                                <m:sub>
                                  <m:r>
                                    <a:rPr lang="en-US" altLang="zh-CN" sz="1800" b="1" i="1" kern="100" smtClean="0">
                                      <a:solidFill>
                                        <a:srgbClr val="FF0000"/>
                                      </a:solidFill>
                                      <a:effectLst/>
                                      <a:latin typeface="Cambria Math" panose="02040503050406030204" pitchFamily="18" charset="0"/>
                                      <a:ea typeface="+mn-ea"/>
                                      <a:cs typeface="+mn-cs"/>
                                    </a:rPr>
                                    <m:t>𝒋</m:t>
                                  </m:r>
                                </m:sub>
                              </m:sSub>
                              <m:r>
                                <a:rPr lang="en-US" altLang="zh-CN" sz="1800" b="1" kern="100">
                                  <a:solidFill>
                                    <a:srgbClr val="FF0000"/>
                                  </a:solidFill>
                                  <a:effectLst/>
                                  <a:latin typeface="Cambria Math" panose="02040503050406030204" pitchFamily="18" charset="0"/>
                                  <a:ea typeface="+mn-ea"/>
                                  <a:cs typeface="+mn-cs"/>
                                </a:rPr>
                                <m:t>=</m:t>
                              </m:r>
                              <m:r>
                                <a:rPr lang="en-US" altLang="zh-CN" sz="1800" b="1" i="1" kern="100">
                                  <a:solidFill>
                                    <a:srgbClr val="FF0000"/>
                                  </a:solidFill>
                                  <a:effectLst/>
                                  <a:latin typeface="Cambria Math" panose="02040503050406030204" pitchFamily="18" charset="0"/>
                                  <a:ea typeface="+mn-ea"/>
                                  <a:cs typeface="+mn-cs"/>
                                </a:rPr>
                                <m:t>𝟏</m:t>
                              </m:r>
                            </m:oMath>
                          </a14:m>
                          <a:r>
                            <a:rPr lang="en-US" altLang="zh-CN" sz="1800" b="1" kern="100" dirty="0">
                              <a:solidFill>
                                <a:srgbClr val="FF0000"/>
                              </a:solidFill>
                              <a:effectLst/>
                              <a:latin typeface="+mj-ea"/>
                              <a:ea typeface="+mn-ea"/>
                              <a:cs typeface="+mn-cs"/>
                            </a:rPr>
                            <a:t> </a:t>
                          </a:r>
                          <a:r>
                            <a:rPr lang="en-US" altLang="zh-CN" sz="1800" b="1" kern="100" dirty="0">
                              <a:solidFill>
                                <a:schemeClr val="dk1"/>
                              </a:solidFill>
                              <a:effectLst/>
                              <a:latin typeface="+mj-ea"/>
                              <a:ea typeface="+mn-ea"/>
                              <a:cs typeface="+mn-cs"/>
                            </a:rPr>
                            <a:t>Then </a:t>
                          </a:r>
                          <a14:m>
                            <m:oMath xmlns:m="http://schemas.openxmlformats.org/officeDocument/2006/math">
                              <m:r>
                                <a:rPr lang="en-US" altLang="zh-CN" sz="1800" b="1" i="1" kern="100" smtClean="0">
                                  <a:solidFill>
                                    <a:schemeClr val="dk1"/>
                                  </a:solidFill>
                                  <a:effectLst/>
                                  <a:latin typeface="Cambria Math" panose="02040503050406030204" pitchFamily="18" charset="0"/>
                                  <a:ea typeface="+mn-ea"/>
                                  <a:cs typeface="+mn-cs"/>
                                </a:rPr>
                                <m:t>𝑨</m:t>
                              </m:r>
                              <m:r>
                                <a:rPr lang="en-US" altLang="zh-CN" sz="1800" b="1" kern="100" smtClean="0">
                                  <a:solidFill>
                                    <a:schemeClr val="dk1"/>
                                  </a:solidFill>
                                  <a:effectLst/>
                                  <a:latin typeface="Cambria Math" panose="02040503050406030204" pitchFamily="18" charset="0"/>
                                  <a:ea typeface="+mn-ea"/>
                                  <a:cs typeface="+mn-cs"/>
                                </a:rPr>
                                <m:t>=</m:t>
                              </m:r>
                              <m:r>
                                <a:rPr lang="en-US" altLang="zh-CN" sz="1800" b="1" i="1" kern="100" smtClean="0">
                                  <a:solidFill>
                                    <a:srgbClr val="FF0000"/>
                                  </a:solidFill>
                                  <a:effectLst/>
                                  <a:latin typeface="Cambria Math" panose="02040503050406030204" pitchFamily="18" charset="0"/>
                                  <a:ea typeface="+mn-ea"/>
                                  <a:cs typeface="+mn-cs"/>
                                </a:rPr>
                                <m:t>𝑨</m:t>
                              </m:r>
                              <m:r>
                                <a:rPr lang="en-US" altLang="zh-CN" sz="1800" b="1" i="1" kern="100" smtClean="0">
                                  <a:solidFill>
                                    <a:srgbClr val="FF0000"/>
                                  </a:solidFill>
                                  <a:effectLst/>
                                  <a:latin typeface="Cambria Math" panose="02040503050406030204" pitchFamily="18" charset="0"/>
                                  <a:ea typeface="+mn-ea"/>
                                  <a:cs typeface="+mn-cs"/>
                                </a:rPr>
                                <m:t>·</m:t>
                              </m:r>
                              <m:r>
                                <a:rPr lang="en-US" altLang="zh-CN" sz="1800" b="1" i="1" kern="100" smtClean="0">
                                  <a:solidFill>
                                    <a:srgbClr val="FF0000"/>
                                  </a:solidFill>
                                  <a:effectLst/>
                                  <a:latin typeface="Cambria Math" panose="02040503050406030204" pitchFamily="18" charset="0"/>
                                  <a:ea typeface="+mn-ea"/>
                                  <a:cs typeface="+mn-cs"/>
                                </a:rPr>
                                <m:t>𝑺</m:t>
                              </m:r>
                            </m:oMath>
                          </a14:m>
                          <a:r>
                            <a:rPr lang="en-US" altLang="zh-CN" sz="1800" b="1" kern="100" dirty="0">
                              <a:solidFill>
                                <a:srgbClr val="FF0000"/>
                              </a:solidFill>
                              <a:effectLst/>
                              <a:latin typeface="+mj-ea"/>
                              <a:ea typeface="+mn-ea"/>
                              <a:cs typeface="+mn-cs"/>
                            </a:rPr>
                            <a:t> </a:t>
                          </a:r>
                          <a14:m>
                            <m:oMath xmlns:m="http://schemas.openxmlformats.org/officeDocument/2006/math">
                              <m:r>
                                <a:rPr lang="en-US" altLang="zh-CN" sz="1800" b="1" i="0"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a14:m>
                          <a:endParaRPr lang="zh-CN" sz="1800" b="1" kern="100" dirty="0">
                            <a:solidFill>
                              <a:srgbClr val="FF0000"/>
                            </a:solidFill>
                            <a:effectLst/>
                            <a:latin typeface="+mj-ea"/>
                            <a:ea typeface="+mj-ea"/>
                            <a:cs typeface="+mn-cs"/>
                          </a:endParaRPr>
                        </a:p>
                      </a:txBody>
                      <a:tcPr marL="68580" marR="68580" marT="0" marB="0" anchor="ctr"/>
                    </a:tc>
                    <a:extLst>
                      <a:ext uri="{0D108BD9-81ED-4DB2-BD59-A6C34878D82A}">
                        <a16:rowId xmlns:a16="http://schemas.microsoft.com/office/drawing/2014/main" val="10004"/>
                      </a:ext>
                    </a:extLst>
                  </a:tr>
                  <a:tr h="523675">
                    <a:tc>
                      <a:txBody>
                        <a:bodyPr/>
                        <a:lstStyle/>
                        <a:p>
                          <a:pPr algn="ctr">
                            <a:spcBef>
                              <a:spcPts val="300"/>
                            </a:spcBef>
                            <a:spcAft>
                              <a:spcPts val="300"/>
                            </a:spcAft>
                          </a:pP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altLang="zh-CN" sz="1800" b="1" kern="100" dirty="0">
                              <a:effectLst/>
                              <a:latin typeface="+mj-ea"/>
                              <a:ea typeface="+mj-ea"/>
                              <a:cs typeface="Times New Roman"/>
                            </a:rPr>
                            <a:t>2</a:t>
                          </a:r>
                          <a:endParaRPr lang="zh-CN" sz="1800" b="1" kern="100" dirty="0">
                            <a:effectLst/>
                            <a:latin typeface="+mj-ea"/>
                            <a:ea typeface="+mj-ea"/>
                            <a:cs typeface="Times New Roman"/>
                          </a:endParaRPr>
                        </a:p>
                      </a:txBody>
                      <a:tcPr marL="68580" marR="68580" marT="0" marB="0" anchor="ctr"/>
                    </a:tc>
                    <a:tc>
                      <a:txBody>
                        <a:bodyPr/>
                        <a:lstStyle/>
                        <a:p>
                          <a:pPr marL="0" marR="0" lvl="0" indent="0" algn="just" defTabSz="914400" rtl="0" eaLnBrk="1" fontAlgn="auto" latinLnBrk="0" hangingPunct="1">
                            <a:lnSpc>
                              <a:spcPct val="100000"/>
                            </a:lnSpc>
                            <a:spcBef>
                              <a:spcPts val="300"/>
                            </a:spcBef>
                            <a:spcAft>
                              <a:spcPts val="300"/>
                            </a:spcAft>
                            <a:buClrTx/>
                            <a:buSzTx/>
                            <a:buFontTx/>
                            <a:buNone/>
                            <a:tabLst/>
                            <a:defRPr/>
                          </a:pPr>
                          <a:r>
                            <a:rPr lang="en-US" altLang="zh-CN" sz="1800" b="1" kern="100" dirty="0">
                              <a:solidFill>
                                <a:schemeClr val="dk1"/>
                              </a:solidFill>
                              <a:effectLst/>
                              <a:latin typeface="+mj-ea"/>
                              <a:ea typeface="+mn-ea"/>
                              <a:cs typeface="+mn-cs"/>
                            </a:rPr>
                            <a:t>If </a:t>
                          </a:r>
                          <a14:m>
                            <m:oMath xmlns:m="http://schemas.openxmlformats.org/officeDocument/2006/math">
                              <m:r>
                                <a:rPr lang="en-US" altLang="zh-CN" sz="1800" b="1" kern="100" smtClean="0">
                                  <a:solidFill>
                                    <a:schemeClr val="dk1"/>
                                  </a:solidFill>
                                  <a:effectLst/>
                                  <a:latin typeface="Cambria Math" panose="02040503050406030204" pitchFamily="18" charset="0"/>
                                  <a:ea typeface="+mn-ea"/>
                                  <a:cs typeface="+mn-cs"/>
                                </a:rPr>
                                <m:t>𝒋</m:t>
                              </m:r>
                              <m:r>
                                <a:rPr lang="en-US" altLang="zh-CN" sz="1800" b="1" kern="100" smtClean="0">
                                  <a:solidFill>
                                    <a:schemeClr val="dk1"/>
                                  </a:solidFill>
                                  <a:effectLst/>
                                  <a:latin typeface="Cambria Math" panose="02040503050406030204" pitchFamily="18" charset="0"/>
                                  <a:ea typeface="+mn-ea"/>
                                  <a:cs typeface="+mn-cs"/>
                                </a:rPr>
                                <m:t>&lt;</m:t>
                              </m:r>
                              <m:r>
                                <a:rPr lang="en-US" altLang="zh-CN" sz="1800" b="1" kern="100" smtClean="0">
                                  <a:solidFill>
                                    <a:schemeClr val="dk1"/>
                                  </a:solidFill>
                                  <a:effectLst/>
                                  <a:latin typeface="Cambria Math" panose="02040503050406030204" pitchFamily="18" charset="0"/>
                                  <a:ea typeface="+mn-ea"/>
                                  <a:cs typeface="+mn-cs"/>
                                </a:rPr>
                                <m:t>𝟏𝟎𝟐𝟑</m:t>
                              </m:r>
                            </m:oMath>
                          </a14:m>
                          <a:r>
                            <a:rPr lang="en-US" altLang="zh-CN" sz="1800" b="1" kern="100" dirty="0">
                              <a:solidFill>
                                <a:schemeClr val="dk1"/>
                              </a:solidFill>
                              <a:effectLst/>
                              <a:latin typeface="+mj-ea"/>
                              <a:ea typeface="+mn-ea"/>
                              <a:cs typeface="+mn-cs"/>
                            </a:rPr>
                            <a:t> Then </a:t>
                          </a:r>
                          <a14:m>
                            <m:oMath xmlns:m="http://schemas.openxmlformats.org/officeDocument/2006/math">
                              <m:r>
                                <a:rPr lang="en-US" altLang="zh-CN" sz="1800" b="1" i="1" kern="100" smtClean="0">
                                  <a:solidFill>
                                    <a:schemeClr val="dk1"/>
                                  </a:solidFill>
                                  <a:effectLst/>
                                  <a:latin typeface="Cambria Math" panose="02040503050406030204" pitchFamily="18" charset="0"/>
                                  <a:ea typeface="+mn-ea"/>
                                  <a:cs typeface="+mn-cs"/>
                                </a:rPr>
                                <m:t>𝑺</m:t>
                              </m:r>
                              <m:r>
                                <a:rPr lang="en-US" altLang="zh-CN" sz="1800" b="1" kern="100" smtClean="0">
                                  <a:solidFill>
                                    <a:schemeClr val="dk1"/>
                                  </a:solidFill>
                                  <a:effectLst/>
                                  <a:latin typeface="Cambria Math" panose="02040503050406030204" pitchFamily="18" charset="0"/>
                                  <a:ea typeface="+mn-ea"/>
                                  <a:cs typeface="+mn-cs"/>
                                </a:rPr>
                                <m:t>=</m:t>
                              </m:r>
                              <m:sSup>
                                <m:sSupPr>
                                  <m:ctrlPr>
                                    <a:rPr lang="en-US" altLang="zh-CN" sz="1800" b="1" i="1" kern="100" smtClean="0">
                                      <a:solidFill>
                                        <a:srgbClr val="FF0000"/>
                                      </a:solidFill>
                                      <a:effectLst/>
                                      <a:latin typeface="Cambria Math" panose="02040503050406030204" pitchFamily="18" charset="0"/>
                                      <a:ea typeface="+mn-ea"/>
                                      <a:cs typeface="+mn-cs"/>
                                    </a:rPr>
                                  </m:ctrlPr>
                                </m:sSupPr>
                                <m:e>
                                  <m:r>
                                    <a:rPr lang="en-US" altLang="zh-CN" sz="1800" b="1" i="1" kern="100" smtClean="0">
                                      <a:solidFill>
                                        <a:srgbClr val="FF0000"/>
                                      </a:solidFill>
                                      <a:effectLst/>
                                      <a:latin typeface="Cambria Math" panose="02040503050406030204" pitchFamily="18" charset="0"/>
                                      <a:ea typeface="+mn-ea"/>
                                      <a:cs typeface="+mn-cs"/>
                                    </a:rPr>
                                    <m:t>𝑺</m:t>
                                  </m:r>
                                </m:e>
                                <m:sup>
                                  <m:r>
                                    <a:rPr lang="en-US" altLang="zh-CN" sz="1800" b="1" i="1" kern="100" smtClean="0">
                                      <a:solidFill>
                                        <a:srgbClr val="FF0000"/>
                                      </a:solidFill>
                                      <a:effectLst/>
                                      <a:latin typeface="Cambria Math" panose="02040503050406030204" pitchFamily="18" charset="0"/>
                                      <a:ea typeface="+mn-ea"/>
                                      <a:cs typeface="+mn-cs"/>
                                    </a:rPr>
                                    <m:t>𝟐</m:t>
                                  </m:r>
                                </m:sup>
                              </m:sSup>
                              <m:r>
                                <a:rPr lang="en-US" altLang="zh-CN" sz="1800" b="1" i="1" kern="100" smtClean="0">
                                  <a:solidFill>
                                    <a:srgbClr val="FF0000"/>
                                  </a:solidFill>
                                  <a:effectLst/>
                                  <a:latin typeface="Cambria Math" panose="02040503050406030204" pitchFamily="18" charset="0"/>
                                  <a:ea typeface="+mn-ea"/>
                                  <a:cs typeface="+mn-cs"/>
                                </a:rPr>
                                <m:t> </m:t>
                              </m:r>
                              <m:r>
                                <a:rPr lang="en-US" altLang="zh-CN" sz="1800" b="1" i="0"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a14:m>
                          <a:endParaRPr lang="zh-CN" altLang="zh-CN" sz="1800" b="1" i="1" kern="100" dirty="0">
                            <a:solidFill>
                              <a:srgbClr val="FF0000"/>
                            </a:solidFill>
                            <a:effectLst/>
                            <a:latin typeface="+mj-ea"/>
                            <a:ea typeface="+mn-ea"/>
                            <a:cs typeface="Times New Roman"/>
                          </a:endParaRPr>
                        </a:p>
                      </a:txBody>
                      <a:tcPr marL="68580" marR="68580" marT="0" marB="0" anchor="ctr"/>
                    </a:tc>
                    <a:extLst>
                      <a:ext uri="{0D108BD9-81ED-4DB2-BD59-A6C34878D82A}">
                        <a16:rowId xmlns:a16="http://schemas.microsoft.com/office/drawing/2014/main" val="2319256511"/>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Return </a:t>
                          </a:r>
                          <a14:m>
                            <m:oMath xmlns:m="http://schemas.openxmlformats.org/officeDocument/2006/math">
                              <m:r>
                                <a:rPr lang="en-US" altLang="zh-CN" sz="1800" b="1" i="1" kern="100" smtClean="0">
                                  <a:effectLst/>
                                  <a:latin typeface="Cambria Math" panose="02040503050406030204" pitchFamily="18" charset="0"/>
                                  <a:ea typeface="+mj-ea"/>
                                </a:rPr>
                                <m:t>𝑨</m:t>
                              </m:r>
                            </m:oMath>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Choice>
        <mc:Fallback xmlns="">
          <p:graphicFrame>
            <p:nvGraphicFramePr>
              <p:cNvPr id="4" name="内容占位符 7">
                <a:extLst>
                  <a:ext uri="{FF2B5EF4-FFF2-40B4-BE49-F238E27FC236}">
                    <a16:creationId xmlns:a16="http://schemas.microsoft.com/office/drawing/2014/main" id="{50459647-89D3-840B-D4A1-FA325CE88253}"/>
                  </a:ext>
                </a:extLst>
              </p:cNvPr>
              <p:cNvGraphicFramePr>
                <a:graphicFrameLocks/>
              </p:cNvGraphicFramePr>
              <p:nvPr>
                <p:extLst>
                  <p:ext uri="{D42A27DB-BD31-4B8C-83A1-F6EECF244321}">
                    <p14:modId xmlns:p14="http://schemas.microsoft.com/office/powerpoint/2010/main" val="438357647"/>
                  </p:ext>
                </p:extLst>
              </p:nvPr>
            </p:nvGraphicFramePr>
            <p:xfrm>
              <a:off x="892969" y="1576837"/>
              <a:ext cx="5544117" cy="3661868"/>
            </p:xfrm>
            <a:graphic>
              <a:graphicData uri="http://schemas.openxmlformats.org/drawingml/2006/table">
                <a:tbl>
                  <a:tblPr firstRow="1" firstCol="1" bandRow="1">
                    <a:tableStyleId>{5C22544A-7EE6-4342-B048-85BDC9FD1C3A}</a:tableStyleId>
                  </a:tblPr>
                  <a:tblGrid>
                    <a:gridCol w="628651">
                      <a:extLst>
                        <a:ext uri="{9D8B030D-6E8A-4147-A177-3AD203B41FA5}">
                          <a16:colId xmlns:a16="http://schemas.microsoft.com/office/drawing/2014/main" val="20000"/>
                        </a:ext>
                      </a:extLst>
                    </a:gridCol>
                    <a:gridCol w="701938">
                      <a:extLst>
                        <a:ext uri="{9D8B030D-6E8A-4147-A177-3AD203B41FA5}">
                          <a16:colId xmlns:a16="http://schemas.microsoft.com/office/drawing/2014/main" val="20001"/>
                        </a:ext>
                      </a:extLst>
                    </a:gridCol>
                    <a:gridCol w="4213528">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endParaRPr lang="zh-CN"/>
                        </a:p>
                      </a:txBody>
                      <a:tcPr marL="68580" marR="68580" marT="0" marB="0" anchor="ctr">
                        <a:blipFill>
                          <a:blip r:embed="rId4"/>
                          <a:stretch>
                            <a:fillRect l="-12887" t="-885" r="-620" b="-438053"/>
                          </a:stretch>
                        </a:blipFill>
                      </a:tcP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887" t="-135714" r="-620" b="-489286"/>
                          </a:stretch>
                        </a:blipFill>
                      </a:tcP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887" t="-247500" r="-620" b="-413750"/>
                          </a:stretch>
                        </a:blipFill>
                      </a:tcP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887" t="-347500" r="-620" b="-313750"/>
                          </a:stretch>
                        </a:blipFill>
                      </a:tcP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4"/>
                          <a:stretch>
                            <a:fillRect l="-31647" t="-453165" r="-723" b="-217722"/>
                          </a:stretch>
                        </a:blipFill>
                      </a:tcPr>
                    </a:tc>
                    <a:extLst>
                      <a:ext uri="{0D108BD9-81ED-4DB2-BD59-A6C34878D82A}">
                        <a16:rowId xmlns:a16="http://schemas.microsoft.com/office/drawing/2014/main" val="10004"/>
                      </a:ext>
                    </a:extLst>
                  </a:tr>
                  <a:tr h="523675">
                    <a:tc>
                      <a:txBody>
                        <a:bodyPr/>
                        <a:lstStyle/>
                        <a:p>
                          <a:pPr algn="ctr">
                            <a:spcBef>
                              <a:spcPts val="300"/>
                            </a:spcBef>
                            <a:spcAft>
                              <a:spcPts val="300"/>
                            </a:spcAft>
                          </a:pP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altLang="zh-CN" sz="1800" b="1" kern="100" dirty="0">
                              <a:effectLst/>
                              <a:latin typeface="+mj-ea"/>
                              <a:ea typeface="+mj-ea"/>
                              <a:cs typeface="Times New Roman"/>
                            </a:rPr>
                            <a:t>2</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4"/>
                          <a:stretch>
                            <a:fillRect l="-31647" t="-508140" r="-723" b="-100000"/>
                          </a:stretch>
                        </a:blipFill>
                      </a:tcPr>
                    </a:tc>
                    <a:extLst>
                      <a:ext uri="{0D108BD9-81ED-4DB2-BD59-A6C34878D82A}">
                        <a16:rowId xmlns:a16="http://schemas.microsoft.com/office/drawing/2014/main" val="2319256511"/>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887" t="-653750" r="-620" b="-7500"/>
                          </a:stretch>
                        </a:blipFill>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Fallback>
      </mc:AlternateContent>
      <p:grpSp>
        <p:nvGrpSpPr>
          <p:cNvPr id="13" name="组合 12">
            <a:extLst>
              <a:ext uri="{FF2B5EF4-FFF2-40B4-BE49-F238E27FC236}">
                <a16:creationId xmlns:a16="http://schemas.microsoft.com/office/drawing/2014/main" id="{03F79422-66AB-89B6-80E2-9B3958EA838E}"/>
              </a:ext>
            </a:extLst>
          </p:cNvPr>
          <p:cNvGrpSpPr/>
          <p:nvPr/>
        </p:nvGrpSpPr>
        <p:grpSpPr>
          <a:xfrm>
            <a:off x="7196274" y="689249"/>
            <a:ext cx="4738666" cy="5496784"/>
            <a:chOff x="7196274" y="689249"/>
            <a:chExt cx="4738666" cy="5496784"/>
          </a:xfrm>
        </p:grpSpPr>
        <p:grpSp>
          <p:nvGrpSpPr>
            <p:cNvPr id="31" name="组合 30">
              <a:extLst>
                <a:ext uri="{FF2B5EF4-FFF2-40B4-BE49-F238E27FC236}">
                  <a16:creationId xmlns:a16="http://schemas.microsoft.com/office/drawing/2014/main" id="{3EE743C0-BDA6-6DF9-7C4B-800C91D6DC10}"/>
                </a:ext>
              </a:extLst>
            </p:cNvPr>
            <p:cNvGrpSpPr/>
            <p:nvPr/>
          </p:nvGrpSpPr>
          <p:grpSpPr>
            <a:xfrm>
              <a:off x="7196274" y="1412074"/>
              <a:ext cx="4738666" cy="4773959"/>
              <a:chOff x="7341415" y="1590555"/>
              <a:chExt cx="4738666" cy="4773959"/>
            </a:xfrm>
          </p:grpSpPr>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5E688004-2413-4B77-B6C1-39B6C14D46AE}"/>
                      </a:ext>
                    </a:extLst>
                  </p:cNvPr>
                  <p:cNvSpPr txBox="1">
                    <a:spLocks/>
                  </p:cNvSpPr>
                  <p:nvPr/>
                </p:nvSpPr>
                <p:spPr>
                  <a:xfrm>
                    <a:off x="7341415" y="1590555"/>
                    <a:ext cx="4738666" cy="4773959"/>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zh-CN" altLang="en-US" b="0" dirty="0"/>
                      <a:t>举例：计算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111000</m:t>
                            </m:r>
                          </m:sup>
                        </m:sSup>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smtClean="0">
                                <a:latin typeface="Cambria Math" panose="02040503050406030204" pitchFamily="18" charset="0"/>
                              </a:rPr>
                              <m:t>1</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p>
                  <a:p>
                    <a14:m>
                      <m:oMath xmlns:m="http://schemas.openxmlformats.org/officeDocument/2006/math">
                        <m:sSup>
                          <m:sSupPr>
                            <m:ctrlPr>
                              <a:rPr lang="en-US" altLang="zh-CN" b="0" i="1">
                                <a:latin typeface="Cambria Math" panose="02040503050406030204" pitchFamily="18" charset="0"/>
                              </a:rPr>
                            </m:ctrlPr>
                          </m:sSupPr>
                          <m:e>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a:latin typeface="Cambria Math" panose="02040503050406030204" pitchFamily="18" charset="0"/>
                              </a:rPr>
                              <m:t>𝑥</m:t>
                            </m:r>
                          </m:e>
                          <m:sup>
                            <m:r>
                              <a:rPr lang="en-US" altLang="zh-CN" b="0" i="1" smtClean="0">
                                <a:latin typeface="Cambria Math" panose="02040503050406030204" pitchFamily="18" charset="0"/>
                              </a:rPr>
                              <m:t>10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smtClean="0">
                                <a:latin typeface="Cambria Math" panose="02040503050406030204" pitchFamily="18" charset="0"/>
                              </a:rPr>
                              <m:t>100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00</m:t>
                            </m:r>
                            <m:r>
                              <a:rPr lang="en-US" altLang="zh-CN" b="0" i="1">
                                <a:latin typeface="Cambria Math" panose="02040503050406030204" pitchFamily="18" charset="0"/>
                              </a:rPr>
                              <m:t>0</m:t>
                            </m:r>
                          </m:sup>
                        </m:sSup>
                        <m:r>
                          <m:rPr>
                            <m:sty m:val="p"/>
                          </m:rPr>
                          <a:rPr lang="en-US" altLang="zh-CN" b="0" i="0">
                            <a:latin typeface="Cambria Math" panose="02040503050406030204" pitchFamily="18" charset="0"/>
                          </a:rPr>
                          <m:t>mod</m:t>
                        </m:r>
                        <m:r>
                          <a:rPr lang="en-US" altLang="zh-CN" b="0" i="0">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r>
                      <a:rPr lang="en-US" altLang="zh-CN" b="0" dirty="0"/>
                      <a:t>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000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000</m:t>
                            </m:r>
                            <m:r>
                              <a:rPr lang="en-US" altLang="zh-CN" b="0" i="1">
                                <a:latin typeface="Cambria Math" panose="02040503050406030204" pitchFamily="18" charset="0"/>
                              </a:rPr>
                              <m:t>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r>
                      <a:rPr lang="en-US" altLang="zh-CN" b="0" dirty="0"/>
                      <a:t>    </a:t>
                    </a:r>
                    <a14:m>
                      <m:oMath xmlns:m="http://schemas.openxmlformats.org/officeDocument/2006/math">
                        <m:r>
                          <a:rPr lang="en-US" altLang="zh-CN" b="0" i="1" smtClean="0">
                            <a:latin typeface="Cambria Math" panose="02040503050406030204" pitchFamily="18" charset="0"/>
                          </a:rPr>
                          <m:t>𝐴</m:t>
                        </m:r>
                        <m:sSup>
                          <m:sSupPr>
                            <m:ctrlPr>
                              <a:rPr lang="en-US" altLang="zh-CN" b="0" i="1">
                                <a:latin typeface="Cambria Math" panose="02040503050406030204" pitchFamily="18" charset="0"/>
                              </a:rPr>
                            </m:ctrlPr>
                          </m:sSupPr>
                          <m:e>
                            <m:r>
                              <a:rPr lang="en-US" altLang="zh-CN" b="0" i="1" smtClean="0">
                                <a:latin typeface="Cambria Math" panose="02040503050406030204" pitchFamily="18" charset="0"/>
                              </a:rPr>
                              <m:t>=</m:t>
                            </m:r>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1000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0000</m:t>
                            </m:r>
                            <m:r>
                              <a:rPr lang="en-US" altLang="zh-CN" b="0" i="1">
                                <a:latin typeface="Cambria Math" panose="02040503050406030204" pitchFamily="18" charset="0"/>
                              </a:rPr>
                              <m:t>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p>
                  <a:p>
                    <a:r>
                      <a:rPr lang="en-US" altLang="zh-CN" b="0" dirty="0"/>
                      <a:t>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1100</m:t>
                            </m:r>
                            <m:r>
                              <a:rPr lang="en-US" altLang="zh-CN" b="0" i="1">
                                <a:latin typeface="Cambria Math" panose="02040503050406030204" pitchFamily="18" charset="0"/>
                              </a:rPr>
                              <m:t>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zh-CN" altLang="en-US" b="0" dirty="0">
                      <a:solidFill>
                        <a:srgbClr val="FF0000"/>
                      </a:solidFill>
                    </a:endParaRPr>
                  </a:p>
                </p:txBody>
              </p:sp>
            </mc:Choice>
            <mc:Fallback xmlns="">
              <p:sp>
                <p:nvSpPr>
                  <p:cNvPr id="5" name="内容占位符 2">
                    <a:extLst>
                      <a:ext uri="{FF2B5EF4-FFF2-40B4-BE49-F238E27FC236}">
                        <a16:creationId xmlns:a16="http://schemas.microsoft.com/office/drawing/2014/main" id="{5E688004-2413-4B77-B6C1-39B6C14D46AE}"/>
                      </a:ext>
                    </a:extLst>
                  </p:cNvPr>
                  <p:cNvSpPr txBox="1">
                    <a:spLocks noRot="1" noChangeAspect="1" noMove="1" noResize="1" noEditPoints="1" noAdjustHandles="1" noChangeArrowheads="1" noChangeShapeType="1" noTextEdit="1"/>
                  </p:cNvSpPr>
                  <p:nvPr/>
                </p:nvSpPr>
                <p:spPr>
                  <a:xfrm>
                    <a:off x="7341415" y="1590555"/>
                    <a:ext cx="4738666" cy="4773959"/>
                  </a:xfrm>
                  <a:prstGeom prst="rect">
                    <a:avLst/>
                  </a:prstGeom>
                  <a:blipFill>
                    <a:blip r:embed="rId3"/>
                    <a:stretch>
                      <a:fillRect l="-1157" t="-1405" b="-1022"/>
                    </a:stretch>
                  </a:blipFill>
                </p:spPr>
                <p:txBody>
                  <a:bodyPr/>
                  <a:lstStyle/>
                  <a:p>
                    <a:r>
                      <a:rPr lang="zh-CN" altLang="en-US">
                        <a:noFill/>
                      </a:rPr>
                      <a:t> </a:t>
                    </a:r>
                  </a:p>
                </p:txBody>
              </p:sp>
            </mc:Fallback>
          </mc:AlternateContent>
          <p:cxnSp>
            <p:nvCxnSpPr>
              <p:cNvPr id="22" name="直接连接符 21">
                <a:extLst>
                  <a:ext uri="{FF2B5EF4-FFF2-40B4-BE49-F238E27FC236}">
                    <a16:creationId xmlns:a16="http://schemas.microsoft.com/office/drawing/2014/main" id="{40AD2611-797D-E24D-53A7-E4F3EF4E3D0A}"/>
                  </a:ext>
                </a:extLst>
              </p:cNvPr>
              <p:cNvCxnSpPr>
                <a:cxnSpLocks/>
              </p:cNvCxnSpPr>
              <p:nvPr/>
            </p:nvCxnSpPr>
            <p:spPr>
              <a:xfrm>
                <a:off x="7953966" y="4421902"/>
                <a:ext cx="252534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2F72D51-4D5E-0D09-0E5A-7F88792E451B}"/>
                  </a:ext>
                </a:extLst>
              </p:cNvPr>
              <p:cNvCxnSpPr>
                <a:cxnSpLocks/>
              </p:cNvCxnSpPr>
              <p:nvPr/>
            </p:nvCxnSpPr>
            <p:spPr>
              <a:xfrm>
                <a:off x="7953966" y="5352555"/>
                <a:ext cx="266323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9BD058C-4535-C15F-BE9E-C12D2D51BA93}"/>
                  </a:ext>
                </a:extLst>
              </p:cNvPr>
              <p:cNvCxnSpPr>
                <a:cxnSpLocks/>
              </p:cNvCxnSpPr>
              <p:nvPr/>
            </p:nvCxnSpPr>
            <p:spPr>
              <a:xfrm>
                <a:off x="7953966" y="6285780"/>
                <a:ext cx="280111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C41E2A04-FB22-3721-C964-78CB6C5259EB}"/>
                </a:ext>
              </a:extLst>
            </p:cNvPr>
            <p:cNvSpPr txBox="1"/>
            <p:nvPr/>
          </p:nvSpPr>
          <p:spPr>
            <a:xfrm>
              <a:off x="9015717" y="689249"/>
              <a:ext cx="2236510"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注：指数为二进制</a:t>
              </a:r>
            </a:p>
          </p:txBody>
        </p:sp>
        <p:cxnSp>
          <p:nvCxnSpPr>
            <p:cNvPr id="6" name="直接箭头连接符 5">
              <a:extLst>
                <a:ext uri="{FF2B5EF4-FFF2-40B4-BE49-F238E27FC236}">
                  <a16:creationId xmlns:a16="http://schemas.microsoft.com/office/drawing/2014/main" id="{D71614C8-E3ED-1401-1C2D-36BF8C92DF4F}"/>
                </a:ext>
              </a:extLst>
            </p:cNvPr>
            <p:cNvCxnSpPr>
              <a:cxnSpLocks/>
            </p:cNvCxnSpPr>
            <p:nvPr/>
          </p:nvCxnSpPr>
          <p:spPr>
            <a:xfrm flipH="1">
              <a:off x="9777529" y="1089359"/>
              <a:ext cx="114300" cy="3396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08047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5416887" y="994374"/>
            <a:ext cx="6404210" cy="1098506"/>
            <a:chOff x="5337036" y="1031947"/>
            <a:chExt cx="6404210"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5357236" cy="798646"/>
              <a:chOff x="6384011" y="1247332"/>
              <a:chExt cx="5357236" cy="791687"/>
            </a:xfrm>
          </p:grpSpPr>
          <p:sp>
            <p:nvSpPr>
              <p:cNvPr id="48" name="文本框 47"/>
              <p:cNvSpPr txBox="1"/>
              <p:nvPr/>
            </p:nvSpPr>
            <p:spPr>
              <a:xfrm>
                <a:off x="6384011" y="1247332"/>
                <a:ext cx="5357236" cy="536141"/>
              </a:xfrm>
              <a:prstGeom prst="rect">
                <a:avLst/>
              </a:prstGeom>
              <a:noFill/>
            </p:spPr>
            <p:txBody>
              <a:bodyPr wrap="none" lIns="0" tIns="0" rIns="0" bIns="0" rtlCol="0">
                <a:spAutoFit/>
              </a:bodyPr>
              <a:lstStyle/>
              <a:p>
                <a:pPr>
                  <a:lnSpc>
                    <a:spcPct val="120000"/>
                  </a:lnSpc>
                </a:pPr>
                <a:r>
                  <a:rPr lang="en-US" altLang="zh-CN" sz="3200" b="1" dirty="0">
                    <a:latin typeface="微软雅黑" panose="020B0503020204020204" pitchFamily="34" charset="-122"/>
                    <a:cs typeface="+mn-ea"/>
                    <a:sym typeface="+mn-lt"/>
                  </a:rPr>
                  <a:t>RSA</a:t>
                </a:r>
                <a:r>
                  <a:rPr lang="zh-CN" altLang="en-US" sz="3200" b="1" dirty="0">
                    <a:latin typeface="微软雅黑" panose="020B0503020204020204" pitchFamily="34" charset="-122"/>
                    <a:cs typeface="+mn-ea"/>
                    <a:sym typeface="+mn-lt"/>
                  </a:rPr>
                  <a:t>算法软件实现的任务分解</a:t>
                </a:r>
              </a:p>
            </p:txBody>
          </p:sp>
          <p:sp>
            <p:nvSpPr>
              <p:cNvPr id="49" name="文本框 4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0" name="组合 49"/>
          <p:cNvGrpSpPr/>
          <p:nvPr/>
        </p:nvGrpSpPr>
        <p:grpSpPr>
          <a:xfrm>
            <a:off x="5416887" y="4024872"/>
            <a:ext cx="3622875" cy="1098506"/>
            <a:chOff x="5337036" y="1031947"/>
            <a:chExt cx="3622875" cy="1098506"/>
          </a:xfrm>
        </p:grpSpPr>
        <p:sp>
          <p:nvSpPr>
            <p:cNvPr id="51" name="文本框 5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grpSp>
          <p:nvGrpSpPr>
            <p:cNvPr id="52" name="组合 51"/>
            <p:cNvGrpSpPr/>
            <p:nvPr/>
          </p:nvGrpSpPr>
          <p:grpSpPr>
            <a:xfrm>
              <a:off x="6384010" y="1248904"/>
              <a:ext cx="2575901" cy="798646"/>
              <a:chOff x="6384011" y="1247332"/>
              <a:chExt cx="2575901" cy="791687"/>
            </a:xfrm>
          </p:grpSpPr>
          <p:sp>
            <p:nvSpPr>
              <p:cNvPr id="53" name="文本框 52"/>
              <p:cNvSpPr txBox="1"/>
              <p:nvPr/>
            </p:nvSpPr>
            <p:spPr>
              <a:xfrm>
                <a:off x="6384011" y="1247332"/>
                <a:ext cx="2462213"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模乘运算实现</a:t>
                </a:r>
              </a:p>
            </p:txBody>
          </p:sp>
          <p:sp>
            <p:nvSpPr>
              <p:cNvPr id="54" name="文本框 5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5416887" y="2004540"/>
            <a:ext cx="5150662" cy="1098506"/>
            <a:chOff x="5337036" y="1031947"/>
            <a:chExt cx="5150662"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4103688" cy="798646"/>
              <a:chOff x="6384011" y="1247332"/>
              <a:chExt cx="4103688" cy="791687"/>
            </a:xfrm>
          </p:grpSpPr>
          <p:sp>
            <p:nvSpPr>
              <p:cNvPr id="58" name="文本框 57"/>
              <p:cNvSpPr txBox="1"/>
              <p:nvPr/>
            </p:nvSpPr>
            <p:spPr>
              <a:xfrm>
                <a:off x="6384011" y="1247332"/>
                <a:ext cx="4103688"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大数的存储与基本运算</a:t>
                </a:r>
              </a:p>
            </p:txBody>
          </p:sp>
          <p:sp>
            <p:nvSpPr>
              <p:cNvPr id="59" name="文本框 5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60" name="组合 59"/>
          <p:cNvGrpSpPr/>
          <p:nvPr/>
        </p:nvGrpSpPr>
        <p:grpSpPr>
          <a:xfrm>
            <a:off x="5416887" y="3014706"/>
            <a:ext cx="3622875" cy="1098506"/>
            <a:chOff x="5337036" y="1031947"/>
            <a:chExt cx="3622875" cy="1098506"/>
          </a:xfrm>
        </p:grpSpPr>
        <p:sp>
          <p:nvSpPr>
            <p:cNvPr id="61" name="文本框 6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2575901" cy="798646"/>
              <a:chOff x="6384011" y="1247332"/>
              <a:chExt cx="2575901" cy="791687"/>
            </a:xfrm>
          </p:grpSpPr>
          <p:sp>
            <p:nvSpPr>
              <p:cNvPr id="63" name="文本框 62"/>
              <p:cNvSpPr txBox="1"/>
              <p:nvPr/>
            </p:nvSpPr>
            <p:spPr>
              <a:xfrm>
                <a:off x="6384011" y="1247332"/>
                <a:ext cx="2462213"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模幂运算实现</a:t>
                </a:r>
              </a:p>
            </p:txBody>
          </p:sp>
          <p:sp>
            <p:nvSpPr>
              <p:cNvPr id="64" name="文本框 6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2" name="组合 1">
            <a:extLst>
              <a:ext uri="{FF2B5EF4-FFF2-40B4-BE49-F238E27FC236}">
                <a16:creationId xmlns:a16="http://schemas.microsoft.com/office/drawing/2014/main" id="{7B469BCE-F5E5-44F9-9E61-1616BB27822E}"/>
              </a:ext>
            </a:extLst>
          </p:cNvPr>
          <p:cNvGrpSpPr/>
          <p:nvPr/>
        </p:nvGrpSpPr>
        <p:grpSpPr>
          <a:xfrm>
            <a:off x="5416887" y="5035037"/>
            <a:ext cx="5150662" cy="1098506"/>
            <a:chOff x="5337036" y="1031947"/>
            <a:chExt cx="5150662" cy="1098506"/>
          </a:xfrm>
        </p:grpSpPr>
        <p:sp>
          <p:nvSpPr>
            <p:cNvPr id="3" name="文本框 2">
              <a:extLst>
                <a:ext uri="{FF2B5EF4-FFF2-40B4-BE49-F238E27FC236}">
                  <a16:creationId xmlns:a16="http://schemas.microsoft.com/office/drawing/2014/main" id="{F4FB78D5-DB16-280E-CC68-4590B27785DF}"/>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5</a:t>
              </a:r>
              <a:endParaRPr lang="zh-CN" altLang="en-US" sz="6000" b="1" i="1" dirty="0">
                <a:solidFill>
                  <a:schemeClr val="accent1"/>
                </a:solidFill>
                <a:cs typeface="+mn-ea"/>
                <a:sym typeface="+mn-lt"/>
              </a:endParaRPr>
            </a:p>
          </p:txBody>
        </p:sp>
        <p:grpSp>
          <p:nvGrpSpPr>
            <p:cNvPr id="4" name="组合 3">
              <a:extLst>
                <a:ext uri="{FF2B5EF4-FFF2-40B4-BE49-F238E27FC236}">
                  <a16:creationId xmlns:a16="http://schemas.microsoft.com/office/drawing/2014/main" id="{449A290C-C53A-6200-8729-10BDF2683716}"/>
                </a:ext>
              </a:extLst>
            </p:cNvPr>
            <p:cNvGrpSpPr/>
            <p:nvPr/>
          </p:nvGrpSpPr>
          <p:grpSpPr>
            <a:xfrm>
              <a:off x="6384010" y="1248904"/>
              <a:ext cx="4103688" cy="798646"/>
              <a:chOff x="6384011" y="1247332"/>
              <a:chExt cx="4103688" cy="791687"/>
            </a:xfrm>
          </p:grpSpPr>
          <p:sp>
            <p:nvSpPr>
              <p:cNvPr id="5" name="文本框 4">
                <a:extLst>
                  <a:ext uri="{FF2B5EF4-FFF2-40B4-BE49-F238E27FC236}">
                    <a16:creationId xmlns:a16="http://schemas.microsoft.com/office/drawing/2014/main" id="{279CC889-2F0A-EE72-0C9D-7B4FB18898D3}"/>
                  </a:ext>
                </a:extLst>
              </p:cNvPr>
              <p:cNvSpPr txBox="1"/>
              <p:nvPr/>
            </p:nvSpPr>
            <p:spPr>
              <a:xfrm>
                <a:off x="6384011" y="1247332"/>
                <a:ext cx="4103688"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公钥密码算法实现技巧</a:t>
                </a:r>
              </a:p>
            </p:txBody>
          </p:sp>
          <p:sp>
            <p:nvSpPr>
              <p:cNvPr id="6" name="文本框 5">
                <a:extLst>
                  <a:ext uri="{FF2B5EF4-FFF2-40B4-BE49-F238E27FC236}">
                    <a16:creationId xmlns:a16="http://schemas.microsoft.com/office/drawing/2014/main" id="{DED562F7-6481-C435-E4C0-6261FDEB2FF8}"/>
                  </a:ext>
                </a:extLst>
              </p:cNvPr>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spTree>
    <p:extLst>
      <p:ext uri="{BB962C8B-B14F-4D97-AF65-F5344CB8AC3E}">
        <p14:creationId xmlns:p14="http://schemas.microsoft.com/office/powerpoint/2010/main" val="3851746717"/>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平方</a:t>
            </a:r>
            <a:r>
              <a:rPr lang="en-US" altLang="zh-CN" dirty="0"/>
              <a:t>-</a:t>
            </a:r>
            <a:r>
              <a:rPr lang="zh-CN" altLang="en-US" dirty="0"/>
              <a:t>乘算法实现模幂运算</a:t>
            </a:r>
          </a:p>
        </p:txBody>
      </p:sp>
      <mc:AlternateContent xmlns:mc="http://schemas.openxmlformats.org/markup-compatibility/2006" xmlns:a14="http://schemas.microsoft.com/office/drawing/2010/main">
        <mc:Choice Requires="a14">
          <p:graphicFrame>
            <p:nvGraphicFramePr>
              <p:cNvPr id="4" name="内容占位符 7">
                <a:extLst>
                  <a:ext uri="{FF2B5EF4-FFF2-40B4-BE49-F238E27FC236}">
                    <a16:creationId xmlns:a16="http://schemas.microsoft.com/office/drawing/2014/main" id="{50459647-89D3-840B-D4A1-FA325CE88253}"/>
                  </a:ext>
                </a:extLst>
              </p:cNvPr>
              <p:cNvGraphicFramePr>
                <a:graphicFrameLocks/>
              </p:cNvGraphicFramePr>
              <p:nvPr>
                <p:extLst>
                  <p:ext uri="{D42A27DB-BD31-4B8C-83A1-F6EECF244321}">
                    <p14:modId xmlns:p14="http://schemas.microsoft.com/office/powerpoint/2010/main" val="1621233147"/>
                  </p:ext>
                </p:extLst>
              </p:nvPr>
            </p:nvGraphicFramePr>
            <p:xfrm>
              <a:off x="689769" y="1584101"/>
              <a:ext cx="5065145" cy="3661868"/>
            </p:xfrm>
            <a:graphic>
              <a:graphicData uri="http://schemas.openxmlformats.org/drawingml/2006/table">
                <a:tbl>
                  <a:tblPr firstRow="1" firstCol="1" bandRow="1">
                    <a:tableStyleId>{5C22544A-7EE6-4342-B048-85BDC9FD1C3A}</a:tableStyleId>
                  </a:tblPr>
                  <a:tblGrid>
                    <a:gridCol w="616517">
                      <a:extLst>
                        <a:ext uri="{9D8B030D-6E8A-4147-A177-3AD203B41FA5}">
                          <a16:colId xmlns:a16="http://schemas.microsoft.com/office/drawing/2014/main" val="20000"/>
                        </a:ext>
                      </a:extLst>
                    </a:gridCol>
                    <a:gridCol w="599119">
                      <a:extLst>
                        <a:ext uri="{9D8B030D-6E8A-4147-A177-3AD203B41FA5}">
                          <a16:colId xmlns:a16="http://schemas.microsoft.com/office/drawing/2014/main" val="20001"/>
                        </a:ext>
                      </a:extLst>
                    </a:gridCol>
                    <a:gridCol w="3849509">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n-ea"/>
                                  <a:cs typeface="+mn-cs"/>
                                </a:rPr>
                                <m:t>𝒙</m:t>
                              </m:r>
                            </m:oMath>
                          </a14:m>
                          <a:r>
                            <a:rPr lang="zh-CN" altLang="zh-CN" sz="1800" b="1" kern="100" dirty="0">
                              <a:solidFill>
                                <a:schemeClr val="bg1"/>
                              </a:solidFill>
                              <a:effectLst/>
                              <a:latin typeface="+mj-ea"/>
                              <a:ea typeface="+mn-ea"/>
                              <a:cs typeface="+mn-cs"/>
                            </a:rPr>
                            <a:t>，</a:t>
                          </a: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n-ea"/>
                                  <a:cs typeface="+mn-cs"/>
                                </a:rPr>
                                <m:t>𝑵</m:t>
                              </m:r>
                            </m:oMath>
                          </a14:m>
                          <a:r>
                            <a:rPr lang="zh-CN" altLang="zh-CN" sz="1800" b="1" kern="100" dirty="0">
                              <a:solidFill>
                                <a:schemeClr val="bg1"/>
                              </a:solidFill>
                              <a:effectLst/>
                              <a:latin typeface="+mj-ea"/>
                              <a:ea typeface="+mn-ea"/>
                              <a:cs typeface="+mn-cs"/>
                            </a:rPr>
                            <a:t>，</a:t>
                          </a:r>
                          <a:r>
                            <a:rPr lang="en-US" altLang="zh-CN" sz="1800" b="1" kern="100" dirty="0">
                              <a:solidFill>
                                <a:schemeClr val="bg1"/>
                              </a:solidFill>
                              <a:effectLst/>
                              <a:latin typeface="+mj-ea"/>
                              <a:ea typeface="+mj-ea"/>
                            </a:rPr>
                            <a:t>1024</a:t>
                          </a:r>
                          <a:r>
                            <a:rPr lang="zh-CN" sz="1800" b="1" kern="100" dirty="0">
                              <a:solidFill>
                                <a:schemeClr val="bg1"/>
                              </a:solidFill>
                              <a:effectLst/>
                              <a:latin typeface="+mj-ea"/>
                              <a:ea typeface="+mj-ea"/>
                            </a:rPr>
                            <a:t>比特</a:t>
                          </a:r>
                          <a14:m>
                            <m:oMath xmlns:m="http://schemas.openxmlformats.org/officeDocument/2006/math">
                              <m:r>
                                <a:rPr lang="en-US" sz="1800" b="1" i="1" kern="100" smtClean="0">
                                  <a:solidFill>
                                    <a:schemeClr val="bg1"/>
                                  </a:solidFill>
                                  <a:effectLst/>
                                  <a:latin typeface="Cambria Math" panose="02040503050406030204" pitchFamily="18" charset="0"/>
                                  <a:ea typeface="+mj-ea"/>
                                </a:rPr>
                                <m:t>𝒅</m:t>
                              </m:r>
                              <m:r>
                                <a:rPr lang="en-US" sz="1800" b="1" kern="100">
                                  <a:solidFill>
                                    <a:schemeClr val="bg1"/>
                                  </a:solidFill>
                                  <a:effectLst/>
                                  <a:latin typeface="Cambria Math" panose="02040503050406030204" pitchFamily="18" charset="0"/>
                                  <a:ea typeface="+mj-ea"/>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𝟏𝟎𝟐𝟑</m:t>
                                      </m:r>
                                    </m:sub>
                                  </m:sSub>
                                  <m:r>
                                    <a:rPr lang="en-US" altLang="zh-CN" sz="1800" b="1" i="0" kern="100" smtClean="0">
                                      <a:solidFill>
                                        <a:schemeClr val="bg1"/>
                                      </a:solidFill>
                                      <a:effectLst/>
                                      <a:latin typeface="Cambria Math" panose="02040503050406030204" pitchFamily="18" charset="0"/>
                                      <a:ea typeface="+mn-ea"/>
                                      <a:cs typeface="+mn-cs"/>
                                    </a:rPr>
                                    <m:t>||</m:t>
                                  </m:r>
                                  <m:r>
                                    <a:rPr lang="en-US" altLang="zh-CN" sz="1800" b="1" kern="100" smtClean="0">
                                      <a:solidFill>
                                        <a:schemeClr val="bg1"/>
                                      </a:solidFill>
                                      <a:effectLst/>
                                      <a:latin typeface="Cambria Math" panose="02040503050406030204" pitchFamily="18" charset="0"/>
                                      <a:ea typeface="+mn-ea"/>
                                      <a:cs typeface="+mn-cs"/>
                                    </a:rPr>
                                    <m:t>…</m:t>
                                  </m:r>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m:t>
                                      </m:r>
                                    </m:sub>
                                  </m:sSub>
                                  <m:r>
                                    <a:rPr lang="en-US" altLang="zh-CN" sz="1800" b="1" i="0"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𝟎</m:t>
                                      </m:r>
                                    </m:sub>
                                  </m:sSub>
                                  <m:r>
                                    <a:rPr lang="en-US" altLang="zh-CN" sz="1800" b="1" i="1" kern="100" smtClean="0">
                                      <a:solidFill>
                                        <a:schemeClr val="bg1"/>
                                      </a:solidFill>
                                      <a:effectLst/>
                                      <a:latin typeface="Cambria Math" panose="02040503050406030204" pitchFamily="18" charset="0"/>
                                      <a:ea typeface="+mn-ea"/>
                                      <a:cs typeface="+mn-cs"/>
                                    </a:rPr>
                                    <m:t>)</m:t>
                                  </m:r>
                                </m:e>
                                <m:sub>
                                  <m:r>
                                    <a:rPr lang="en-US" altLang="zh-CN" sz="1800" b="1" i="0" kern="100" smtClean="0">
                                      <a:solidFill>
                                        <a:schemeClr val="bg1"/>
                                      </a:solidFill>
                                      <a:effectLst/>
                                      <a:latin typeface="Cambria Math" panose="02040503050406030204" pitchFamily="18" charset="0"/>
                                      <a:ea typeface="+mn-ea"/>
                                      <a:cs typeface="+mn-cs"/>
                                    </a:rPr>
                                    <m:t>𝟐</m:t>
                                  </m:r>
                                </m:sub>
                              </m:sSub>
                            </m:oMath>
                          </a14:m>
                          <a:endParaRPr lang="zh-CN" sz="1800" b="1" kern="100" dirty="0">
                            <a:solidFill>
                              <a:schemeClr val="bg1"/>
                            </a:solidFill>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sSup>
                                  <m:sSupPr>
                                    <m:ctrlPr>
                                      <a:rPr lang="en-US" altLang="zh-CN" sz="1800" b="1" i="1" kern="100" smtClean="0">
                                        <a:effectLst/>
                                        <a:latin typeface="Cambria Math" panose="02040503050406030204" pitchFamily="18" charset="0"/>
                                        <a:ea typeface="+mj-ea"/>
                                      </a:rPr>
                                    </m:ctrlPr>
                                  </m:sSupPr>
                                  <m:e>
                                    <m:r>
                                      <a:rPr lang="en-US" altLang="zh-CN" sz="1800" b="1" i="1" kern="100" smtClean="0">
                                        <a:effectLst/>
                                        <a:latin typeface="Cambria Math" panose="02040503050406030204" pitchFamily="18" charset="0"/>
                                        <a:ea typeface="+mj-ea"/>
                                      </a:rPr>
                                      <m:t>𝒙</m:t>
                                    </m:r>
                                  </m:e>
                                  <m:sup>
                                    <m:r>
                                      <a:rPr lang="en-US" altLang="zh-CN" sz="1800" b="1" i="1" kern="100" smtClean="0">
                                        <a:effectLst/>
                                        <a:latin typeface="Cambria Math" panose="02040503050406030204" pitchFamily="18" charset="0"/>
                                        <a:ea typeface="+mj-ea"/>
                                      </a:rPr>
                                      <m:t>𝒅</m:t>
                                    </m:r>
                                  </m:sup>
                                </m:sSup>
                                <m:r>
                                  <a:rPr lang="en-US" altLang="zh-CN" sz="1800" b="1" i="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𝐦𝐨𝐝</m:t>
                                </m:r>
                                <m:r>
                                  <a:rPr lang="en-US" altLang="zh-CN" sz="1800" b="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𝑵</m:t>
                                </m:r>
                              </m:oMath>
                            </m:oMathPara>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𝟏</m:t>
                              </m:r>
                            </m:oMath>
                          </a14:m>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For </a:t>
                          </a:r>
                          <a14:m>
                            <m:oMath xmlns:m="http://schemas.openxmlformats.org/officeDocument/2006/math">
                              <m:r>
                                <a:rPr lang="en-US" sz="1800" b="1" i="1" kern="100">
                                  <a:effectLst/>
                                  <a:latin typeface="Cambria Math" panose="02040503050406030204" pitchFamily="18" charset="0"/>
                                  <a:ea typeface="+mj-ea"/>
                                </a:rPr>
                                <m:t>𝒋</m:t>
                              </m:r>
                              <m:r>
                                <a:rPr lang="en-US" sz="1800" b="1" kern="100">
                                  <a:effectLst/>
                                  <a:latin typeface="Cambria Math" panose="02040503050406030204" pitchFamily="18" charset="0"/>
                                  <a:ea typeface="+mj-ea"/>
                                </a:rPr>
                                <m:t>=</m:t>
                              </m:r>
                              <m:r>
                                <a:rPr lang="en-US" sz="1800" b="1" i="1" kern="100">
                                  <a:effectLst/>
                                  <a:latin typeface="Cambria Math" panose="02040503050406030204" pitchFamily="18" charset="0"/>
                                  <a:ea typeface="+mj-ea"/>
                                </a:rPr>
                                <m:t>𝟏𝟎𝟐𝟑</m:t>
                              </m:r>
                            </m:oMath>
                          </a14:m>
                          <a:r>
                            <a:rPr lang="en-US" sz="1800" b="1" kern="100" dirty="0">
                              <a:effectLst/>
                              <a:latin typeface="+mj-ea"/>
                              <a:ea typeface="+mj-ea"/>
                            </a:rPr>
                            <a:t> to </a:t>
                          </a:r>
                          <a14:m>
                            <m:oMath xmlns:m="http://schemas.openxmlformats.org/officeDocument/2006/math">
                              <m:r>
                                <a:rPr lang="en-US" sz="1800" b="1" i="1" kern="100">
                                  <a:effectLst/>
                                  <a:latin typeface="Cambria Math" panose="02040503050406030204" pitchFamily="18" charset="0"/>
                                  <a:ea typeface="+mj-ea"/>
                                </a:rPr>
                                <m:t>𝟎</m:t>
                              </m:r>
                            </m:oMath>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sSup>
                                  <m:sSupPr>
                                    <m:ctrlPr>
                                      <a:rPr lang="en-US" altLang="zh-CN" sz="1800" b="1" i="1" kern="100" smtClean="0">
                                        <a:solidFill>
                                          <a:srgbClr val="FF0000"/>
                                        </a:solidFill>
                                        <a:effectLst/>
                                        <a:latin typeface="Cambria Math" panose="02040503050406030204" pitchFamily="18" charset="0"/>
                                        <a:ea typeface="+mj-ea"/>
                                      </a:rPr>
                                    </m:ctrlPr>
                                  </m:sSupPr>
                                  <m:e>
                                    <m:r>
                                      <a:rPr lang="en-US" altLang="zh-CN" sz="1800" b="1" i="1" kern="100" smtClean="0">
                                        <a:solidFill>
                                          <a:srgbClr val="FF0000"/>
                                        </a:solidFill>
                                        <a:effectLst/>
                                        <a:latin typeface="Cambria Math" panose="02040503050406030204" pitchFamily="18" charset="0"/>
                                        <a:ea typeface="+mj-ea"/>
                                      </a:rPr>
                                      <m:t>𝑨</m:t>
                                    </m:r>
                                  </m:e>
                                  <m:sup>
                                    <m:r>
                                      <a:rPr lang="en-US" altLang="zh-CN" sz="1800" b="1" i="1" kern="100" smtClean="0">
                                        <a:solidFill>
                                          <a:srgbClr val="FF0000"/>
                                        </a:solidFill>
                                        <a:effectLst/>
                                        <a:latin typeface="Cambria Math" panose="02040503050406030204" pitchFamily="18" charset="0"/>
                                        <a:ea typeface="+mj-ea"/>
                                      </a:rPr>
                                      <m:t>𝟐</m:t>
                                    </m:r>
                                  </m:sup>
                                </m:sSup>
                                <m:r>
                                  <a:rPr lang="en-US" altLang="zh-CN" sz="1800" b="1" i="1" kern="100" smtClean="0">
                                    <a:solidFill>
                                      <a:srgbClr val="FF0000"/>
                                    </a:solidFill>
                                    <a:effectLst/>
                                    <a:latin typeface="Cambria Math" panose="02040503050406030204" pitchFamily="18" charset="0"/>
                                    <a:ea typeface="+mj-ea"/>
                                  </a:rPr>
                                  <m:t> </m:t>
                                </m:r>
                                <m:r>
                                  <a:rPr lang="en-US" altLang="zh-CN" sz="1800" b="1" i="0" kern="100" smtClean="0">
                                    <a:solidFill>
                                      <a:srgbClr val="FF0000"/>
                                    </a:solidFill>
                                    <a:effectLst/>
                                    <a:latin typeface="Cambria Math" panose="02040503050406030204" pitchFamily="18" charset="0"/>
                                    <a:ea typeface="+mj-ea"/>
                                  </a:rPr>
                                  <m:t>𝐦𝐨𝐝</m:t>
                                </m:r>
                                <m:r>
                                  <a:rPr lang="en-US" altLang="zh-CN" sz="1800" b="1" i="1" kern="100" smtClean="0">
                                    <a:solidFill>
                                      <a:srgbClr val="FF0000"/>
                                    </a:solidFill>
                                    <a:effectLst/>
                                    <a:latin typeface="Cambria Math" panose="02040503050406030204" pitchFamily="18" charset="0"/>
                                    <a:ea typeface="+mj-ea"/>
                                  </a:rPr>
                                  <m:t> </m:t>
                                </m:r>
                                <m:r>
                                  <a:rPr lang="en-US" altLang="zh-CN" sz="1800" b="1" i="1" kern="100" smtClean="0">
                                    <a:solidFill>
                                      <a:srgbClr val="FF0000"/>
                                    </a:solidFill>
                                    <a:effectLst/>
                                    <a:latin typeface="Cambria Math" panose="02040503050406030204" pitchFamily="18" charset="0"/>
                                    <a:ea typeface="+mj-ea"/>
                                  </a:rPr>
                                  <m:t>𝑵</m:t>
                                </m:r>
                              </m:oMath>
                            </m:oMathPara>
                          </a14:m>
                          <a:endParaRPr lang="zh-CN" sz="1800" b="1" kern="100" dirty="0">
                            <a:solidFill>
                              <a:srgbClr val="FF0000"/>
                            </a:solidFill>
                            <a:effectLst/>
                            <a:latin typeface="+mj-ea"/>
                            <a:ea typeface="+mj-ea"/>
                            <a:cs typeface="+mn-cs"/>
                          </a:endParaRPr>
                        </a:p>
                      </a:txBody>
                      <a:tcPr marL="68580" marR="68580" marT="0" marB="0" anchor="ct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r>
                            <a:rPr lang="en-US" sz="1800" b="1" kern="100" dirty="0">
                              <a:solidFill>
                                <a:schemeClr val="tx1"/>
                              </a:solidFill>
                              <a:effectLst/>
                              <a:latin typeface="+mj-ea"/>
                              <a:ea typeface="+mj-ea"/>
                            </a:rPr>
                            <a:t>If </a:t>
                          </a:r>
                          <a14:m>
                            <m:oMath xmlns:m="http://schemas.openxmlformats.org/officeDocument/2006/math">
                              <m:sSub>
                                <m:sSubPr>
                                  <m:ctrlPr>
                                    <a:rPr lang="zh-CN" sz="1800" b="1" i="1" kern="100" smtClean="0">
                                      <a:solidFill>
                                        <a:srgbClr val="FF0000"/>
                                      </a:solidFill>
                                      <a:effectLst/>
                                      <a:latin typeface="Cambria Math" panose="02040503050406030204" pitchFamily="18" charset="0"/>
                                      <a:ea typeface="+mj-ea"/>
                                    </a:rPr>
                                  </m:ctrlPr>
                                </m:sSubPr>
                                <m:e>
                                  <m:r>
                                    <a:rPr lang="en-US" sz="1800" b="1" i="1" kern="100" smtClean="0">
                                      <a:solidFill>
                                        <a:srgbClr val="FF0000"/>
                                      </a:solidFill>
                                      <a:effectLst/>
                                      <a:latin typeface="Cambria Math" panose="02040503050406030204" pitchFamily="18" charset="0"/>
                                      <a:ea typeface="+mj-ea"/>
                                    </a:rPr>
                                    <m:t>𝒅</m:t>
                                  </m:r>
                                </m:e>
                                <m:sub>
                                  <m:r>
                                    <a:rPr lang="en-US" sz="1800" b="1" i="1" kern="100">
                                      <a:solidFill>
                                        <a:srgbClr val="FF0000"/>
                                      </a:solidFill>
                                      <a:effectLst/>
                                      <a:latin typeface="Cambria Math" panose="02040503050406030204" pitchFamily="18" charset="0"/>
                                      <a:ea typeface="+mj-ea"/>
                                    </a:rPr>
                                    <m:t>𝒋</m:t>
                                  </m:r>
                                </m:sub>
                              </m:sSub>
                              <m:r>
                                <a:rPr lang="en-US" sz="1800" b="1" kern="100">
                                  <a:solidFill>
                                    <a:srgbClr val="FF0000"/>
                                  </a:solidFill>
                                  <a:effectLst/>
                                  <a:latin typeface="Cambria Math" panose="02040503050406030204" pitchFamily="18" charset="0"/>
                                  <a:ea typeface="+mj-ea"/>
                                </a:rPr>
                                <m:t>=</m:t>
                              </m:r>
                              <m:r>
                                <a:rPr lang="en-US" sz="1800" b="1" i="1" kern="100">
                                  <a:solidFill>
                                    <a:srgbClr val="FF0000"/>
                                  </a:solidFill>
                                  <a:effectLst/>
                                  <a:latin typeface="Cambria Math" panose="02040503050406030204" pitchFamily="18" charset="0"/>
                                  <a:ea typeface="+mj-ea"/>
                                </a:rPr>
                                <m:t>𝟏</m:t>
                              </m:r>
                            </m:oMath>
                          </a14:m>
                          <a:r>
                            <a:rPr lang="en-US" sz="1800" b="1" kern="100" dirty="0">
                              <a:solidFill>
                                <a:srgbClr val="FF0000"/>
                              </a:solidFill>
                              <a:effectLst/>
                              <a:latin typeface="+mj-ea"/>
                              <a:ea typeface="+mj-ea"/>
                            </a:rPr>
                            <a:t> </a:t>
                          </a:r>
                          <a:r>
                            <a:rPr lang="en-US" sz="1800" b="1" kern="100" dirty="0">
                              <a:effectLst/>
                              <a:latin typeface="+mj-ea"/>
                              <a:ea typeface="+mj-ea"/>
                            </a:rPr>
                            <a:t>Then </a:t>
                          </a: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𝑨</m:t>
                              </m:r>
                              <m:r>
                                <a:rPr lang="en-US" altLang="zh-CN" sz="1800" b="1" i="1" kern="100" smtClean="0">
                                  <a:solidFill>
                                    <a:srgbClr val="FF0000"/>
                                  </a:solidFill>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𝒙</m:t>
                              </m:r>
                            </m:oMath>
                          </a14:m>
                          <a:r>
                            <a:rPr lang="en-US" altLang="zh-CN" sz="1800" b="1" kern="100" dirty="0">
                              <a:solidFill>
                                <a:srgbClr val="FF0000"/>
                              </a:solidFill>
                              <a:effectLst/>
                              <a:latin typeface="+mj-ea"/>
                              <a:ea typeface="+mj-ea"/>
                            </a:rPr>
                            <a:t> </a:t>
                          </a:r>
                          <a14:m>
                            <m:oMath xmlns:m="http://schemas.openxmlformats.org/officeDocument/2006/math">
                              <m:r>
                                <a:rPr lang="en-US" altLang="zh-CN" sz="1800" b="1" i="0"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a14:m>
                          <a:endParaRPr lang="zh-CN" sz="1800" b="1" i="1" kern="100" dirty="0">
                            <a:solidFill>
                              <a:srgbClr val="FF0000"/>
                            </a:solidFill>
                            <a:effectLst/>
                            <a:latin typeface="+mj-ea"/>
                            <a:ea typeface="+mj-ea"/>
                            <a:cs typeface="Times New Roman"/>
                          </a:endParaRPr>
                        </a:p>
                      </a:txBody>
                      <a:tcPr marL="68580" marR="68580" marT="0" marB="0" anchor="ct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Return </a:t>
                          </a:r>
                          <a14:m>
                            <m:oMath xmlns:m="http://schemas.openxmlformats.org/officeDocument/2006/math">
                              <m:r>
                                <a:rPr lang="en-US" altLang="zh-CN" sz="1800" b="1" i="1" kern="100" smtClean="0">
                                  <a:effectLst/>
                                  <a:latin typeface="Cambria Math" panose="02040503050406030204" pitchFamily="18" charset="0"/>
                                  <a:ea typeface="+mj-ea"/>
                                </a:rPr>
                                <m:t>𝑨</m:t>
                              </m:r>
                            </m:oMath>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Choice>
        <mc:Fallback xmlns="">
          <p:graphicFrame>
            <p:nvGraphicFramePr>
              <p:cNvPr id="4" name="内容占位符 7">
                <a:extLst>
                  <a:ext uri="{FF2B5EF4-FFF2-40B4-BE49-F238E27FC236}">
                    <a16:creationId xmlns:a16="http://schemas.microsoft.com/office/drawing/2014/main" id="{50459647-89D3-840B-D4A1-FA325CE88253}"/>
                  </a:ext>
                </a:extLst>
              </p:cNvPr>
              <p:cNvGraphicFramePr>
                <a:graphicFrameLocks/>
              </p:cNvGraphicFramePr>
              <p:nvPr>
                <p:extLst>
                  <p:ext uri="{D42A27DB-BD31-4B8C-83A1-F6EECF244321}">
                    <p14:modId xmlns:p14="http://schemas.microsoft.com/office/powerpoint/2010/main" val="1621233147"/>
                  </p:ext>
                </p:extLst>
              </p:nvPr>
            </p:nvGraphicFramePr>
            <p:xfrm>
              <a:off x="689769" y="1584101"/>
              <a:ext cx="5065145" cy="3661868"/>
            </p:xfrm>
            <a:graphic>
              <a:graphicData uri="http://schemas.openxmlformats.org/drawingml/2006/table">
                <a:tbl>
                  <a:tblPr firstRow="1" firstCol="1" bandRow="1">
                    <a:tableStyleId>{5C22544A-7EE6-4342-B048-85BDC9FD1C3A}</a:tableStyleId>
                  </a:tblPr>
                  <a:tblGrid>
                    <a:gridCol w="616517">
                      <a:extLst>
                        <a:ext uri="{9D8B030D-6E8A-4147-A177-3AD203B41FA5}">
                          <a16:colId xmlns:a16="http://schemas.microsoft.com/office/drawing/2014/main" val="20000"/>
                        </a:ext>
                      </a:extLst>
                    </a:gridCol>
                    <a:gridCol w="599119">
                      <a:extLst>
                        <a:ext uri="{9D8B030D-6E8A-4147-A177-3AD203B41FA5}">
                          <a16:colId xmlns:a16="http://schemas.microsoft.com/office/drawing/2014/main" val="20001"/>
                        </a:ext>
                      </a:extLst>
                    </a:gridCol>
                    <a:gridCol w="3849509">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endParaRPr lang="zh-CN"/>
                        </a:p>
                      </a:txBody>
                      <a:tcPr marL="68580" marR="68580" marT="0" marB="0" anchor="ctr">
                        <a:blipFill>
                          <a:blip r:embed="rId3"/>
                          <a:stretch>
                            <a:fillRect l="-13953" t="-885" r="-547" b="-438053"/>
                          </a:stretch>
                        </a:blipFill>
                      </a:tcP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3953" t="-135714" r="-547" b="-489286"/>
                          </a:stretch>
                        </a:blipFill>
                      </a:tcP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3953" t="-247500" r="-547" b="-413750"/>
                          </a:stretch>
                        </a:blipFill>
                      </a:tcP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3953" t="-347500" r="-547" b="-313750"/>
                          </a:stretch>
                        </a:blipFill>
                      </a:tcP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3"/>
                          <a:stretch>
                            <a:fillRect l="-31804" t="-453165" r="-633" b="-217722"/>
                          </a:stretch>
                        </a:blipFill>
                      </a:tcP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3"/>
                          <a:stretch>
                            <a:fillRect l="-31804" t="-508140" r="-633" b="-100000"/>
                          </a:stretch>
                        </a:blipFill>
                      </a:tcP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3953" t="-653750" r="-547" b="-7500"/>
                          </a:stretch>
                        </a:blipFill>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内容占位符 7">
                <a:extLst>
                  <a:ext uri="{FF2B5EF4-FFF2-40B4-BE49-F238E27FC236}">
                    <a16:creationId xmlns:a16="http://schemas.microsoft.com/office/drawing/2014/main" id="{70EC6D7E-D329-2E7D-2171-52D581D44090}"/>
                  </a:ext>
                </a:extLst>
              </p:cNvPr>
              <p:cNvGraphicFramePr>
                <a:graphicFrameLocks/>
              </p:cNvGraphicFramePr>
              <p:nvPr>
                <p:extLst>
                  <p:ext uri="{D42A27DB-BD31-4B8C-83A1-F6EECF244321}">
                    <p14:modId xmlns:p14="http://schemas.microsoft.com/office/powerpoint/2010/main" val="4200392114"/>
                  </p:ext>
                </p:extLst>
              </p:nvPr>
            </p:nvGraphicFramePr>
            <p:xfrm>
              <a:off x="6357709" y="1576837"/>
              <a:ext cx="5065146" cy="3661868"/>
            </p:xfrm>
            <a:graphic>
              <a:graphicData uri="http://schemas.openxmlformats.org/drawingml/2006/table">
                <a:tbl>
                  <a:tblPr firstRow="1" firstCol="1" bandRow="1">
                    <a:tableStyleId>{5C22544A-7EE6-4342-B048-85BDC9FD1C3A}</a:tableStyleId>
                  </a:tblPr>
                  <a:tblGrid>
                    <a:gridCol w="623663">
                      <a:extLst>
                        <a:ext uri="{9D8B030D-6E8A-4147-A177-3AD203B41FA5}">
                          <a16:colId xmlns:a16="http://schemas.microsoft.com/office/drawing/2014/main" val="20000"/>
                        </a:ext>
                      </a:extLst>
                    </a:gridCol>
                    <a:gridCol w="591973">
                      <a:extLst>
                        <a:ext uri="{9D8B030D-6E8A-4147-A177-3AD203B41FA5}">
                          <a16:colId xmlns:a16="http://schemas.microsoft.com/office/drawing/2014/main" val="20001"/>
                        </a:ext>
                      </a:extLst>
                    </a:gridCol>
                    <a:gridCol w="3849510">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j-ea"/>
                                </a:rPr>
                                <m:t>𝒙</m:t>
                              </m:r>
                            </m:oMath>
                          </a14:m>
                          <a:r>
                            <a:rPr lang="zh-CN" sz="1800" b="1" kern="100" dirty="0">
                              <a:solidFill>
                                <a:schemeClr val="bg1"/>
                              </a:solidFill>
                              <a:effectLst/>
                              <a:latin typeface="+mj-ea"/>
                              <a:ea typeface="+mj-ea"/>
                            </a:rPr>
                            <a:t>，</a:t>
                          </a: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n-ea"/>
                                  <a:cs typeface="+mn-cs"/>
                                </a:rPr>
                                <m:t>𝑵</m:t>
                              </m:r>
                            </m:oMath>
                          </a14:m>
                          <a:r>
                            <a:rPr lang="zh-CN" altLang="zh-CN" sz="1800" b="1" kern="100" dirty="0">
                              <a:solidFill>
                                <a:schemeClr val="bg1"/>
                              </a:solidFill>
                              <a:effectLst/>
                              <a:latin typeface="+mj-ea"/>
                              <a:ea typeface="+mn-ea"/>
                              <a:cs typeface="+mn-cs"/>
                            </a:rPr>
                            <a:t>，</a:t>
                          </a:r>
                          <a:r>
                            <a:rPr lang="en-US" altLang="zh-CN" sz="1800" b="1" kern="100" dirty="0">
                              <a:solidFill>
                                <a:schemeClr val="bg1"/>
                              </a:solidFill>
                              <a:effectLst/>
                              <a:latin typeface="+mj-ea"/>
                              <a:ea typeface="+mj-ea"/>
                            </a:rPr>
                            <a:t>1024</a:t>
                          </a:r>
                          <a:r>
                            <a:rPr lang="zh-CN" sz="1800" b="1" kern="100" dirty="0">
                              <a:solidFill>
                                <a:schemeClr val="bg1"/>
                              </a:solidFill>
                              <a:effectLst/>
                              <a:latin typeface="+mj-ea"/>
                              <a:ea typeface="+mj-ea"/>
                            </a:rPr>
                            <a:t>比特</a:t>
                          </a:r>
                          <a14:m>
                            <m:oMath xmlns:m="http://schemas.openxmlformats.org/officeDocument/2006/math">
                              <m:r>
                                <a:rPr lang="en-US" sz="1800" b="1" i="1" kern="100" smtClean="0">
                                  <a:solidFill>
                                    <a:schemeClr val="bg1"/>
                                  </a:solidFill>
                                  <a:effectLst/>
                                  <a:latin typeface="Cambria Math" panose="02040503050406030204" pitchFamily="18" charset="0"/>
                                  <a:ea typeface="+mj-ea"/>
                                </a:rPr>
                                <m:t>𝒅</m:t>
                              </m:r>
                              <m:r>
                                <a:rPr lang="en-US" sz="1800" b="1" kern="100">
                                  <a:solidFill>
                                    <a:schemeClr val="bg1"/>
                                  </a:solidFill>
                                  <a:effectLst/>
                                  <a:latin typeface="Cambria Math" panose="02040503050406030204" pitchFamily="18" charset="0"/>
                                  <a:ea typeface="+mj-ea"/>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𝟏𝟎𝟐𝟑</m:t>
                                      </m:r>
                                    </m:sub>
                                  </m:sSub>
                                  <m:r>
                                    <a:rPr lang="en-US" altLang="zh-CN" sz="1800" b="1" i="0" kern="100" smtClean="0">
                                      <a:solidFill>
                                        <a:schemeClr val="bg1"/>
                                      </a:solidFill>
                                      <a:effectLst/>
                                      <a:latin typeface="Cambria Math" panose="02040503050406030204" pitchFamily="18" charset="0"/>
                                      <a:ea typeface="+mn-ea"/>
                                      <a:cs typeface="+mn-cs"/>
                                    </a:rPr>
                                    <m:t>||</m:t>
                                  </m:r>
                                  <m:r>
                                    <a:rPr lang="en-US" altLang="zh-CN" sz="1800" b="1" kern="100" smtClean="0">
                                      <a:solidFill>
                                        <a:schemeClr val="bg1"/>
                                      </a:solidFill>
                                      <a:effectLst/>
                                      <a:latin typeface="Cambria Math" panose="02040503050406030204" pitchFamily="18" charset="0"/>
                                      <a:ea typeface="+mn-ea"/>
                                      <a:cs typeface="+mn-cs"/>
                                    </a:rPr>
                                    <m:t>…</m:t>
                                  </m:r>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m:t>
                                      </m:r>
                                    </m:sub>
                                  </m:sSub>
                                  <m:r>
                                    <a:rPr lang="en-US" altLang="zh-CN" sz="1800" b="1" i="0"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𝟎</m:t>
                                      </m:r>
                                    </m:sub>
                                  </m:sSub>
                                  <m:r>
                                    <a:rPr lang="en-US" altLang="zh-CN" sz="1800" b="1" i="1" kern="100" smtClean="0">
                                      <a:solidFill>
                                        <a:schemeClr val="bg1"/>
                                      </a:solidFill>
                                      <a:effectLst/>
                                      <a:latin typeface="Cambria Math" panose="02040503050406030204" pitchFamily="18" charset="0"/>
                                      <a:ea typeface="+mn-ea"/>
                                      <a:cs typeface="+mn-cs"/>
                                    </a:rPr>
                                    <m:t>)</m:t>
                                  </m:r>
                                </m:e>
                                <m:sub>
                                  <m:r>
                                    <a:rPr lang="en-US" altLang="zh-CN" sz="1800" b="1" i="0" kern="100" smtClean="0">
                                      <a:solidFill>
                                        <a:schemeClr val="bg1"/>
                                      </a:solidFill>
                                      <a:effectLst/>
                                      <a:latin typeface="Cambria Math" panose="02040503050406030204" pitchFamily="18" charset="0"/>
                                      <a:ea typeface="+mn-ea"/>
                                      <a:cs typeface="+mn-cs"/>
                                    </a:rPr>
                                    <m:t>𝟐</m:t>
                                  </m:r>
                                </m:sub>
                              </m:sSub>
                            </m:oMath>
                          </a14:m>
                          <a:endParaRPr lang="zh-CN" sz="1800" b="1" kern="100" dirty="0">
                            <a:solidFill>
                              <a:schemeClr val="bg1"/>
                            </a:solidFill>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sSup>
                                  <m:sSupPr>
                                    <m:ctrlPr>
                                      <a:rPr lang="en-US" altLang="zh-CN" sz="1800" b="1" i="1" kern="100" smtClean="0">
                                        <a:effectLst/>
                                        <a:latin typeface="Cambria Math" panose="02040503050406030204" pitchFamily="18" charset="0"/>
                                        <a:ea typeface="+mj-ea"/>
                                      </a:rPr>
                                    </m:ctrlPr>
                                  </m:sSupPr>
                                  <m:e>
                                    <m:r>
                                      <a:rPr lang="en-US" altLang="zh-CN" sz="1800" b="1" i="1" kern="100" smtClean="0">
                                        <a:effectLst/>
                                        <a:latin typeface="Cambria Math" panose="02040503050406030204" pitchFamily="18" charset="0"/>
                                        <a:ea typeface="+mj-ea"/>
                                      </a:rPr>
                                      <m:t>𝒙</m:t>
                                    </m:r>
                                  </m:e>
                                  <m:sup>
                                    <m:r>
                                      <a:rPr lang="en-US" altLang="zh-CN" sz="1800" b="1" i="1" kern="100" smtClean="0">
                                        <a:effectLst/>
                                        <a:latin typeface="Cambria Math" panose="02040503050406030204" pitchFamily="18" charset="0"/>
                                        <a:ea typeface="+mj-ea"/>
                                      </a:rPr>
                                      <m:t>𝒅</m:t>
                                    </m:r>
                                  </m:sup>
                                </m:sSup>
                                <m:r>
                                  <a:rPr lang="en-US" altLang="zh-CN" sz="1800" b="1" i="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𝐦𝐨𝐝</m:t>
                                </m:r>
                                <m:r>
                                  <a:rPr lang="en-US" altLang="zh-CN" sz="1800" b="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𝑵</m:t>
                                </m:r>
                              </m:oMath>
                            </m:oMathPara>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𝟏</m:t>
                              </m:r>
                            </m:oMath>
                          </a14:m>
                          <a:r>
                            <a:rPr lang="en-US" sz="1800" b="1" kern="100" dirty="0">
                              <a:effectLst/>
                              <a:latin typeface="+mj-ea"/>
                              <a:ea typeface="+mj-ea"/>
                            </a:rPr>
                            <a:t>, </a:t>
                          </a:r>
                          <a14:m>
                            <m:oMath xmlns:m="http://schemas.openxmlformats.org/officeDocument/2006/math">
                              <m:r>
                                <a:rPr lang="en-US" altLang="zh-CN" sz="1800" b="1" i="1" kern="100" smtClean="0">
                                  <a:solidFill>
                                    <a:schemeClr val="dk1"/>
                                  </a:solidFill>
                                  <a:effectLst/>
                                  <a:latin typeface="Cambria Math" panose="02040503050406030204" pitchFamily="18" charset="0"/>
                                  <a:ea typeface="+mn-ea"/>
                                  <a:cs typeface="+mn-cs"/>
                                </a:rPr>
                                <m:t>𝑺</m:t>
                              </m:r>
                              <m:r>
                                <a:rPr lang="en-US" altLang="zh-CN" sz="1800" b="1" kern="100" smtClean="0">
                                  <a:solidFill>
                                    <a:schemeClr val="dk1"/>
                                  </a:solidFill>
                                  <a:effectLst/>
                                  <a:latin typeface="Cambria Math" panose="02040503050406030204" pitchFamily="18" charset="0"/>
                                  <a:ea typeface="+mn-ea"/>
                                  <a:cs typeface="+mn-cs"/>
                                </a:rPr>
                                <m:t>=</m:t>
                              </m:r>
                              <m:r>
                                <a:rPr lang="en-US" altLang="zh-CN" sz="1800" b="1" i="1" kern="100" smtClean="0">
                                  <a:solidFill>
                                    <a:schemeClr val="dk1"/>
                                  </a:solidFill>
                                  <a:effectLst/>
                                  <a:latin typeface="Cambria Math" panose="02040503050406030204" pitchFamily="18" charset="0"/>
                                  <a:ea typeface="+mn-ea"/>
                                  <a:cs typeface="+mn-cs"/>
                                </a:rPr>
                                <m:t>𝒙</m:t>
                              </m:r>
                              <m:r>
                                <a:rPr lang="en-US" altLang="zh-CN" sz="1800" b="1" i="1" kern="100" smtClean="0">
                                  <a:solidFill>
                                    <a:schemeClr val="dk1"/>
                                  </a:solidFill>
                                  <a:effectLst/>
                                  <a:latin typeface="Cambria Math" panose="02040503050406030204" pitchFamily="18" charset="0"/>
                                  <a:ea typeface="+mn-ea"/>
                                  <a:cs typeface="+mn-cs"/>
                                </a:rPr>
                                <m:t> </m:t>
                              </m:r>
                              <m:r>
                                <a:rPr lang="en-US" altLang="zh-CN" sz="1800" b="1" i="1" kern="100" smtClean="0">
                                  <a:solidFill>
                                    <a:schemeClr val="dk1"/>
                                  </a:solidFill>
                                  <a:effectLst/>
                                  <a:latin typeface="Cambria Math" panose="02040503050406030204" pitchFamily="18" charset="0"/>
                                  <a:ea typeface="+mn-ea"/>
                                  <a:cs typeface="+mn-cs"/>
                                </a:rPr>
                                <m:t>𝐦𝐨𝐝</m:t>
                              </m:r>
                              <m:r>
                                <a:rPr lang="en-US" altLang="zh-CN" sz="1800" b="1" kern="100" smtClean="0">
                                  <a:solidFill>
                                    <a:schemeClr val="dk1"/>
                                  </a:solidFill>
                                  <a:effectLst/>
                                  <a:latin typeface="Cambria Math" panose="02040503050406030204" pitchFamily="18" charset="0"/>
                                  <a:ea typeface="+mn-ea"/>
                                  <a:cs typeface="+mn-cs"/>
                                </a:rPr>
                                <m:t> </m:t>
                              </m:r>
                              <m:r>
                                <a:rPr lang="en-US" altLang="zh-CN" sz="1800" b="1" i="1" kern="100" smtClean="0">
                                  <a:solidFill>
                                    <a:schemeClr val="dk1"/>
                                  </a:solidFill>
                                  <a:effectLst/>
                                  <a:latin typeface="Cambria Math" panose="02040503050406030204" pitchFamily="18" charset="0"/>
                                  <a:ea typeface="+mn-ea"/>
                                  <a:cs typeface="+mn-cs"/>
                                </a:rPr>
                                <m:t>𝑵</m:t>
                              </m:r>
                            </m:oMath>
                          </a14:m>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For </a:t>
                          </a:r>
                          <a14:m>
                            <m:oMath xmlns:m="http://schemas.openxmlformats.org/officeDocument/2006/math">
                              <m:r>
                                <a:rPr lang="en-US" sz="1800" b="1" i="1" kern="100">
                                  <a:effectLst/>
                                  <a:latin typeface="Cambria Math" panose="02040503050406030204" pitchFamily="18" charset="0"/>
                                  <a:ea typeface="+mj-ea"/>
                                </a:rPr>
                                <m:t>𝒋</m:t>
                              </m:r>
                              <m:r>
                                <a:rPr lang="en-US" sz="1800" b="1" kern="10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𝟎</m:t>
                              </m:r>
                            </m:oMath>
                          </a14:m>
                          <a:r>
                            <a:rPr lang="en-US" sz="1800" b="1" kern="100" dirty="0">
                              <a:effectLst/>
                              <a:latin typeface="+mj-ea"/>
                              <a:ea typeface="+mj-ea"/>
                            </a:rPr>
                            <a:t> to </a:t>
                          </a:r>
                          <a14:m>
                            <m:oMath xmlns:m="http://schemas.openxmlformats.org/officeDocument/2006/math">
                              <m:r>
                                <a:rPr lang="en-US" sz="1800" b="1" i="1" kern="100" smtClean="0">
                                  <a:effectLst/>
                                  <a:latin typeface="Cambria Math" panose="02040503050406030204" pitchFamily="18" charset="0"/>
                                  <a:ea typeface="+mj-ea"/>
                                </a:rPr>
                                <m:t>𝟏𝟎𝟐𝟑</m:t>
                              </m:r>
                            </m:oMath>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r>
                            <a:rPr lang="en-US" altLang="zh-CN" sz="1800" b="1" kern="100" dirty="0">
                              <a:solidFill>
                                <a:schemeClr val="tx1"/>
                              </a:solidFill>
                              <a:effectLst/>
                              <a:latin typeface="+mj-ea"/>
                              <a:ea typeface="+mn-ea"/>
                              <a:cs typeface="+mn-cs"/>
                            </a:rPr>
                            <a:t>If </a:t>
                          </a:r>
                          <a14:m>
                            <m:oMath xmlns:m="http://schemas.openxmlformats.org/officeDocument/2006/math">
                              <m:sSub>
                                <m:sSubPr>
                                  <m:ctrlPr>
                                    <a:rPr lang="zh-CN" altLang="zh-CN" sz="1800" b="1" i="1" kern="100" smtClean="0">
                                      <a:solidFill>
                                        <a:srgbClr val="FF0000"/>
                                      </a:solidFill>
                                      <a:effectLst/>
                                      <a:latin typeface="Cambria Math" panose="02040503050406030204" pitchFamily="18" charset="0"/>
                                      <a:ea typeface="+mn-ea"/>
                                      <a:cs typeface="+mn-cs"/>
                                    </a:rPr>
                                  </m:ctrlPr>
                                </m:sSubPr>
                                <m:e>
                                  <m:r>
                                    <a:rPr lang="en-US" altLang="zh-CN" sz="1800" b="1" i="1" kern="100" smtClean="0">
                                      <a:solidFill>
                                        <a:srgbClr val="FF0000"/>
                                      </a:solidFill>
                                      <a:effectLst/>
                                      <a:latin typeface="Cambria Math" panose="02040503050406030204" pitchFamily="18" charset="0"/>
                                      <a:ea typeface="+mn-ea"/>
                                      <a:cs typeface="+mn-cs"/>
                                    </a:rPr>
                                    <m:t>𝒅</m:t>
                                  </m:r>
                                </m:e>
                                <m:sub>
                                  <m:r>
                                    <a:rPr lang="en-US" altLang="zh-CN" sz="1800" b="1" i="1" kern="100" smtClean="0">
                                      <a:solidFill>
                                        <a:srgbClr val="FF0000"/>
                                      </a:solidFill>
                                      <a:effectLst/>
                                      <a:latin typeface="Cambria Math" panose="02040503050406030204" pitchFamily="18" charset="0"/>
                                      <a:ea typeface="+mn-ea"/>
                                      <a:cs typeface="+mn-cs"/>
                                    </a:rPr>
                                    <m:t>𝒋</m:t>
                                  </m:r>
                                </m:sub>
                              </m:sSub>
                              <m:r>
                                <a:rPr lang="en-US" altLang="zh-CN" sz="1800" b="1" kern="100">
                                  <a:solidFill>
                                    <a:srgbClr val="FF0000"/>
                                  </a:solidFill>
                                  <a:effectLst/>
                                  <a:latin typeface="Cambria Math" panose="02040503050406030204" pitchFamily="18" charset="0"/>
                                  <a:ea typeface="+mn-ea"/>
                                  <a:cs typeface="+mn-cs"/>
                                </a:rPr>
                                <m:t>=</m:t>
                              </m:r>
                              <m:r>
                                <a:rPr lang="en-US" altLang="zh-CN" sz="1800" b="1" i="1" kern="100">
                                  <a:solidFill>
                                    <a:srgbClr val="FF0000"/>
                                  </a:solidFill>
                                  <a:effectLst/>
                                  <a:latin typeface="Cambria Math" panose="02040503050406030204" pitchFamily="18" charset="0"/>
                                  <a:ea typeface="+mn-ea"/>
                                  <a:cs typeface="+mn-cs"/>
                                </a:rPr>
                                <m:t>𝟏</m:t>
                              </m:r>
                            </m:oMath>
                          </a14:m>
                          <a:r>
                            <a:rPr lang="en-US" altLang="zh-CN" sz="1800" b="1" kern="100" dirty="0">
                              <a:solidFill>
                                <a:srgbClr val="FF0000"/>
                              </a:solidFill>
                              <a:effectLst/>
                              <a:latin typeface="+mj-ea"/>
                              <a:ea typeface="+mn-ea"/>
                              <a:cs typeface="+mn-cs"/>
                            </a:rPr>
                            <a:t> </a:t>
                          </a:r>
                          <a:r>
                            <a:rPr lang="en-US" altLang="zh-CN" sz="1800" b="1" kern="100" dirty="0">
                              <a:solidFill>
                                <a:schemeClr val="dk1"/>
                              </a:solidFill>
                              <a:effectLst/>
                              <a:latin typeface="+mj-ea"/>
                              <a:ea typeface="+mn-ea"/>
                              <a:cs typeface="+mn-cs"/>
                            </a:rPr>
                            <a:t>Then </a:t>
                          </a:r>
                          <a14:m>
                            <m:oMath xmlns:m="http://schemas.openxmlformats.org/officeDocument/2006/math">
                              <m:r>
                                <a:rPr lang="en-US" altLang="zh-CN" sz="1800" b="1" i="1" kern="100" smtClean="0">
                                  <a:solidFill>
                                    <a:schemeClr val="dk1"/>
                                  </a:solidFill>
                                  <a:effectLst/>
                                  <a:latin typeface="Cambria Math" panose="02040503050406030204" pitchFamily="18" charset="0"/>
                                  <a:ea typeface="+mn-ea"/>
                                  <a:cs typeface="+mn-cs"/>
                                </a:rPr>
                                <m:t>𝑨</m:t>
                              </m:r>
                              <m:r>
                                <a:rPr lang="en-US" altLang="zh-CN" sz="1800" b="1" kern="100" smtClean="0">
                                  <a:solidFill>
                                    <a:schemeClr val="dk1"/>
                                  </a:solidFill>
                                  <a:effectLst/>
                                  <a:latin typeface="Cambria Math" panose="02040503050406030204" pitchFamily="18" charset="0"/>
                                  <a:ea typeface="+mn-ea"/>
                                  <a:cs typeface="+mn-cs"/>
                                </a:rPr>
                                <m:t>=</m:t>
                              </m:r>
                              <m:r>
                                <a:rPr lang="en-US" altLang="zh-CN" sz="1800" b="1" i="1" kern="100" smtClean="0">
                                  <a:solidFill>
                                    <a:srgbClr val="FF0000"/>
                                  </a:solidFill>
                                  <a:effectLst/>
                                  <a:latin typeface="Cambria Math" panose="02040503050406030204" pitchFamily="18" charset="0"/>
                                  <a:ea typeface="+mn-ea"/>
                                  <a:cs typeface="+mn-cs"/>
                                </a:rPr>
                                <m:t>𝑨</m:t>
                              </m:r>
                              <m:r>
                                <a:rPr lang="en-US" altLang="zh-CN" sz="1800" b="1" i="1" kern="100" smtClean="0">
                                  <a:solidFill>
                                    <a:srgbClr val="FF0000"/>
                                  </a:solidFill>
                                  <a:effectLst/>
                                  <a:latin typeface="Cambria Math" panose="02040503050406030204" pitchFamily="18" charset="0"/>
                                  <a:ea typeface="+mn-ea"/>
                                  <a:cs typeface="+mn-cs"/>
                                </a:rPr>
                                <m:t>·</m:t>
                              </m:r>
                              <m:r>
                                <a:rPr lang="en-US" altLang="zh-CN" sz="1800" b="1" i="1" kern="100" smtClean="0">
                                  <a:solidFill>
                                    <a:srgbClr val="FF0000"/>
                                  </a:solidFill>
                                  <a:effectLst/>
                                  <a:latin typeface="Cambria Math" panose="02040503050406030204" pitchFamily="18" charset="0"/>
                                  <a:ea typeface="+mn-ea"/>
                                  <a:cs typeface="+mn-cs"/>
                                </a:rPr>
                                <m:t>𝑺</m:t>
                              </m:r>
                            </m:oMath>
                          </a14:m>
                          <a:r>
                            <a:rPr lang="en-US" altLang="zh-CN" sz="1800" b="1" kern="100" dirty="0">
                              <a:solidFill>
                                <a:srgbClr val="FF0000"/>
                              </a:solidFill>
                              <a:effectLst/>
                              <a:latin typeface="+mj-ea"/>
                              <a:ea typeface="+mn-ea"/>
                              <a:cs typeface="+mn-cs"/>
                            </a:rPr>
                            <a:t> </a:t>
                          </a:r>
                          <a14:m>
                            <m:oMath xmlns:m="http://schemas.openxmlformats.org/officeDocument/2006/math">
                              <m:r>
                                <a:rPr lang="en-US" altLang="zh-CN" sz="1800" b="1" i="0"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a14:m>
                          <a:endParaRPr lang="zh-CN" sz="1800" b="1" kern="100" dirty="0">
                            <a:solidFill>
                              <a:srgbClr val="FF0000"/>
                            </a:solidFill>
                            <a:effectLst/>
                            <a:latin typeface="+mj-ea"/>
                            <a:ea typeface="+mj-ea"/>
                            <a:cs typeface="+mn-cs"/>
                          </a:endParaRPr>
                        </a:p>
                      </a:txBody>
                      <a:tcPr marL="68580" marR="68580" marT="0" marB="0" anchor="ctr"/>
                    </a:tc>
                    <a:extLst>
                      <a:ext uri="{0D108BD9-81ED-4DB2-BD59-A6C34878D82A}">
                        <a16:rowId xmlns:a16="http://schemas.microsoft.com/office/drawing/2014/main" val="10004"/>
                      </a:ext>
                    </a:extLst>
                  </a:tr>
                  <a:tr h="523675">
                    <a:tc>
                      <a:txBody>
                        <a:bodyPr/>
                        <a:lstStyle/>
                        <a:p>
                          <a:pPr algn="ctr">
                            <a:spcBef>
                              <a:spcPts val="300"/>
                            </a:spcBef>
                            <a:spcAft>
                              <a:spcPts val="300"/>
                            </a:spcAft>
                          </a:pP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altLang="zh-CN" sz="1800" b="1" kern="100" dirty="0">
                              <a:effectLst/>
                              <a:latin typeface="+mj-ea"/>
                              <a:ea typeface="+mj-ea"/>
                              <a:cs typeface="Times New Roman"/>
                            </a:rPr>
                            <a:t>2</a:t>
                          </a:r>
                          <a:endParaRPr lang="zh-CN" sz="1800" b="1" kern="100" dirty="0">
                            <a:effectLst/>
                            <a:latin typeface="+mj-ea"/>
                            <a:ea typeface="+mj-ea"/>
                            <a:cs typeface="Times New Roman"/>
                          </a:endParaRPr>
                        </a:p>
                      </a:txBody>
                      <a:tcPr marL="68580" marR="68580" marT="0" marB="0" anchor="ctr"/>
                    </a:tc>
                    <a:tc>
                      <a:txBody>
                        <a:bodyPr/>
                        <a:lstStyle/>
                        <a:p>
                          <a:pPr marL="0" marR="0" lvl="0" indent="0" algn="just" defTabSz="914400" rtl="0" eaLnBrk="1" fontAlgn="auto" latinLnBrk="0" hangingPunct="1">
                            <a:lnSpc>
                              <a:spcPct val="100000"/>
                            </a:lnSpc>
                            <a:spcBef>
                              <a:spcPts val="300"/>
                            </a:spcBef>
                            <a:spcAft>
                              <a:spcPts val="300"/>
                            </a:spcAft>
                            <a:buClrTx/>
                            <a:buSzTx/>
                            <a:buFontTx/>
                            <a:buNone/>
                            <a:tabLst/>
                            <a:defRPr/>
                          </a:pPr>
                          <a:r>
                            <a:rPr lang="en-US" altLang="zh-CN" sz="1800" b="1" kern="100" dirty="0">
                              <a:solidFill>
                                <a:schemeClr val="dk1"/>
                              </a:solidFill>
                              <a:effectLst/>
                              <a:latin typeface="+mj-ea"/>
                              <a:ea typeface="+mn-ea"/>
                              <a:cs typeface="+mn-cs"/>
                            </a:rPr>
                            <a:t>If </a:t>
                          </a:r>
                          <a14:m>
                            <m:oMath xmlns:m="http://schemas.openxmlformats.org/officeDocument/2006/math">
                              <m:r>
                                <a:rPr lang="en-US" altLang="zh-CN" sz="1800" b="1" kern="100" smtClean="0">
                                  <a:solidFill>
                                    <a:schemeClr val="dk1"/>
                                  </a:solidFill>
                                  <a:effectLst/>
                                  <a:latin typeface="Cambria Math" panose="02040503050406030204" pitchFamily="18" charset="0"/>
                                  <a:ea typeface="+mn-ea"/>
                                  <a:cs typeface="+mn-cs"/>
                                </a:rPr>
                                <m:t>𝒋</m:t>
                              </m:r>
                              <m:r>
                                <a:rPr lang="en-US" altLang="zh-CN" sz="1800" b="1" kern="100" smtClean="0">
                                  <a:solidFill>
                                    <a:schemeClr val="dk1"/>
                                  </a:solidFill>
                                  <a:effectLst/>
                                  <a:latin typeface="Cambria Math" panose="02040503050406030204" pitchFamily="18" charset="0"/>
                                  <a:ea typeface="+mn-ea"/>
                                  <a:cs typeface="+mn-cs"/>
                                </a:rPr>
                                <m:t>&lt;</m:t>
                              </m:r>
                              <m:r>
                                <a:rPr lang="en-US" altLang="zh-CN" sz="1800" b="1" kern="100" smtClean="0">
                                  <a:solidFill>
                                    <a:schemeClr val="dk1"/>
                                  </a:solidFill>
                                  <a:effectLst/>
                                  <a:latin typeface="Cambria Math" panose="02040503050406030204" pitchFamily="18" charset="0"/>
                                  <a:ea typeface="+mn-ea"/>
                                  <a:cs typeface="+mn-cs"/>
                                </a:rPr>
                                <m:t>𝟏𝟎𝟐𝟑</m:t>
                              </m:r>
                            </m:oMath>
                          </a14:m>
                          <a:r>
                            <a:rPr lang="en-US" altLang="zh-CN" sz="1800" b="1" kern="100" dirty="0">
                              <a:solidFill>
                                <a:schemeClr val="dk1"/>
                              </a:solidFill>
                              <a:effectLst/>
                              <a:latin typeface="+mj-ea"/>
                              <a:ea typeface="+mn-ea"/>
                              <a:cs typeface="+mn-cs"/>
                            </a:rPr>
                            <a:t> Then </a:t>
                          </a:r>
                          <a14:m>
                            <m:oMath xmlns:m="http://schemas.openxmlformats.org/officeDocument/2006/math">
                              <m:r>
                                <a:rPr lang="en-US" altLang="zh-CN" sz="1800" b="1" i="1" kern="100" smtClean="0">
                                  <a:solidFill>
                                    <a:schemeClr val="dk1"/>
                                  </a:solidFill>
                                  <a:effectLst/>
                                  <a:latin typeface="Cambria Math" panose="02040503050406030204" pitchFamily="18" charset="0"/>
                                  <a:ea typeface="+mn-ea"/>
                                  <a:cs typeface="+mn-cs"/>
                                </a:rPr>
                                <m:t>𝑺</m:t>
                              </m:r>
                              <m:r>
                                <a:rPr lang="en-US" altLang="zh-CN" sz="1800" b="1" kern="100" smtClean="0">
                                  <a:solidFill>
                                    <a:schemeClr val="dk1"/>
                                  </a:solidFill>
                                  <a:effectLst/>
                                  <a:latin typeface="Cambria Math" panose="02040503050406030204" pitchFamily="18" charset="0"/>
                                  <a:ea typeface="+mn-ea"/>
                                  <a:cs typeface="+mn-cs"/>
                                </a:rPr>
                                <m:t>=</m:t>
                              </m:r>
                              <m:sSup>
                                <m:sSupPr>
                                  <m:ctrlPr>
                                    <a:rPr lang="en-US" altLang="zh-CN" sz="1800" b="1" i="1" kern="100" smtClean="0">
                                      <a:solidFill>
                                        <a:srgbClr val="FF0000"/>
                                      </a:solidFill>
                                      <a:effectLst/>
                                      <a:latin typeface="Cambria Math" panose="02040503050406030204" pitchFamily="18" charset="0"/>
                                      <a:ea typeface="+mn-ea"/>
                                      <a:cs typeface="+mn-cs"/>
                                    </a:rPr>
                                  </m:ctrlPr>
                                </m:sSupPr>
                                <m:e>
                                  <m:r>
                                    <a:rPr lang="en-US" altLang="zh-CN" sz="1800" b="1" i="1" kern="100" smtClean="0">
                                      <a:solidFill>
                                        <a:srgbClr val="FF0000"/>
                                      </a:solidFill>
                                      <a:effectLst/>
                                      <a:latin typeface="Cambria Math" panose="02040503050406030204" pitchFamily="18" charset="0"/>
                                      <a:ea typeface="+mn-ea"/>
                                      <a:cs typeface="+mn-cs"/>
                                    </a:rPr>
                                    <m:t>𝑺</m:t>
                                  </m:r>
                                </m:e>
                                <m:sup>
                                  <m:r>
                                    <a:rPr lang="en-US" altLang="zh-CN" sz="1800" b="1" i="1" kern="100" smtClean="0">
                                      <a:solidFill>
                                        <a:srgbClr val="FF0000"/>
                                      </a:solidFill>
                                      <a:effectLst/>
                                      <a:latin typeface="Cambria Math" panose="02040503050406030204" pitchFamily="18" charset="0"/>
                                      <a:ea typeface="+mn-ea"/>
                                      <a:cs typeface="+mn-cs"/>
                                    </a:rPr>
                                    <m:t>𝟐</m:t>
                                  </m:r>
                                </m:sup>
                              </m:sSup>
                              <m:r>
                                <a:rPr lang="en-US" altLang="zh-CN" sz="1800" b="1" i="1" kern="100" smtClean="0">
                                  <a:solidFill>
                                    <a:srgbClr val="FF0000"/>
                                  </a:solidFill>
                                  <a:effectLst/>
                                  <a:latin typeface="Cambria Math" panose="02040503050406030204" pitchFamily="18" charset="0"/>
                                  <a:ea typeface="+mn-ea"/>
                                  <a:cs typeface="+mn-cs"/>
                                </a:rPr>
                                <m:t> </m:t>
                              </m:r>
                              <m:r>
                                <a:rPr lang="en-US" altLang="zh-CN" sz="1800" b="1" i="0"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a14:m>
                          <a:endParaRPr lang="zh-CN" altLang="zh-CN" sz="1800" b="1" i="1" kern="100" dirty="0">
                            <a:solidFill>
                              <a:srgbClr val="FF0000"/>
                            </a:solidFill>
                            <a:effectLst/>
                            <a:latin typeface="+mj-ea"/>
                            <a:ea typeface="+mn-ea"/>
                            <a:cs typeface="Times New Roman"/>
                          </a:endParaRPr>
                        </a:p>
                      </a:txBody>
                      <a:tcPr marL="68580" marR="68580" marT="0" marB="0" anchor="ctr"/>
                    </a:tc>
                    <a:extLst>
                      <a:ext uri="{0D108BD9-81ED-4DB2-BD59-A6C34878D82A}">
                        <a16:rowId xmlns:a16="http://schemas.microsoft.com/office/drawing/2014/main" val="2319256511"/>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Return </a:t>
                          </a:r>
                          <a14:m>
                            <m:oMath xmlns:m="http://schemas.openxmlformats.org/officeDocument/2006/math">
                              <m:r>
                                <a:rPr lang="en-US" altLang="zh-CN" sz="1800" b="1" i="1" kern="100" smtClean="0">
                                  <a:effectLst/>
                                  <a:latin typeface="Cambria Math" panose="02040503050406030204" pitchFamily="18" charset="0"/>
                                  <a:ea typeface="+mj-ea"/>
                                </a:rPr>
                                <m:t>𝑨</m:t>
                              </m:r>
                            </m:oMath>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Choice>
        <mc:Fallback xmlns="">
          <p:graphicFrame>
            <p:nvGraphicFramePr>
              <p:cNvPr id="3" name="内容占位符 7">
                <a:extLst>
                  <a:ext uri="{FF2B5EF4-FFF2-40B4-BE49-F238E27FC236}">
                    <a16:creationId xmlns:a16="http://schemas.microsoft.com/office/drawing/2014/main" id="{70EC6D7E-D329-2E7D-2171-52D581D44090}"/>
                  </a:ext>
                </a:extLst>
              </p:cNvPr>
              <p:cNvGraphicFramePr>
                <a:graphicFrameLocks/>
              </p:cNvGraphicFramePr>
              <p:nvPr>
                <p:extLst>
                  <p:ext uri="{D42A27DB-BD31-4B8C-83A1-F6EECF244321}">
                    <p14:modId xmlns:p14="http://schemas.microsoft.com/office/powerpoint/2010/main" val="4200392114"/>
                  </p:ext>
                </p:extLst>
              </p:nvPr>
            </p:nvGraphicFramePr>
            <p:xfrm>
              <a:off x="6357709" y="1576837"/>
              <a:ext cx="5065146" cy="3661868"/>
            </p:xfrm>
            <a:graphic>
              <a:graphicData uri="http://schemas.openxmlformats.org/drawingml/2006/table">
                <a:tbl>
                  <a:tblPr firstRow="1" firstCol="1" bandRow="1">
                    <a:tableStyleId>{5C22544A-7EE6-4342-B048-85BDC9FD1C3A}</a:tableStyleId>
                  </a:tblPr>
                  <a:tblGrid>
                    <a:gridCol w="623663">
                      <a:extLst>
                        <a:ext uri="{9D8B030D-6E8A-4147-A177-3AD203B41FA5}">
                          <a16:colId xmlns:a16="http://schemas.microsoft.com/office/drawing/2014/main" val="20000"/>
                        </a:ext>
                      </a:extLst>
                    </a:gridCol>
                    <a:gridCol w="591973">
                      <a:extLst>
                        <a:ext uri="{9D8B030D-6E8A-4147-A177-3AD203B41FA5}">
                          <a16:colId xmlns:a16="http://schemas.microsoft.com/office/drawing/2014/main" val="20001"/>
                        </a:ext>
                      </a:extLst>
                    </a:gridCol>
                    <a:gridCol w="3849510">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endParaRPr lang="zh-CN"/>
                        </a:p>
                      </a:txBody>
                      <a:tcPr marL="68580" marR="68580" marT="0" marB="0" anchor="ctr">
                        <a:blipFill>
                          <a:blip r:embed="rId4"/>
                          <a:stretch>
                            <a:fillRect l="-14110" t="-885" r="-548" b="-438053"/>
                          </a:stretch>
                        </a:blipFill>
                      </a:tcP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4110" t="-135714" r="-548" b="-489286"/>
                          </a:stretch>
                        </a:blipFill>
                      </a:tcP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4110" t="-247500" r="-548" b="-413750"/>
                          </a:stretch>
                        </a:blipFill>
                      </a:tcP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4110" t="-347500" r="-548" b="-313750"/>
                          </a:stretch>
                        </a:blipFill>
                      </a:tcP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4"/>
                          <a:stretch>
                            <a:fillRect l="-31804" t="-453165" r="-633" b="-217722"/>
                          </a:stretch>
                        </a:blipFill>
                      </a:tcPr>
                    </a:tc>
                    <a:extLst>
                      <a:ext uri="{0D108BD9-81ED-4DB2-BD59-A6C34878D82A}">
                        <a16:rowId xmlns:a16="http://schemas.microsoft.com/office/drawing/2014/main" val="10004"/>
                      </a:ext>
                    </a:extLst>
                  </a:tr>
                  <a:tr h="523675">
                    <a:tc>
                      <a:txBody>
                        <a:bodyPr/>
                        <a:lstStyle/>
                        <a:p>
                          <a:pPr algn="ctr">
                            <a:spcBef>
                              <a:spcPts val="300"/>
                            </a:spcBef>
                            <a:spcAft>
                              <a:spcPts val="300"/>
                            </a:spcAft>
                          </a:pP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altLang="zh-CN" sz="1800" b="1" kern="100" dirty="0">
                              <a:effectLst/>
                              <a:latin typeface="+mj-ea"/>
                              <a:ea typeface="+mj-ea"/>
                              <a:cs typeface="Times New Roman"/>
                            </a:rPr>
                            <a:t>2</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4"/>
                          <a:stretch>
                            <a:fillRect l="-31804" t="-508140" r="-633" b="-100000"/>
                          </a:stretch>
                        </a:blipFill>
                      </a:tcPr>
                    </a:tc>
                    <a:extLst>
                      <a:ext uri="{0D108BD9-81ED-4DB2-BD59-A6C34878D82A}">
                        <a16:rowId xmlns:a16="http://schemas.microsoft.com/office/drawing/2014/main" val="2319256511"/>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4110" t="-653750" r="-548" b="-7500"/>
                          </a:stretch>
                        </a:blipFill>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Fallback>
      </mc:AlternateContent>
      <p:sp>
        <p:nvSpPr>
          <p:cNvPr id="16" name="文本框 15">
            <a:extLst>
              <a:ext uri="{FF2B5EF4-FFF2-40B4-BE49-F238E27FC236}">
                <a16:creationId xmlns:a16="http://schemas.microsoft.com/office/drawing/2014/main" id="{5364B632-95E0-6931-07E2-9098F06FEA13}"/>
              </a:ext>
            </a:extLst>
          </p:cNvPr>
          <p:cNvSpPr txBox="1"/>
          <p:nvPr/>
        </p:nvSpPr>
        <p:spPr>
          <a:xfrm>
            <a:off x="1586902" y="5393915"/>
            <a:ext cx="3262432"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从左到右：不支持并行实现</a:t>
            </a:r>
          </a:p>
        </p:txBody>
      </p:sp>
      <p:sp>
        <p:nvSpPr>
          <p:cNvPr id="17" name="文本框 16">
            <a:extLst>
              <a:ext uri="{FF2B5EF4-FFF2-40B4-BE49-F238E27FC236}">
                <a16:creationId xmlns:a16="http://schemas.microsoft.com/office/drawing/2014/main" id="{5478FEA1-8F6F-EFB3-4F85-2C318A1C21FF}"/>
              </a:ext>
            </a:extLst>
          </p:cNvPr>
          <p:cNvSpPr txBox="1"/>
          <p:nvPr/>
        </p:nvSpPr>
        <p:spPr>
          <a:xfrm>
            <a:off x="7347211" y="5392986"/>
            <a:ext cx="30796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从右到左：支持并行实现</a:t>
            </a:r>
            <a:endParaRPr lang="en-US" altLang="zh-CN" sz="2000" b="1" dirty="0">
              <a:solidFill>
                <a:schemeClr val="accent1"/>
              </a:solidFill>
              <a:latin typeface="+mn-ea"/>
              <a:ea typeface="+mn-ea"/>
            </a:endParaRPr>
          </a:p>
        </p:txBody>
      </p:sp>
      <p:sp>
        <p:nvSpPr>
          <p:cNvPr id="18" name="文本框 17">
            <a:extLst>
              <a:ext uri="{FF2B5EF4-FFF2-40B4-BE49-F238E27FC236}">
                <a16:creationId xmlns:a16="http://schemas.microsoft.com/office/drawing/2014/main" id="{08A21013-FADD-DC8A-942F-843A1FF1188B}"/>
              </a:ext>
            </a:extLst>
          </p:cNvPr>
          <p:cNvSpPr txBox="1"/>
          <p:nvPr/>
        </p:nvSpPr>
        <p:spPr>
          <a:xfrm>
            <a:off x="232859" y="6358078"/>
            <a:ext cx="11726287"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实际中多采用前者，因为厂商通常希望对一套乘法电路进行复用，先后做平方、乘，实现低功耗低面积</a:t>
            </a:r>
          </a:p>
        </p:txBody>
      </p:sp>
    </p:spTree>
    <p:extLst>
      <p:ext uri="{BB962C8B-B14F-4D97-AF65-F5344CB8AC3E}">
        <p14:creationId xmlns:p14="http://schemas.microsoft.com/office/powerpoint/2010/main" val="179069140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A3752-9761-BB33-FA0B-1D6432B6F182}"/>
              </a:ext>
            </a:extLst>
          </p:cNvPr>
          <p:cNvSpPr>
            <a:spLocks noGrp="1"/>
          </p:cNvSpPr>
          <p:nvPr>
            <p:ph type="title"/>
          </p:nvPr>
        </p:nvSpPr>
        <p:spPr/>
        <p:txBody>
          <a:bodyPr/>
          <a:lstStyle/>
          <a:p>
            <a:r>
              <a:rPr lang="zh-CN" altLang="en-US" dirty="0"/>
              <a:t>平方</a:t>
            </a:r>
            <a:r>
              <a:rPr lang="en-US" altLang="zh-CN" dirty="0"/>
              <a:t>-</a:t>
            </a:r>
            <a:r>
              <a:rPr lang="zh-CN" altLang="en-US" dirty="0"/>
              <a:t>乘算法实现模幂运算</a:t>
            </a:r>
          </a:p>
        </p:txBody>
      </p:sp>
      <p:pic>
        <p:nvPicPr>
          <p:cNvPr id="4" name="图片 3">
            <a:extLst>
              <a:ext uri="{FF2B5EF4-FFF2-40B4-BE49-F238E27FC236}">
                <a16:creationId xmlns:a16="http://schemas.microsoft.com/office/drawing/2014/main" id="{EE0B21FB-E879-98F7-A331-2AAD4D457336}"/>
              </a:ext>
            </a:extLst>
          </p:cNvPr>
          <p:cNvPicPr>
            <a:picLocks noChangeAspect="1"/>
          </p:cNvPicPr>
          <p:nvPr/>
        </p:nvPicPr>
        <p:blipFill>
          <a:blip r:embed="rId2"/>
          <a:stretch>
            <a:fillRect/>
          </a:stretch>
        </p:blipFill>
        <p:spPr>
          <a:xfrm>
            <a:off x="6652078" y="1314450"/>
            <a:ext cx="4705350" cy="4229100"/>
          </a:xfrm>
          <a:prstGeom prst="rect">
            <a:avLst/>
          </a:prstGeom>
        </p:spPr>
      </p:pic>
      <p:grpSp>
        <p:nvGrpSpPr>
          <p:cNvPr id="9" name="组合 8">
            <a:extLst>
              <a:ext uri="{FF2B5EF4-FFF2-40B4-BE49-F238E27FC236}">
                <a16:creationId xmlns:a16="http://schemas.microsoft.com/office/drawing/2014/main" id="{5C49F3AC-2626-0A5C-3EE9-09DECCEC9865}"/>
              </a:ext>
            </a:extLst>
          </p:cNvPr>
          <p:cNvGrpSpPr/>
          <p:nvPr/>
        </p:nvGrpSpPr>
        <p:grpSpPr>
          <a:xfrm>
            <a:off x="802705" y="1508124"/>
            <a:ext cx="5305425" cy="3841752"/>
            <a:chOff x="6412479" y="1377497"/>
            <a:chExt cx="5305425" cy="3841752"/>
          </a:xfrm>
        </p:grpSpPr>
        <p:pic>
          <p:nvPicPr>
            <p:cNvPr id="6" name="图片 5">
              <a:extLst>
                <a:ext uri="{FF2B5EF4-FFF2-40B4-BE49-F238E27FC236}">
                  <a16:creationId xmlns:a16="http://schemas.microsoft.com/office/drawing/2014/main" id="{726D111D-D7C8-DE12-5B75-DABC7DDE6617}"/>
                </a:ext>
              </a:extLst>
            </p:cNvPr>
            <p:cNvPicPr>
              <a:picLocks noChangeAspect="1"/>
            </p:cNvPicPr>
            <p:nvPr/>
          </p:nvPicPr>
          <p:blipFill>
            <a:blip r:embed="rId3"/>
            <a:stretch>
              <a:fillRect/>
            </a:stretch>
          </p:blipFill>
          <p:spPr>
            <a:xfrm>
              <a:off x="6412479" y="1377497"/>
              <a:ext cx="5305425" cy="1504950"/>
            </a:xfrm>
            <a:prstGeom prst="rect">
              <a:avLst/>
            </a:prstGeom>
          </p:spPr>
        </p:pic>
        <p:pic>
          <p:nvPicPr>
            <p:cNvPr id="8" name="图片 7">
              <a:extLst>
                <a:ext uri="{FF2B5EF4-FFF2-40B4-BE49-F238E27FC236}">
                  <a16:creationId xmlns:a16="http://schemas.microsoft.com/office/drawing/2014/main" id="{AAEA2719-87C8-BC89-1F55-C69EF014AA05}"/>
                </a:ext>
              </a:extLst>
            </p:cNvPr>
            <p:cNvPicPr>
              <a:picLocks noChangeAspect="1"/>
            </p:cNvPicPr>
            <p:nvPr/>
          </p:nvPicPr>
          <p:blipFill>
            <a:blip r:embed="rId4"/>
            <a:stretch>
              <a:fillRect/>
            </a:stretch>
          </p:blipFill>
          <p:spPr>
            <a:xfrm>
              <a:off x="6436291" y="2971349"/>
              <a:ext cx="5257800" cy="2247900"/>
            </a:xfrm>
            <a:prstGeom prst="rect">
              <a:avLst/>
            </a:prstGeom>
          </p:spPr>
        </p:pic>
      </p:grpSp>
      <p:sp>
        <p:nvSpPr>
          <p:cNvPr id="10" name="文本框 9">
            <a:extLst>
              <a:ext uri="{FF2B5EF4-FFF2-40B4-BE49-F238E27FC236}">
                <a16:creationId xmlns:a16="http://schemas.microsoft.com/office/drawing/2014/main" id="{0B7BA626-AE89-CE40-0974-EBCFB1CC2647}"/>
              </a:ext>
            </a:extLst>
          </p:cNvPr>
          <p:cNvSpPr txBox="1"/>
          <p:nvPr/>
        </p:nvSpPr>
        <p:spPr>
          <a:xfrm>
            <a:off x="4569711" y="6350212"/>
            <a:ext cx="53751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出处：</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应用密码学手册</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第</a:t>
            </a:r>
            <a:r>
              <a:rPr lang="en-US" altLang="zh-CN" sz="2000" b="1" dirty="0">
                <a:solidFill>
                  <a:schemeClr val="accent1"/>
                </a:solidFill>
                <a:latin typeface="+mn-ea"/>
                <a:ea typeface="+mn-ea"/>
              </a:rPr>
              <a:t>14</a:t>
            </a:r>
            <a:r>
              <a:rPr lang="zh-CN" altLang="en-US" sz="2000" b="1" dirty="0">
                <a:solidFill>
                  <a:schemeClr val="accent1"/>
                </a:solidFill>
                <a:latin typeface="+mn-ea"/>
                <a:ea typeface="+mn-ea"/>
              </a:rPr>
              <a:t>章：有效实现</a:t>
            </a:r>
          </a:p>
        </p:txBody>
      </p:sp>
    </p:spTree>
    <p:extLst>
      <p:ext uri="{BB962C8B-B14F-4D97-AF65-F5344CB8AC3E}">
        <p14:creationId xmlns:p14="http://schemas.microsoft.com/office/powerpoint/2010/main" val="230085543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3EE743C0-BDA6-6DF9-7C4B-800C91D6DC10}"/>
              </a:ext>
            </a:extLst>
          </p:cNvPr>
          <p:cNvGrpSpPr/>
          <p:nvPr/>
        </p:nvGrpSpPr>
        <p:grpSpPr>
          <a:xfrm>
            <a:off x="6896237" y="874421"/>
            <a:ext cx="5376726" cy="5295978"/>
            <a:chOff x="7341415" y="874421"/>
            <a:chExt cx="5376726" cy="5295978"/>
          </a:xfrm>
        </p:grpSpPr>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5E688004-2413-4B77-B6C1-39B6C14D46AE}"/>
                    </a:ext>
                  </a:extLst>
                </p:cNvPr>
                <p:cNvSpPr txBox="1">
                  <a:spLocks/>
                </p:cNvSpPr>
                <p:nvPr/>
              </p:nvSpPr>
              <p:spPr>
                <a:xfrm>
                  <a:off x="7341415" y="1590555"/>
                  <a:ext cx="5376726" cy="4579844"/>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zh-CN" altLang="en-US" b="0" dirty="0"/>
                    <a:t>举例：计算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1110000110</m:t>
                          </m:r>
                        </m:sup>
                      </m:sSup>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latin typeface="Cambria Math" panose="02040503050406030204" pitchFamily="18" charset="0"/>
                  </a:endParaRPr>
                </a:p>
                <a:p>
                  <a14:m>
                    <m:oMath xmlns:m="http://schemas.openxmlformats.org/officeDocument/2006/math">
                      <m:sSup>
                        <m:sSupPr>
                          <m:ctrlPr>
                            <a:rPr lang="en-US" altLang="zh-CN" b="0" i="1" smtClean="0">
                              <a:latin typeface="Cambria Math" panose="02040503050406030204" pitchFamily="18" charset="0"/>
                            </a:rPr>
                          </m:ctrlPr>
                        </m:sSupPr>
                        <m:e>
                          <m:r>
                            <a:rPr lang="en-US" altLang="zh-CN" b="0" i="1">
                              <a:latin typeface="Cambria Math" panose="02040503050406030204" pitchFamily="18" charset="0"/>
                            </a:rPr>
                            <m:t>𝑥</m:t>
                          </m:r>
                        </m:e>
                        <m:sup>
                          <m:r>
                            <a:rPr lang="en-US" altLang="zh-CN" b="0" i="1" smtClean="0">
                              <a:latin typeface="Cambria Math" panose="02040503050406030204" pitchFamily="18" charset="0"/>
                            </a:rPr>
                            <m:t>11</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smtClean="0">
                              <a:latin typeface="Cambria Math" panose="02040503050406030204" pitchFamily="18" charset="0"/>
                            </a:rPr>
                            <m:t>1</m:t>
                          </m:r>
                          <m:r>
                            <a:rPr lang="en-US" altLang="zh-CN" b="0" i="1">
                              <a:latin typeface="Cambria Math" panose="02040503050406030204" pitchFamily="18" charset="0"/>
                            </a:rPr>
                            <m:t>1</m:t>
                          </m:r>
                          <m:r>
                            <a:rPr lang="en-US" altLang="zh-CN" b="0" i="1" smtClean="0">
                              <a:latin typeface="Cambria Math" panose="02040503050406030204" pitchFamily="18" charset="0"/>
                            </a:rPr>
                            <m:t>00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a:latin typeface="Cambria Math" panose="02040503050406030204" pitchFamily="18" charset="0"/>
                        </a:rPr>
                        <m:t> </m:t>
                      </m:r>
                      <m:r>
                        <a:rPr lang="zh-CN" altLang="en-US" b="0">
                          <a:latin typeface="Cambria Math" panose="02040503050406030204" pitchFamily="18" charset="0"/>
                        </a:rPr>
                        <m:t>𝑁</m:t>
                      </m:r>
                    </m:oMath>
                  </a14:m>
                  <a:endParaRPr lang="en-US" altLang="zh-CN" b="0" dirty="0">
                    <a:latin typeface="Cambria Math" panose="02040503050406030204" pitchFamily="18" charset="0"/>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a:latin typeface="Cambria Math" panose="02040503050406030204" pitchFamily="18" charset="0"/>
                        </a:rPr>
                        <m:t> </m:t>
                      </m:r>
                      <m:r>
                        <a:rPr lang="zh-CN" altLang="en-US" b="0">
                          <a:latin typeface="Cambria Math" panose="02040503050406030204" pitchFamily="18" charset="0"/>
                        </a:rPr>
                        <m:t>𝑁</m:t>
                      </m:r>
                    </m:oMath>
                  </a14:m>
                  <a:endParaRPr lang="en-US" altLang="zh-CN" b="0" dirty="0">
                    <a:latin typeface="Cambria Math" panose="02040503050406030204" pitchFamily="18" charset="0"/>
                  </a:endParaRPr>
                </a:p>
                <a:p>
                  <a14:m>
                    <m:oMath xmlns:m="http://schemas.openxmlformats.org/officeDocument/2006/math">
                      <m:sSup>
                        <m:sSupPr>
                          <m:ctrlPr>
                            <a:rPr lang="en-US" altLang="zh-CN" b="0" i="1" smtClean="0">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m:t>
                          </m:r>
                          <m:r>
                            <a:rPr lang="en-US" altLang="zh-CN" b="0" i="1">
                              <a:latin typeface="Cambria Math" panose="02040503050406030204" pitchFamily="18" charset="0"/>
                            </a:rPr>
                            <m:t>0</m:t>
                          </m:r>
                          <m:r>
                            <a:rPr lang="en-US" altLang="zh-CN" b="0" i="1" smtClean="0">
                              <a:latin typeface="Cambria Math" panose="02040503050406030204" pitchFamily="18" charset="0"/>
                            </a:rPr>
                            <m:t>00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1100000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latin typeface="Cambria Math" panose="02040503050406030204" pitchFamily="18" charset="0"/>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m:t>
                          </m:r>
                          <m:r>
                            <a:rPr lang="en-US" altLang="zh-CN" b="0" i="1">
                              <a:latin typeface="Cambria Math" panose="02040503050406030204" pitchFamily="18" charset="0"/>
                            </a:rPr>
                            <m:t>0</m:t>
                          </m:r>
                          <m:r>
                            <a:rPr lang="en-US" altLang="zh-CN" b="0" i="1" smtClean="0">
                              <a:latin typeface="Cambria Math" panose="02040503050406030204" pitchFamily="18" charset="0"/>
                            </a:rPr>
                            <m:t>0001</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110000100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1100</m:t>
                          </m:r>
                          <m:r>
                            <a:rPr lang="en-US" altLang="zh-CN" b="0" i="1">
                              <a:latin typeface="Cambria Math" panose="02040503050406030204" pitchFamily="18" charset="0"/>
                            </a:rPr>
                            <m:t>0</m:t>
                          </m:r>
                          <m:r>
                            <a:rPr lang="en-US" altLang="zh-CN" b="0" i="1" smtClean="0">
                              <a:latin typeface="Cambria Math" panose="02040503050406030204" pitchFamily="18" charset="0"/>
                            </a:rPr>
                            <m:t>0110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zh-CN" altLang="en-US" b="0" dirty="0">
                    <a:solidFill>
                      <a:srgbClr val="FF0000"/>
                    </a:solidFill>
                  </a:endParaRPr>
                </a:p>
              </p:txBody>
            </p:sp>
          </mc:Choice>
          <mc:Fallback xmlns="">
            <p:sp>
              <p:nvSpPr>
                <p:cNvPr id="5" name="内容占位符 2">
                  <a:extLst>
                    <a:ext uri="{FF2B5EF4-FFF2-40B4-BE49-F238E27FC236}">
                      <a16:creationId xmlns:a16="http://schemas.microsoft.com/office/drawing/2014/main" id="{5E688004-2413-4B77-B6C1-39B6C14D46AE}"/>
                    </a:ext>
                  </a:extLst>
                </p:cNvPr>
                <p:cNvSpPr txBox="1">
                  <a:spLocks noRot="1" noChangeAspect="1" noMove="1" noResize="1" noEditPoints="1" noAdjustHandles="1" noChangeArrowheads="1" noChangeShapeType="1" noTextEdit="1"/>
                </p:cNvSpPr>
                <p:nvPr/>
              </p:nvSpPr>
              <p:spPr>
                <a:xfrm>
                  <a:off x="7341415" y="1590555"/>
                  <a:ext cx="5376726" cy="4579844"/>
                </a:xfrm>
                <a:prstGeom prst="rect">
                  <a:avLst/>
                </a:prstGeom>
                <a:blipFill>
                  <a:blip r:embed="rId3"/>
                  <a:stretch>
                    <a:fillRect l="-1020" t="-1465"/>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DD49B6DA-D67E-902C-16D4-605854B7E67F}"/>
                </a:ext>
              </a:extLst>
            </p:cNvPr>
            <p:cNvSpPr txBox="1"/>
            <p:nvPr/>
          </p:nvSpPr>
          <p:spPr>
            <a:xfrm>
              <a:off x="8512490" y="874421"/>
              <a:ext cx="3348994"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指数分组为</a:t>
              </a:r>
              <a:r>
                <a:rPr lang="en-US" altLang="zh-CN" sz="2000" b="1" dirty="0">
                  <a:solidFill>
                    <a:schemeClr val="accent1"/>
                  </a:solidFill>
                  <a:latin typeface="+mn-ea"/>
                  <a:ea typeface="+mn-ea"/>
                </a:rPr>
                <a:t>11,10,00,01,10</a:t>
              </a:r>
              <a:endParaRPr lang="zh-CN" altLang="en-US" sz="2000" b="1" dirty="0">
                <a:solidFill>
                  <a:schemeClr val="accent1"/>
                </a:solidFill>
                <a:latin typeface="+mn-ea"/>
                <a:ea typeface="+mn-ea"/>
              </a:endParaRPr>
            </a:p>
          </p:txBody>
        </p:sp>
        <p:cxnSp>
          <p:nvCxnSpPr>
            <p:cNvPr id="15" name="直接箭头连接符 14">
              <a:extLst>
                <a:ext uri="{FF2B5EF4-FFF2-40B4-BE49-F238E27FC236}">
                  <a16:creationId xmlns:a16="http://schemas.microsoft.com/office/drawing/2014/main" id="{58FC7FA1-058C-7BEA-49B2-E093640CBE8B}"/>
                </a:ext>
              </a:extLst>
            </p:cNvPr>
            <p:cNvCxnSpPr>
              <a:cxnSpLocks/>
            </p:cNvCxnSpPr>
            <p:nvPr/>
          </p:nvCxnSpPr>
          <p:spPr>
            <a:xfrm flipH="1">
              <a:off x="10186988" y="1274531"/>
              <a:ext cx="114300" cy="3396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B8C946B-3CAD-3C8D-A674-5DC3CF57D13D}"/>
                </a:ext>
              </a:extLst>
            </p:cNvPr>
            <p:cNvCxnSpPr>
              <a:cxnSpLocks/>
            </p:cNvCxnSpPr>
            <p:nvPr/>
          </p:nvCxnSpPr>
          <p:spPr>
            <a:xfrm>
              <a:off x="7629525" y="2514600"/>
              <a:ext cx="165961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D49F1C7-D6EA-BA47-634A-9D361F514315}"/>
                </a:ext>
              </a:extLst>
            </p:cNvPr>
            <p:cNvCxnSpPr>
              <a:cxnSpLocks/>
            </p:cNvCxnSpPr>
            <p:nvPr/>
          </p:nvCxnSpPr>
          <p:spPr>
            <a:xfrm>
              <a:off x="7629525" y="3469230"/>
              <a:ext cx="190023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1C098D9-689E-BC19-C928-103133A3AABC}"/>
                </a:ext>
              </a:extLst>
            </p:cNvPr>
            <p:cNvCxnSpPr>
              <a:cxnSpLocks/>
            </p:cNvCxnSpPr>
            <p:nvPr/>
          </p:nvCxnSpPr>
          <p:spPr>
            <a:xfrm>
              <a:off x="7629525" y="4896929"/>
              <a:ext cx="245971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2F72D51-4D5E-0D09-0E5A-7F88792E451B}"/>
                </a:ext>
              </a:extLst>
            </p:cNvPr>
            <p:cNvCxnSpPr>
              <a:cxnSpLocks/>
            </p:cNvCxnSpPr>
            <p:nvPr/>
          </p:nvCxnSpPr>
          <p:spPr>
            <a:xfrm>
              <a:off x="7629525" y="3945236"/>
              <a:ext cx="221932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9BD058C-4535-C15F-BE9E-C12D2D51BA93}"/>
                </a:ext>
              </a:extLst>
            </p:cNvPr>
            <p:cNvCxnSpPr>
              <a:cxnSpLocks/>
            </p:cNvCxnSpPr>
            <p:nvPr/>
          </p:nvCxnSpPr>
          <p:spPr>
            <a:xfrm>
              <a:off x="7629525" y="5843094"/>
              <a:ext cx="273117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zh-CN" altLang="en-US" sz="2800" dirty="0"/>
              <a:t>固定窗口的模幂运算</a:t>
            </a:r>
            <a:r>
              <a:rPr lang="zh-CN" altLang="en-US" dirty="0"/>
              <a:t>（</a:t>
            </a:r>
            <a:r>
              <a:rPr lang="zh-CN" altLang="en-US" sz="2800" dirty="0"/>
              <a:t>窗口为</a:t>
            </a:r>
            <a:r>
              <a:rPr lang="en-US" altLang="zh-CN" sz="2800" dirty="0"/>
              <a:t>2</a:t>
            </a:r>
            <a:r>
              <a:rPr lang="zh-CN" altLang="en-US" sz="2800" dirty="0"/>
              <a:t>）</a:t>
            </a:r>
            <a:endParaRPr lang="zh-CN" altLang="en-US" dirty="0"/>
          </a:p>
        </p:txBody>
      </p:sp>
      <p:sp>
        <p:nvSpPr>
          <p:cNvPr id="6" name="内容占位符 2">
            <a:extLst>
              <a:ext uri="{FF2B5EF4-FFF2-40B4-BE49-F238E27FC236}">
                <a16:creationId xmlns:a16="http://schemas.microsoft.com/office/drawing/2014/main" id="{BD1D430F-1B8F-446A-AF9A-1DC1729B68E7}"/>
              </a:ext>
            </a:extLst>
          </p:cNvPr>
          <p:cNvSpPr txBox="1">
            <a:spLocks/>
          </p:cNvSpPr>
          <p:nvPr/>
        </p:nvSpPr>
        <p:spPr>
          <a:xfrm>
            <a:off x="10098254" y="2291664"/>
            <a:ext cx="1659617" cy="380672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zh-CN" altLang="en-US" dirty="0">
                <a:solidFill>
                  <a:schemeClr val="accent1"/>
                </a:solidFill>
              </a:rPr>
              <a:t>两次平方</a:t>
            </a:r>
            <a:endParaRPr lang="en-US" altLang="zh-CN" dirty="0">
              <a:solidFill>
                <a:schemeClr val="accent1"/>
              </a:solidFill>
            </a:endParaRPr>
          </a:p>
          <a:p>
            <a:pPr marL="0" indent="0">
              <a:buNone/>
            </a:pPr>
            <a:r>
              <a:rPr lang="zh-CN" altLang="en-US" dirty="0">
                <a:solidFill>
                  <a:schemeClr val="accent1"/>
                </a:solidFill>
              </a:rPr>
              <a:t>乘</a:t>
            </a:r>
            <a:endParaRPr lang="en-US" altLang="zh-CN" dirty="0">
              <a:solidFill>
                <a:schemeClr val="accent1"/>
              </a:solidFill>
            </a:endParaRPr>
          </a:p>
          <a:p>
            <a:pPr marL="0" indent="0">
              <a:buNone/>
            </a:pPr>
            <a:r>
              <a:rPr lang="zh-CN" altLang="en-US" dirty="0">
                <a:solidFill>
                  <a:schemeClr val="accent1"/>
                </a:solidFill>
              </a:rPr>
              <a:t>两次平方</a:t>
            </a:r>
            <a:endParaRPr lang="en-US" altLang="zh-CN" dirty="0">
              <a:solidFill>
                <a:schemeClr val="accent1"/>
              </a:solidFill>
            </a:endParaRPr>
          </a:p>
          <a:p>
            <a:pPr marL="0" indent="0">
              <a:buNone/>
            </a:pPr>
            <a:r>
              <a:rPr lang="zh-CN" altLang="en-US" dirty="0">
                <a:solidFill>
                  <a:schemeClr val="accent1"/>
                </a:solidFill>
              </a:rPr>
              <a:t>两次平方</a:t>
            </a:r>
            <a:endParaRPr lang="en-US" altLang="zh-CN" dirty="0">
              <a:solidFill>
                <a:schemeClr val="accent1"/>
              </a:solidFill>
            </a:endParaRPr>
          </a:p>
          <a:p>
            <a:pPr marL="0" indent="0">
              <a:buNone/>
            </a:pPr>
            <a:r>
              <a:rPr lang="zh-CN" altLang="en-US" dirty="0">
                <a:solidFill>
                  <a:schemeClr val="accent1"/>
                </a:solidFill>
              </a:rPr>
              <a:t>乘</a:t>
            </a:r>
            <a:endParaRPr lang="en-US" altLang="zh-CN" dirty="0">
              <a:solidFill>
                <a:schemeClr val="accent1"/>
              </a:solidFill>
            </a:endParaRPr>
          </a:p>
          <a:p>
            <a:pPr marL="0" indent="0">
              <a:buNone/>
            </a:pPr>
            <a:r>
              <a:rPr lang="zh-CN" altLang="en-US" dirty="0">
                <a:solidFill>
                  <a:schemeClr val="accent1"/>
                </a:solidFill>
              </a:rPr>
              <a:t>两次平方</a:t>
            </a:r>
            <a:endParaRPr lang="en-US" altLang="zh-CN" dirty="0">
              <a:solidFill>
                <a:schemeClr val="accent1"/>
              </a:solidFill>
            </a:endParaRPr>
          </a:p>
          <a:p>
            <a:pPr marL="0" indent="0">
              <a:buNone/>
            </a:pPr>
            <a:r>
              <a:rPr lang="zh-CN" altLang="en-US" dirty="0">
                <a:solidFill>
                  <a:schemeClr val="accent1"/>
                </a:solidFill>
              </a:rPr>
              <a:t>乘</a:t>
            </a:r>
          </a:p>
        </p:txBody>
      </p:sp>
      <mc:AlternateContent xmlns:mc="http://schemas.openxmlformats.org/markup-compatibility/2006" xmlns:a14="http://schemas.microsoft.com/office/drawing/2010/main">
        <mc:Choice Requires="a14">
          <p:graphicFrame>
            <p:nvGraphicFramePr>
              <p:cNvPr id="4" name="内容占位符 7">
                <a:extLst>
                  <a:ext uri="{FF2B5EF4-FFF2-40B4-BE49-F238E27FC236}">
                    <a16:creationId xmlns:a16="http://schemas.microsoft.com/office/drawing/2014/main" id="{50459647-89D3-840B-D4A1-FA325CE88253}"/>
                  </a:ext>
                </a:extLst>
              </p:cNvPr>
              <p:cNvGraphicFramePr>
                <a:graphicFrameLocks/>
              </p:cNvGraphicFramePr>
              <p:nvPr>
                <p:extLst>
                  <p:ext uri="{D42A27DB-BD31-4B8C-83A1-F6EECF244321}">
                    <p14:modId xmlns:p14="http://schemas.microsoft.com/office/powerpoint/2010/main" val="1159016521"/>
                  </p:ext>
                </p:extLst>
              </p:nvPr>
            </p:nvGraphicFramePr>
            <p:xfrm>
              <a:off x="703784" y="1074476"/>
              <a:ext cx="5544117" cy="4923867"/>
            </p:xfrm>
            <a:graphic>
              <a:graphicData uri="http://schemas.openxmlformats.org/drawingml/2006/table">
                <a:tbl>
                  <a:tblPr firstRow="1" firstCol="1" bandRow="1">
                    <a:tableStyleId>{5C22544A-7EE6-4342-B048-85BDC9FD1C3A}</a:tableStyleId>
                  </a:tblPr>
                  <a:tblGrid>
                    <a:gridCol w="628651">
                      <a:extLst>
                        <a:ext uri="{9D8B030D-6E8A-4147-A177-3AD203B41FA5}">
                          <a16:colId xmlns:a16="http://schemas.microsoft.com/office/drawing/2014/main" val="20000"/>
                        </a:ext>
                      </a:extLst>
                    </a:gridCol>
                    <a:gridCol w="701938">
                      <a:extLst>
                        <a:ext uri="{9D8B030D-6E8A-4147-A177-3AD203B41FA5}">
                          <a16:colId xmlns:a16="http://schemas.microsoft.com/office/drawing/2014/main" val="20001"/>
                        </a:ext>
                      </a:extLst>
                    </a:gridCol>
                    <a:gridCol w="4213528">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j-ea"/>
                                </a:rPr>
                                <m:t>𝒙</m:t>
                              </m:r>
                            </m:oMath>
                          </a14:m>
                          <a:r>
                            <a:rPr lang="zh-CN" sz="1800" b="1" kern="100" dirty="0">
                              <a:solidFill>
                                <a:schemeClr val="bg1"/>
                              </a:solidFill>
                              <a:effectLst/>
                              <a:latin typeface="+mj-ea"/>
                              <a:ea typeface="+mj-ea"/>
                            </a:rPr>
                            <a:t>，</a:t>
                          </a: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n-ea"/>
                                  <a:cs typeface="+mn-cs"/>
                                </a:rPr>
                                <m:t>𝑵</m:t>
                              </m:r>
                            </m:oMath>
                          </a14:m>
                          <a:r>
                            <a:rPr lang="zh-CN" altLang="zh-CN" sz="1800" b="1" kern="100" dirty="0">
                              <a:solidFill>
                                <a:schemeClr val="bg1"/>
                              </a:solidFill>
                              <a:effectLst/>
                              <a:latin typeface="+mj-ea"/>
                              <a:ea typeface="+mn-ea"/>
                              <a:cs typeface="+mn-cs"/>
                            </a:rPr>
                            <a:t>，</a:t>
                          </a:r>
                          <a:r>
                            <a:rPr lang="en-US" altLang="zh-CN" sz="1800" b="1" kern="100" dirty="0">
                              <a:solidFill>
                                <a:schemeClr val="bg1"/>
                              </a:solidFill>
                              <a:effectLst/>
                              <a:latin typeface="+mj-ea"/>
                              <a:ea typeface="+mj-ea"/>
                            </a:rPr>
                            <a:t>1024</a:t>
                          </a:r>
                          <a:r>
                            <a:rPr lang="zh-CN" sz="1800" b="1" kern="100" dirty="0">
                              <a:solidFill>
                                <a:schemeClr val="bg1"/>
                              </a:solidFill>
                              <a:effectLst/>
                              <a:latin typeface="+mj-ea"/>
                              <a:ea typeface="+mj-ea"/>
                            </a:rPr>
                            <a:t>比特</a:t>
                          </a:r>
                          <a14:m>
                            <m:oMath xmlns:m="http://schemas.openxmlformats.org/officeDocument/2006/math">
                              <m:r>
                                <a:rPr lang="en-US" sz="1800" b="1" i="1" kern="100" smtClean="0">
                                  <a:solidFill>
                                    <a:schemeClr val="bg1"/>
                                  </a:solidFill>
                                  <a:effectLst/>
                                  <a:latin typeface="Cambria Math" panose="02040503050406030204" pitchFamily="18" charset="0"/>
                                  <a:ea typeface="+mj-ea"/>
                                </a:rPr>
                                <m:t>𝒅</m:t>
                              </m:r>
                              <m:r>
                                <a:rPr lang="en-US" sz="1800" b="1" kern="100">
                                  <a:solidFill>
                                    <a:schemeClr val="bg1"/>
                                  </a:solidFill>
                                  <a:effectLst/>
                                  <a:latin typeface="Cambria Math" panose="02040503050406030204" pitchFamily="18" charset="0"/>
                                  <a:ea typeface="+mj-ea"/>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𝟓𝟏𝟏</m:t>
                                      </m:r>
                                    </m:sub>
                                  </m:sSub>
                                  <m:r>
                                    <a:rPr lang="en-US" altLang="zh-CN" sz="1800" b="1" i="0" kern="100" smtClean="0">
                                      <a:solidFill>
                                        <a:schemeClr val="bg1"/>
                                      </a:solidFill>
                                      <a:effectLst/>
                                      <a:latin typeface="Cambria Math" panose="02040503050406030204" pitchFamily="18" charset="0"/>
                                      <a:ea typeface="+mn-ea"/>
                                      <a:cs typeface="+mn-cs"/>
                                    </a:rPr>
                                    <m:t>||</m:t>
                                  </m:r>
                                  <m:r>
                                    <a:rPr lang="en-US" altLang="zh-CN" sz="1800" b="1" kern="100" smtClean="0">
                                      <a:solidFill>
                                        <a:schemeClr val="bg1"/>
                                      </a:solidFill>
                                      <a:effectLst/>
                                      <a:latin typeface="Cambria Math" panose="02040503050406030204" pitchFamily="18" charset="0"/>
                                      <a:ea typeface="+mn-ea"/>
                                      <a:cs typeface="+mn-cs"/>
                                    </a:rPr>
                                    <m:t>…</m:t>
                                  </m:r>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m:t>
                                      </m:r>
                                    </m:sub>
                                  </m:sSub>
                                  <m:r>
                                    <a:rPr lang="en-US" altLang="zh-CN" sz="1800" b="1" i="0"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𝟎</m:t>
                                      </m:r>
                                    </m:sub>
                                  </m:sSub>
                                  <m:r>
                                    <a:rPr lang="en-US" altLang="zh-CN" sz="1800" b="1" i="1" kern="100" smtClean="0">
                                      <a:solidFill>
                                        <a:schemeClr val="bg1"/>
                                      </a:solidFill>
                                      <a:effectLst/>
                                      <a:latin typeface="Cambria Math" panose="02040503050406030204" pitchFamily="18" charset="0"/>
                                      <a:ea typeface="+mn-ea"/>
                                      <a:cs typeface="+mn-cs"/>
                                    </a:rPr>
                                    <m:t>)</m:t>
                                  </m:r>
                                </m:e>
                                <m:sub>
                                  <m:r>
                                    <a:rPr lang="en-US" altLang="zh-CN" sz="1800" b="1" i="0" kern="100" smtClean="0">
                                      <a:solidFill>
                                        <a:schemeClr val="bg1"/>
                                      </a:solidFill>
                                      <a:effectLst/>
                                      <a:latin typeface="Cambria Math" panose="02040503050406030204" pitchFamily="18" charset="0"/>
                                      <a:ea typeface="+mn-ea"/>
                                      <a:cs typeface="+mn-cs"/>
                                    </a:rPr>
                                    <m:t>𝟒</m:t>
                                  </m:r>
                                </m:sub>
                              </m:sSub>
                            </m:oMath>
                          </a14:m>
                          <a:endParaRPr lang="zh-CN" sz="1800" b="1" kern="100" dirty="0">
                            <a:solidFill>
                              <a:schemeClr val="bg1"/>
                            </a:solidFill>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sSup>
                                  <m:sSupPr>
                                    <m:ctrlPr>
                                      <a:rPr lang="en-US" altLang="zh-CN" sz="1800" b="1" i="1" kern="100" smtClean="0">
                                        <a:effectLst/>
                                        <a:latin typeface="Cambria Math" panose="02040503050406030204" pitchFamily="18" charset="0"/>
                                        <a:ea typeface="+mj-ea"/>
                                      </a:rPr>
                                    </m:ctrlPr>
                                  </m:sSupPr>
                                  <m:e>
                                    <m:r>
                                      <a:rPr lang="en-US" altLang="zh-CN" sz="1800" b="1" i="1" kern="100" smtClean="0">
                                        <a:effectLst/>
                                        <a:latin typeface="Cambria Math" panose="02040503050406030204" pitchFamily="18" charset="0"/>
                                        <a:ea typeface="+mj-ea"/>
                                      </a:rPr>
                                      <m:t>𝒙</m:t>
                                    </m:r>
                                  </m:e>
                                  <m:sup>
                                    <m:r>
                                      <a:rPr lang="en-US" altLang="zh-CN" sz="1800" b="1" i="1" kern="100" smtClean="0">
                                        <a:effectLst/>
                                        <a:latin typeface="Cambria Math" panose="02040503050406030204" pitchFamily="18" charset="0"/>
                                        <a:ea typeface="+mj-ea"/>
                                      </a:rPr>
                                      <m:t>𝒅</m:t>
                                    </m:r>
                                  </m:sup>
                                </m:sSup>
                                <m:r>
                                  <a:rPr lang="en-US" altLang="zh-CN" sz="1800" b="1" i="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𝐦𝐨𝐝</m:t>
                                </m:r>
                                <m:r>
                                  <a:rPr lang="en-US" altLang="zh-CN" sz="1800" b="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𝑵</m:t>
                                </m:r>
                              </m:oMath>
                            </m:oMathPara>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pPr marL="0" marR="0" lvl="0" indent="0" algn="just" defTabSz="914400" rtl="0" eaLnBrk="1" fontAlgn="auto" latinLnBrk="0" hangingPunct="1">
                            <a:lnSpc>
                              <a:spcPct val="100000"/>
                            </a:lnSpc>
                            <a:spcBef>
                              <a:spcPts val="300"/>
                            </a:spcBef>
                            <a:spcAft>
                              <a:spcPts val="300"/>
                            </a:spcAft>
                            <a:buClrTx/>
                            <a:buSzTx/>
                            <a:buFontTx/>
                            <a:buNone/>
                            <a:tabLst/>
                            <a:defRPr/>
                          </a:pPr>
                          <a:r>
                            <a:rPr lang="zh-CN" altLang="en-US" sz="1800" b="1" kern="100" dirty="0">
                              <a:solidFill>
                                <a:schemeClr val="dk1"/>
                              </a:solidFill>
                              <a:effectLst/>
                              <a:latin typeface="+mj-ea"/>
                              <a:ea typeface="+mn-ea"/>
                              <a:cs typeface="Times New Roman"/>
                            </a:rPr>
                            <a:t>预计算：</a:t>
                          </a:r>
                          <a:endParaRPr lang="en-US" altLang="zh-CN" sz="1800" b="1" i="1" kern="100" dirty="0">
                            <a:solidFill>
                              <a:schemeClr val="dk1"/>
                            </a:solidFill>
                            <a:effectLst/>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300"/>
                            </a:spcBef>
                            <a:spcAft>
                              <a:spcPts val="300"/>
                            </a:spcAft>
                            <a:buClrTx/>
                            <a:buSzTx/>
                            <a:buFontTx/>
                            <a:buNone/>
                            <a:tabLst/>
                            <a:defRPr/>
                          </a:pPr>
                          <a14:m>
                            <m:oMathPara xmlns:m="http://schemas.openxmlformats.org/officeDocument/2006/math">
                              <m:oMathParaPr>
                                <m:jc m:val="left"/>
                              </m:oMathParaPr>
                              <m:oMath xmlns:m="http://schemas.openxmlformats.org/officeDocument/2006/math">
                                <m:r>
                                  <a:rPr lang="en-US" altLang="zh-CN" sz="1800" b="1" i="1" kern="100" smtClean="0">
                                    <a:solidFill>
                                      <a:schemeClr val="dk1"/>
                                    </a:solidFill>
                                    <a:effectLst/>
                                    <a:latin typeface="Cambria Math" panose="02040503050406030204" pitchFamily="18" charset="0"/>
                                    <a:ea typeface="+mn-ea"/>
                                    <a:cs typeface="+mn-cs"/>
                                  </a:rPr>
                                  <m:t>𝒙</m:t>
                                </m:r>
                                <m:r>
                                  <a:rPr lang="en-US" altLang="zh-CN" sz="1800" b="1" i="1" kern="100" smtClean="0">
                                    <a:solidFill>
                                      <a:schemeClr val="dk1"/>
                                    </a:solidFill>
                                    <a:effectLst/>
                                    <a:latin typeface="Cambria Math" panose="02040503050406030204" pitchFamily="18" charset="0"/>
                                    <a:ea typeface="+mn-ea"/>
                                    <a:cs typeface="+mn-cs"/>
                                  </a:rPr>
                                  <m:t> </m:t>
                                </m:r>
                                <m:r>
                                  <a:rPr lang="en-US" altLang="zh-CN" sz="1800" b="1" i="1" kern="100" smtClean="0">
                                    <a:solidFill>
                                      <a:schemeClr val="dk1"/>
                                    </a:solidFill>
                                    <a:effectLst/>
                                    <a:latin typeface="Cambria Math" panose="02040503050406030204" pitchFamily="18" charset="0"/>
                                    <a:ea typeface="+mn-ea"/>
                                    <a:cs typeface="+mn-cs"/>
                                  </a:rPr>
                                  <m:t>𝐦𝐨𝐝</m:t>
                                </m:r>
                                <m:r>
                                  <a:rPr lang="en-US" altLang="zh-CN" sz="1800" b="1" kern="100" smtClean="0">
                                    <a:solidFill>
                                      <a:schemeClr val="dk1"/>
                                    </a:solidFill>
                                    <a:effectLst/>
                                    <a:latin typeface="Cambria Math" panose="02040503050406030204" pitchFamily="18" charset="0"/>
                                    <a:ea typeface="+mn-ea"/>
                                    <a:cs typeface="+mn-cs"/>
                                  </a:rPr>
                                  <m:t> </m:t>
                                </m:r>
                                <m:r>
                                  <a:rPr lang="en-US" altLang="zh-CN" sz="1800" b="1" i="1" kern="100" smtClean="0">
                                    <a:solidFill>
                                      <a:schemeClr val="dk1"/>
                                    </a:solidFill>
                                    <a:effectLst/>
                                    <a:latin typeface="Cambria Math" panose="02040503050406030204" pitchFamily="18" charset="0"/>
                                    <a:ea typeface="+mn-ea"/>
                                    <a:cs typeface="+mn-cs"/>
                                  </a:rPr>
                                  <m:t>𝑵</m:t>
                                </m:r>
                              </m:oMath>
                            </m:oMathPara>
                          </a14:m>
                          <a:endParaRPr lang="en-US" altLang="zh-CN" sz="1800" b="1" i="1" kern="100" dirty="0">
                            <a:solidFill>
                              <a:schemeClr val="dk1"/>
                            </a:solidFill>
                            <a:effectLst/>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300"/>
                            </a:spcBef>
                            <a:spcAft>
                              <a:spcPts val="300"/>
                            </a:spcAft>
                            <a:buClrTx/>
                            <a:buSzTx/>
                            <a:buFontTx/>
                            <a:buNone/>
                            <a:tabLst/>
                            <a:defRPr/>
                          </a:pPr>
                          <a14:m>
                            <m:oMathPara xmlns:m="http://schemas.openxmlformats.org/officeDocument/2006/math">
                              <m:oMathParaPr>
                                <m:jc m:val="left"/>
                              </m:oMathParaPr>
                              <m:oMath xmlns:m="http://schemas.openxmlformats.org/officeDocument/2006/math">
                                <m:sSup>
                                  <m:sSupPr>
                                    <m:ctrlPr>
                                      <a:rPr lang="en-US" altLang="zh-CN" sz="1800" b="1" i="1" kern="100" smtClean="0">
                                        <a:solidFill>
                                          <a:schemeClr val="dk1"/>
                                        </a:solidFill>
                                        <a:effectLst/>
                                        <a:latin typeface="Cambria Math" panose="02040503050406030204" pitchFamily="18" charset="0"/>
                                        <a:ea typeface="+mn-ea"/>
                                        <a:cs typeface="+mn-cs"/>
                                      </a:rPr>
                                    </m:ctrlPr>
                                  </m:sSupPr>
                                  <m:e>
                                    <m:r>
                                      <a:rPr lang="en-US" altLang="zh-CN" sz="1800" b="1" i="1" kern="100" smtClean="0">
                                        <a:solidFill>
                                          <a:schemeClr val="dk1"/>
                                        </a:solidFill>
                                        <a:effectLst/>
                                        <a:latin typeface="Cambria Math" panose="02040503050406030204" pitchFamily="18" charset="0"/>
                                        <a:ea typeface="+mn-ea"/>
                                        <a:cs typeface="+mn-cs"/>
                                      </a:rPr>
                                      <m:t>𝒙</m:t>
                                    </m:r>
                                  </m:e>
                                  <m:sup>
                                    <m:r>
                                      <a:rPr lang="en-US" altLang="zh-CN" sz="1800" b="1" i="1" kern="100" smtClean="0">
                                        <a:solidFill>
                                          <a:schemeClr val="dk1"/>
                                        </a:solidFill>
                                        <a:effectLst/>
                                        <a:latin typeface="Cambria Math" panose="02040503050406030204" pitchFamily="18" charset="0"/>
                                        <a:ea typeface="+mn-ea"/>
                                        <a:cs typeface="+mn-cs"/>
                                      </a:rPr>
                                      <m:t>𝟐</m:t>
                                    </m:r>
                                  </m:sup>
                                </m:sSup>
                                <m:r>
                                  <a:rPr lang="en-US" altLang="zh-CN" sz="1800" b="1" i="1" kern="100" smtClean="0">
                                    <a:solidFill>
                                      <a:schemeClr val="dk1"/>
                                    </a:solidFill>
                                    <a:effectLst/>
                                    <a:latin typeface="Cambria Math" panose="02040503050406030204" pitchFamily="18" charset="0"/>
                                    <a:ea typeface="+mn-ea"/>
                                    <a:cs typeface="+mn-cs"/>
                                  </a:rPr>
                                  <m:t> </m:t>
                                </m:r>
                                <m:r>
                                  <a:rPr lang="en-US" altLang="zh-CN" sz="1800" b="1" i="1" kern="100" smtClean="0">
                                    <a:solidFill>
                                      <a:schemeClr val="dk1"/>
                                    </a:solidFill>
                                    <a:effectLst/>
                                    <a:latin typeface="Cambria Math" panose="02040503050406030204" pitchFamily="18" charset="0"/>
                                    <a:ea typeface="+mn-ea"/>
                                    <a:cs typeface="+mn-cs"/>
                                  </a:rPr>
                                  <m:t>𝐦𝐨𝐝</m:t>
                                </m:r>
                                <m:r>
                                  <a:rPr lang="en-US" altLang="zh-CN" sz="1800" b="1" kern="100" smtClean="0">
                                    <a:solidFill>
                                      <a:schemeClr val="dk1"/>
                                    </a:solidFill>
                                    <a:effectLst/>
                                    <a:latin typeface="Cambria Math" panose="02040503050406030204" pitchFamily="18" charset="0"/>
                                    <a:ea typeface="+mn-ea"/>
                                    <a:cs typeface="+mn-cs"/>
                                  </a:rPr>
                                  <m:t> </m:t>
                                </m:r>
                                <m:r>
                                  <a:rPr lang="en-US" altLang="zh-CN" sz="1800" b="1" i="1" kern="100" smtClean="0">
                                    <a:solidFill>
                                      <a:schemeClr val="dk1"/>
                                    </a:solidFill>
                                    <a:effectLst/>
                                    <a:latin typeface="Cambria Math" panose="02040503050406030204" pitchFamily="18" charset="0"/>
                                    <a:ea typeface="+mn-ea"/>
                                    <a:cs typeface="+mn-cs"/>
                                  </a:rPr>
                                  <m:t>𝑵</m:t>
                                </m:r>
                              </m:oMath>
                            </m:oMathPara>
                          </a14:m>
                          <a:endParaRPr lang="en-US" altLang="zh-CN" sz="1800" b="1" kern="100" dirty="0">
                            <a:solidFill>
                              <a:schemeClr val="dk1"/>
                            </a:solidFill>
                            <a:effectLst/>
                            <a:latin typeface="+mj-ea"/>
                            <a:ea typeface="+mn-ea"/>
                            <a:cs typeface="Times New Roman"/>
                          </a:endParaRPr>
                        </a:p>
                        <a:p>
                          <a:pPr marL="0" marR="0" lvl="0" indent="0" algn="l" defTabSz="914400" rtl="0" eaLnBrk="1" fontAlgn="auto" latinLnBrk="0" hangingPunct="1">
                            <a:lnSpc>
                              <a:spcPct val="100000"/>
                            </a:lnSpc>
                            <a:spcBef>
                              <a:spcPts val="300"/>
                            </a:spcBef>
                            <a:spcAft>
                              <a:spcPts val="300"/>
                            </a:spcAft>
                            <a:buClrTx/>
                            <a:buSzTx/>
                            <a:buFontTx/>
                            <a:buNone/>
                            <a:tabLst/>
                            <a:defRPr/>
                          </a:pPr>
                          <a14:m>
                            <m:oMathPara xmlns:m="http://schemas.openxmlformats.org/officeDocument/2006/math">
                              <m:oMathParaPr>
                                <m:jc m:val="left"/>
                              </m:oMathParaPr>
                              <m:oMath xmlns:m="http://schemas.openxmlformats.org/officeDocument/2006/math">
                                <m:sSup>
                                  <m:sSupPr>
                                    <m:ctrlPr>
                                      <a:rPr lang="en-US" altLang="zh-CN" sz="1800" b="1" i="1" kern="100" smtClean="0">
                                        <a:solidFill>
                                          <a:schemeClr val="dk1"/>
                                        </a:solidFill>
                                        <a:effectLst/>
                                        <a:latin typeface="Cambria Math" panose="02040503050406030204" pitchFamily="18" charset="0"/>
                                        <a:ea typeface="+mn-ea"/>
                                        <a:cs typeface="+mn-cs"/>
                                      </a:rPr>
                                    </m:ctrlPr>
                                  </m:sSupPr>
                                  <m:e>
                                    <m:r>
                                      <a:rPr lang="en-US" altLang="zh-CN" sz="1800" b="1" i="1" kern="100" smtClean="0">
                                        <a:solidFill>
                                          <a:schemeClr val="dk1"/>
                                        </a:solidFill>
                                        <a:effectLst/>
                                        <a:latin typeface="Cambria Math" panose="02040503050406030204" pitchFamily="18" charset="0"/>
                                        <a:ea typeface="+mn-ea"/>
                                        <a:cs typeface="+mn-cs"/>
                                      </a:rPr>
                                      <m:t>𝒙</m:t>
                                    </m:r>
                                  </m:e>
                                  <m:sup>
                                    <m:r>
                                      <a:rPr lang="en-US" altLang="zh-CN" sz="1800" b="1" i="1" kern="100" smtClean="0">
                                        <a:solidFill>
                                          <a:schemeClr val="dk1"/>
                                        </a:solidFill>
                                        <a:effectLst/>
                                        <a:latin typeface="Cambria Math" panose="02040503050406030204" pitchFamily="18" charset="0"/>
                                        <a:ea typeface="+mn-ea"/>
                                        <a:cs typeface="+mn-cs"/>
                                      </a:rPr>
                                      <m:t>𝟑</m:t>
                                    </m:r>
                                  </m:sup>
                                </m:sSup>
                                <m:r>
                                  <a:rPr lang="en-US" altLang="zh-CN" sz="1800" b="1" i="1" kern="100" smtClean="0">
                                    <a:solidFill>
                                      <a:schemeClr val="dk1"/>
                                    </a:solidFill>
                                    <a:effectLst/>
                                    <a:latin typeface="Cambria Math" panose="02040503050406030204" pitchFamily="18" charset="0"/>
                                    <a:ea typeface="+mn-ea"/>
                                    <a:cs typeface="+mn-cs"/>
                                  </a:rPr>
                                  <m:t> </m:t>
                                </m:r>
                                <m:r>
                                  <a:rPr lang="en-US" altLang="zh-CN" sz="1800" b="1" i="1" kern="100" smtClean="0">
                                    <a:solidFill>
                                      <a:schemeClr val="dk1"/>
                                    </a:solidFill>
                                    <a:effectLst/>
                                    <a:latin typeface="Cambria Math" panose="02040503050406030204" pitchFamily="18" charset="0"/>
                                    <a:ea typeface="+mn-ea"/>
                                    <a:cs typeface="+mn-cs"/>
                                  </a:rPr>
                                  <m:t>𝐦𝐨𝐝</m:t>
                                </m:r>
                                <m:r>
                                  <a:rPr lang="en-US" altLang="zh-CN" sz="1800" b="1" kern="100" smtClean="0">
                                    <a:solidFill>
                                      <a:schemeClr val="dk1"/>
                                    </a:solidFill>
                                    <a:effectLst/>
                                    <a:latin typeface="Cambria Math" panose="02040503050406030204" pitchFamily="18" charset="0"/>
                                    <a:ea typeface="+mn-ea"/>
                                    <a:cs typeface="+mn-cs"/>
                                  </a:rPr>
                                  <m:t> </m:t>
                                </m:r>
                                <m:r>
                                  <a:rPr lang="en-US" altLang="zh-CN" sz="1800" b="1" i="1" kern="100" smtClean="0">
                                    <a:solidFill>
                                      <a:schemeClr val="dk1"/>
                                    </a:solidFill>
                                    <a:effectLst/>
                                    <a:latin typeface="Cambria Math" panose="02040503050406030204" pitchFamily="18" charset="0"/>
                                    <a:ea typeface="+mn-ea"/>
                                    <a:cs typeface="+mn-cs"/>
                                  </a:rPr>
                                  <m:t>𝑵</m:t>
                                </m:r>
                              </m:oMath>
                            </m:oMathPara>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altLang="zh-CN" sz="1800" b="1" kern="100" dirty="0">
                              <a:effectLst/>
                              <a:latin typeface="+mj-ea"/>
                              <a:ea typeface="+mj-ea"/>
                              <a:cs typeface="Times New Roman"/>
                            </a:rPr>
                            <a:t>2</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altLang="zh-CN" sz="1800" b="1" i="1" kern="100" smtClean="0">
                                    <a:solidFill>
                                      <a:schemeClr val="dk1"/>
                                    </a:solidFill>
                                    <a:effectLst/>
                                    <a:latin typeface="Cambria Math" panose="02040503050406030204" pitchFamily="18" charset="0"/>
                                    <a:ea typeface="+mn-ea"/>
                                    <a:cs typeface="+mn-cs"/>
                                  </a:rPr>
                                  <m:t>𝑨</m:t>
                                </m:r>
                                <m:r>
                                  <a:rPr lang="en-US" altLang="zh-CN" sz="1800" b="1" kern="100" smtClean="0">
                                    <a:solidFill>
                                      <a:schemeClr val="dk1"/>
                                    </a:solidFill>
                                    <a:effectLst/>
                                    <a:latin typeface="Cambria Math" panose="02040503050406030204" pitchFamily="18" charset="0"/>
                                    <a:ea typeface="+mn-ea"/>
                                    <a:cs typeface="+mn-cs"/>
                                  </a:rPr>
                                  <m:t>=</m:t>
                                </m:r>
                                <m:r>
                                  <a:rPr lang="en-US" altLang="zh-CN" sz="1800" b="1" i="1" kern="100" smtClean="0">
                                    <a:solidFill>
                                      <a:schemeClr val="dk1"/>
                                    </a:solidFill>
                                    <a:effectLst/>
                                    <a:latin typeface="Cambria Math" panose="02040503050406030204" pitchFamily="18" charset="0"/>
                                    <a:ea typeface="+mn-ea"/>
                                    <a:cs typeface="+mn-cs"/>
                                  </a:rPr>
                                  <m:t>𝟏</m:t>
                                </m:r>
                              </m:oMath>
                            </m:oMathPara>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694201208"/>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For </a:t>
                          </a:r>
                          <a14:m>
                            <m:oMath xmlns:m="http://schemas.openxmlformats.org/officeDocument/2006/math">
                              <m:r>
                                <a:rPr lang="en-US" sz="1800" b="1" i="1" kern="100">
                                  <a:effectLst/>
                                  <a:latin typeface="Cambria Math" panose="02040503050406030204" pitchFamily="18" charset="0"/>
                                  <a:ea typeface="+mj-ea"/>
                                </a:rPr>
                                <m:t>𝒋</m:t>
                              </m:r>
                              <m:r>
                                <a:rPr lang="en-US" sz="1800" b="1" kern="10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𝟓𝟏𝟏</m:t>
                              </m:r>
                            </m:oMath>
                          </a14:m>
                          <a:r>
                            <a:rPr lang="en-US" sz="1800" b="1" kern="100" dirty="0">
                              <a:effectLst/>
                              <a:latin typeface="+mj-ea"/>
                              <a:ea typeface="+mj-ea"/>
                            </a:rPr>
                            <a:t> to </a:t>
                          </a:r>
                          <a14:m>
                            <m:oMath xmlns:m="http://schemas.openxmlformats.org/officeDocument/2006/math">
                              <m:r>
                                <a:rPr lang="en-US" sz="1800" b="1" i="1" kern="100">
                                  <a:effectLst/>
                                  <a:latin typeface="Cambria Math" panose="02040503050406030204" pitchFamily="18" charset="0"/>
                                  <a:ea typeface="+mj-ea"/>
                                </a:rPr>
                                <m:t>𝟎</m:t>
                              </m:r>
                            </m:oMath>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sSup>
                                  <m:sSupPr>
                                    <m:ctrlPr>
                                      <a:rPr lang="en-US" altLang="zh-CN" sz="1800" b="1" i="1" kern="100" smtClean="0">
                                        <a:solidFill>
                                          <a:srgbClr val="FF0000"/>
                                        </a:solidFill>
                                        <a:effectLst/>
                                        <a:latin typeface="Cambria Math" panose="02040503050406030204" pitchFamily="18" charset="0"/>
                                        <a:ea typeface="+mj-ea"/>
                                      </a:rPr>
                                    </m:ctrlPr>
                                  </m:sSupPr>
                                  <m:e>
                                    <m:r>
                                      <a:rPr lang="en-US" altLang="zh-CN" sz="1800" b="1" i="1" kern="100" smtClean="0">
                                        <a:solidFill>
                                          <a:srgbClr val="FF0000"/>
                                        </a:solidFill>
                                        <a:effectLst/>
                                        <a:latin typeface="Cambria Math" panose="02040503050406030204" pitchFamily="18" charset="0"/>
                                        <a:ea typeface="+mj-ea"/>
                                      </a:rPr>
                                      <m:t>𝑨</m:t>
                                    </m:r>
                                  </m:e>
                                  <m:sup>
                                    <m:r>
                                      <a:rPr lang="en-US" altLang="zh-CN" sz="1800" b="1" i="1" kern="100" smtClean="0">
                                        <a:solidFill>
                                          <a:srgbClr val="FF0000"/>
                                        </a:solidFill>
                                        <a:effectLst/>
                                        <a:latin typeface="Cambria Math" panose="02040503050406030204" pitchFamily="18" charset="0"/>
                                        <a:ea typeface="+mj-ea"/>
                                      </a:rPr>
                                      <m:t>𝟒</m:t>
                                    </m:r>
                                  </m:sup>
                                </m:sSup>
                                <m:r>
                                  <a:rPr lang="en-US" altLang="zh-CN" sz="1800" b="1" i="1" kern="100" smtClean="0">
                                    <a:solidFill>
                                      <a:srgbClr val="FF0000"/>
                                    </a:solidFill>
                                    <a:effectLst/>
                                    <a:latin typeface="Cambria Math" panose="02040503050406030204" pitchFamily="18" charset="0"/>
                                    <a:ea typeface="+mj-ea"/>
                                  </a:rPr>
                                  <m:t> </m:t>
                                </m:r>
                                <m:r>
                                  <a:rPr lang="en-US" altLang="zh-CN" sz="1800" b="1" i="0" kern="100" smtClean="0">
                                    <a:solidFill>
                                      <a:srgbClr val="FF0000"/>
                                    </a:solidFill>
                                    <a:effectLst/>
                                    <a:latin typeface="Cambria Math" panose="02040503050406030204" pitchFamily="18" charset="0"/>
                                    <a:ea typeface="+mj-ea"/>
                                  </a:rPr>
                                  <m:t>𝐦𝐨𝐝</m:t>
                                </m:r>
                                <m:r>
                                  <a:rPr lang="en-US" altLang="zh-CN" sz="1800" b="1" i="1" kern="100" smtClean="0">
                                    <a:solidFill>
                                      <a:srgbClr val="FF0000"/>
                                    </a:solidFill>
                                    <a:effectLst/>
                                    <a:latin typeface="Cambria Math" panose="02040503050406030204" pitchFamily="18" charset="0"/>
                                    <a:ea typeface="+mj-ea"/>
                                  </a:rPr>
                                  <m:t> </m:t>
                                </m:r>
                                <m:r>
                                  <a:rPr lang="en-US" altLang="zh-CN" sz="1800" b="1" i="1" kern="100" smtClean="0">
                                    <a:solidFill>
                                      <a:srgbClr val="FF0000"/>
                                    </a:solidFill>
                                    <a:effectLst/>
                                    <a:latin typeface="Cambria Math" panose="02040503050406030204" pitchFamily="18" charset="0"/>
                                    <a:ea typeface="+mj-ea"/>
                                  </a:rPr>
                                  <m:t>𝑵</m:t>
                                </m:r>
                              </m:oMath>
                            </m:oMathPara>
                          </a14:m>
                          <a:endParaRPr lang="zh-CN" sz="1800" b="1" kern="100" dirty="0">
                            <a:solidFill>
                              <a:srgbClr val="FF0000"/>
                            </a:solidFill>
                            <a:effectLst/>
                            <a:latin typeface="+mj-ea"/>
                            <a:ea typeface="+mj-ea"/>
                            <a:cs typeface="+mn-cs"/>
                          </a:endParaRPr>
                        </a:p>
                      </a:txBody>
                      <a:tcPr marL="68580" marR="68580" marT="0" marB="0" anchor="ct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solidFill>
                                      <a:schemeClr val="dk1"/>
                                    </a:solidFill>
                                    <a:effectLst/>
                                    <a:latin typeface="Cambria Math" panose="02040503050406030204" pitchFamily="18" charset="0"/>
                                    <a:ea typeface="+mj-ea"/>
                                    <a:cs typeface="+mn-cs"/>
                                  </a:rPr>
                                  <m:t>𝑨</m:t>
                                </m:r>
                                <m:r>
                                  <a:rPr lang="en-US" sz="1800" b="1" i="1" kern="100" smtClean="0">
                                    <a:solidFill>
                                      <a:schemeClr val="dk1"/>
                                    </a:solidFill>
                                    <a:effectLst/>
                                    <a:latin typeface="Cambria Math" panose="02040503050406030204" pitchFamily="18" charset="0"/>
                                    <a:ea typeface="+mj-ea"/>
                                    <a:cs typeface="+mn-cs"/>
                                  </a:rPr>
                                  <m:t>=</m:t>
                                </m:r>
                                <m:r>
                                  <a:rPr lang="en-US" sz="1800" b="1" i="1" kern="100" smtClean="0">
                                    <a:solidFill>
                                      <a:srgbClr val="FF0000"/>
                                    </a:solidFill>
                                    <a:effectLst/>
                                    <a:latin typeface="Cambria Math" panose="02040503050406030204" pitchFamily="18" charset="0"/>
                                    <a:ea typeface="+mj-ea"/>
                                    <a:cs typeface="+mn-cs"/>
                                  </a:rPr>
                                  <m:t>𝑨</m:t>
                                </m:r>
                                <m:r>
                                  <a:rPr lang="en-US" altLang="zh-CN" sz="1800" b="1" i="1" kern="100" smtClean="0">
                                    <a:solidFill>
                                      <a:srgbClr val="FF0000"/>
                                    </a:solidFill>
                                    <a:effectLst/>
                                    <a:latin typeface="Cambria Math" panose="02040503050406030204" pitchFamily="18" charset="0"/>
                                    <a:ea typeface="+mj-ea"/>
                                    <a:cs typeface="+mn-cs"/>
                                  </a:rPr>
                                  <m:t>·</m:t>
                                </m:r>
                                <m:sSup>
                                  <m:sSupPr>
                                    <m:ctrlPr>
                                      <a:rPr lang="en-US" altLang="zh-CN" sz="1800" b="1" i="1" kern="100" smtClean="0">
                                        <a:solidFill>
                                          <a:srgbClr val="FF0000"/>
                                        </a:solidFill>
                                        <a:effectLst/>
                                        <a:latin typeface="Cambria Math" panose="02040503050406030204" pitchFamily="18" charset="0"/>
                                        <a:ea typeface="+mn-ea"/>
                                        <a:cs typeface="+mn-cs"/>
                                      </a:rPr>
                                    </m:ctrlPr>
                                  </m:sSupPr>
                                  <m:e>
                                    <m:r>
                                      <a:rPr lang="en-US" altLang="zh-CN" sz="1800" b="1" i="1" kern="100" smtClean="0">
                                        <a:solidFill>
                                          <a:srgbClr val="FF0000"/>
                                        </a:solidFill>
                                        <a:effectLst/>
                                        <a:latin typeface="Cambria Math" panose="02040503050406030204" pitchFamily="18" charset="0"/>
                                        <a:ea typeface="+mn-ea"/>
                                        <a:cs typeface="+mn-cs"/>
                                      </a:rPr>
                                      <m:t>𝒙</m:t>
                                    </m:r>
                                  </m:e>
                                  <m:sup>
                                    <m:r>
                                      <a:rPr lang="en-US" altLang="zh-CN" sz="1800" b="1" i="1" kern="100" smtClean="0">
                                        <a:solidFill>
                                          <a:srgbClr val="FF0000"/>
                                        </a:solidFill>
                                        <a:effectLst/>
                                        <a:latin typeface="Cambria Math" panose="02040503050406030204" pitchFamily="18" charset="0"/>
                                        <a:ea typeface="+mn-ea"/>
                                        <a:cs typeface="+mn-cs"/>
                                      </a:rPr>
                                      <m:t>𝒋</m:t>
                                    </m:r>
                                  </m:sup>
                                </m:sSup>
                                <m:r>
                                  <a:rPr lang="en-US" altLang="zh-CN" sz="1800" b="1" i="1" kern="100" smtClean="0">
                                    <a:solidFill>
                                      <a:srgbClr val="FF0000"/>
                                    </a:solidFill>
                                    <a:effectLst/>
                                    <a:latin typeface="Cambria Math" panose="02040503050406030204" pitchFamily="18" charset="0"/>
                                    <a:ea typeface="+mj-ea"/>
                                    <a:cs typeface="+mn-cs"/>
                                  </a:rPr>
                                  <m:t>𝐦𝐨𝐝</m:t>
                                </m:r>
                                <m:r>
                                  <a:rPr lang="en-US" altLang="zh-CN" sz="1800" b="1" i="1" kern="100" smtClean="0">
                                    <a:solidFill>
                                      <a:srgbClr val="FF0000"/>
                                    </a:solidFill>
                                    <a:effectLst/>
                                    <a:latin typeface="Cambria Math" panose="02040503050406030204" pitchFamily="18" charset="0"/>
                                    <a:ea typeface="+mj-ea"/>
                                    <a:cs typeface="+mn-cs"/>
                                  </a:rPr>
                                  <m:t> </m:t>
                                </m:r>
                                <m:r>
                                  <a:rPr lang="en-US" altLang="zh-CN" sz="1800" b="1" i="1" kern="100" smtClean="0">
                                    <a:solidFill>
                                      <a:srgbClr val="FF0000"/>
                                    </a:solidFill>
                                    <a:effectLst/>
                                    <a:latin typeface="Cambria Math" panose="02040503050406030204" pitchFamily="18" charset="0"/>
                                    <a:ea typeface="+mj-ea"/>
                                    <a:cs typeface="+mn-cs"/>
                                  </a:rPr>
                                  <m:t>𝑵</m:t>
                                </m:r>
                              </m:oMath>
                            </m:oMathPara>
                          </a14:m>
                          <a:endParaRPr lang="zh-CN" sz="1800" b="1" i="1" kern="100" dirty="0">
                            <a:solidFill>
                              <a:schemeClr val="dk1"/>
                            </a:solidFill>
                            <a:effectLst/>
                            <a:latin typeface="Cambria Math" panose="02040503050406030204" pitchFamily="18" charset="0"/>
                            <a:ea typeface="+mj-ea"/>
                            <a:cs typeface="+mn-cs"/>
                          </a:endParaRPr>
                        </a:p>
                      </a:txBody>
                      <a:tcPr marL="68580" marR="68580" marT="0" marB="0" anchor="ct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4</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Return </a:t>
                          </a:r>
                          <a14:m>
                            <m:oMath xmlns:m="http://schemas.openxmlformats.org/officeDocument/2006/math">
                              <m:r>
                                <a:rPr lang="en-US" altLang="zh-CN" sz="1800" b="1" i="1" kern="100" smtClean="0">
                                  <a:effectLst/>
                                  <a:latin typeface="Cambria Math" panose="02040503050406030204" pitchFamily="18" charset="0"/>
                                  <a:ea typeface="+mj-ea"/>
                                </a:rPr>
                                <m:t>𝑨</m:t>
                              </m:r>
                            </m:oMath>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Choice>
        <mc:Fallback xmlns="">
          <p:graphicFrame>
            <p:nvGraphicFramePr>
              <p:cNvPr id="4" name="内容占位符 7">
                <a:extLst>
                  <a:ext uri="{FF2B5EF4-FFF2-40B4-BE49-F238E27FC236}">
                    <a16:creationId xmlns:a16="http://schemas.microsoft.com/office/drawing/2014/main" id="{50459647-89D3-840B-D4A1-FA325CE88253}"/>
                  </a:ext>
                </a:extLst>
              </p:cNvPr>
              <p:cNvGraphicFramePr>
                <a:graphicFrameLocks/>
              </p:cNvGraphicFramePr>
              <p:nvPr>
                <p:extLst>
                  <p:ext uri="{D42A27DB-BD31-4B8C-83A1-F6EECF244321}">
                    <p14:modId xmlns:p14="http://schemas.microsoft.com/office/powerpoint/2010/main" val="1159016521"/>
                  </p:ext>
                </p:extLst>
              </p:nvPr>
            </p:nvGraphicFramePr>
            <p:xfrm>
              <a:off x="703784" y="1074476"/>
              <a:ext cx="5544117" cy="4923867"/>
            </p:xfrm>
            <a:graphic>
              <a:graphicData uri="http://schemas.openxmlformats.org/drawingml/2006/table">
                <a:tbl>
                  <a:tblPr firstRow="1" firstCol="1" bandRow="1">
                    <a:tableStyleId>{5C22544A-7EE6-4342-B048-85BDC9FD1C3A}</a:tableStyleId>
                  </a:tblPr>
                  <a:tblGrid>
                    <a:gridCol w="628651">
                      <a:extLst>
                        <a:ext uri="{9D8B030D-6E8A-4147-A177-3AD203B41FA5}">
                          <a16:colId xmlns:a16="http://schemas.microsoft.com/office/drawing/2014/main" val="20000"/>
                        </a:ext>
                      </a:extLst>
                    </a:gridCol>
                    <a:gridCol w="701938">
                      <a:extLst>
                        <a:ext uri="{9D8B030D-6E8A-4147-A177-3AD203B41FA5}">
                          <a16:colId xmlns:a16="http://schemas.microsoft.com/office/drawing/2014/main" val="20001"/>
                        </a:ext>
                      </a:extLst>
                    </a:gridCol>
                    <a:gridCol w="4213528">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endParaRPr lang="zh-CN"/>
                        </a:p>
                      </a:txBody>
                      <a:tcPr marL="68580" marR="68580" marT="0" marB="0" anchor="ctr">
                        <a:blipFill>
                          <a:blip r:embed="rId4"/>
                          <a:stretch>
                            <a:fillRect l="-12887" t="-893" r="-620" b="-626786"/>
                          </a:stretch>
                        </a:blipFill>
                      </a:tcP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887" t="-132941" r="-620" b="-725882"/>
                          </a:stretch>
                        </a:blipFill>
                      </a:tcPr>
                    </a:tc>
                    <a:tc hMerge="1">
                      <a:txBody>
                        <a:bodyPr/>
                        <a:lstStyle/>
                        <a:p>
                          <a:endParaRPr lang="zh-CN" altLang="en-US"/>
                        </a:p>
                      </a:txBody>
                      <a:tcPr/>
                    </a:tc>
                    <a:extLst>
                      <a:ext uri="{0D108BD9-81ED-4DB2-BD59-A6C34878D82A}">
                        <a16:rowId xmlns:a16="http://schemas.microsoft.com/office/drawing/2014/main" val="10001"/>
                      </a:ext>
                    </a:extLst>
                  </a:tr>
                  <a:tr h="1261999">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887" t="-95652" r="-620" b="-198068"/>
                          </a:stretch>
                        </a:blipFill>
                      </a:tcP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altLang="zh-CN" sz="1800" b="1" kern="100" dirty="0">
                              <a:effectLst/>
                              <a:latin typeface="+mj-ea"/>
                              <a:ea typeface="+mj-ea"/>
                              <a:cs typeface="Times New Roman"/>
                            </a:rPr>
                            <a:t>2</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887" t="-512658" r="-620" b="-418987"/>
                          </a:stretch>
                        </a:blipFill>
                      </a:tcPr>
                    </a:tc>
                    <a:tc hMerge="1">
                      <a:txBody>
                        <a:bodyPr/>
                        <a:lstStyle/>
                        <a:p>
                          <a:endParaRPr lang="zh-CN" altLang="en-US"/>
                        </a:p>
                      </a:txBody>
                      <a:tcPr/>
                    </a:tc>
                    <a:extLst>
                      <a:ext uri="{0D108BD9-81ED-4DB2-BD59-A6C34878D82A}">
                        <a16:rowId xmlns:a16="http://schemas.microsoft.com/office/drawing/2014/main" val="694201208"/>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887" t="-605000" r="-620" b="-313750"/>
                          </a:stretch>
                        </a:blipFill>
                      </a:tcP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4"/>
                          <a:stretch>
                            <a:fillRect l="-31647" t="-705000" r="-723" b="-213750"/>
                          </a:stretch>
                        </a:blipFill>
                      </a:tcP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4"/>
                          <a:stretch>
                            <a:fillRect l="-31647" t="-757647" r="-723" b="-101176"/>
                          </a:stretch>
                        </a:blipFill>
                      </a:tcP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4</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887" t="-911250" r="-620" b="-7500"/>
                          </a:stretch>
                        </a:blipFill>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Fallback>
      </mc:AlternateContent>
      <p:sp>
        <p:nvSpPr>
          <p:cNvPr id="26" name="文本框 25">
            <a:extLst>
              <a:ext uri="{FF2B5EF4-FFF2-40B4-BE49-F238E27FC236}">
                <a16:creationId xmlns:a16="http://schemas.microsoft.com/office/drawing/2014/main" id="{B9C3FD78-2BF5-79D2-C42E-7018442813EF}"/>
              </a:ext>
            </a:extLst>
          </p:cNvPr>
          <p:cNvSpPr txBox="1"/>
          <p:nvPr/>
        </p:nvSpPr>
        <p:spPr>
          <a:xfrm>
            <a:off x="5077062" y="6350212"/>
            <a:ext cx="43604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注意：算法中指数</a:t>
            </a:r>
            <a:r>
              <a:rPr lang="en-US" altLang="zh-CN" sz="2000" b="1" dirty="0">
                <a:solidFill>
                  <a:schemeClr val="accent1"/>
                </a:solidFill>
                <a:latin typeface="+mn-ea"/>
                <a:ea typeface="+mn-ea"/>
              </a:rPr>
              <a:t>d</a:t>
            </a:r>
            <a:r>
              <a:rPr lang="zh-CN" altLang="en-US" sz="2000" b="1" dirty="0">
                <a:solidFill>
                  <a:schemeClr val="accent1"/>
                </a:solidFill>
                <a:latin typeface="+mn-ea"/>
                <a:ea typeface="+mn-ea"/>
              </a:rPr>
              <a:t>直接写成</a:t>
            </a:r>
            <a:r>
              <a:rPr lang="en-US" altLang="zh-CN" sz="2000" b="1" dirty="0">
                <a:solidFill>
                  <a:schemeClr val="accent1"/>
                </a:solidFill>
                <a:latin typeface="+mn-ea"/>
                <a:ea typeface="+mn-ea"/>
              </a:rPr>
              <a:t>4</a:t>
            </a:r>
            <a:r>
              <a:rPr lang="zh-CN" altLang="en-US" sz="2000" b="1" dirty="0">
                <a:solidFill>
                  <a:schemeClr val="accent1"/>
                </a:solidFill>
                <a:latin typeface="+mn-ea"/>
                <a:ea typeface="+mn-ea"/>
              </a:rPr>
              <a:t>进制了</a:t>
            </a:r>
          </a:p>
        </p:txBody>
      </p:sp>
    </p:spTree>
    <p:extLst>
      <p:ext uri="{BB962C8B-B14F-4D97-AF65-F5344CB8AC3E}">
        <p14:creationId xmlns:p14="http://schemas.microsoft.com/office/powerpoint/2010/main" val="37277778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A3752-9761-BB33-FA0B-1D6432B6F182}"/>
              </a:ext>
            </a:extLst>
          </p:cNvPr>
          <p:cNvSpPr>
            <a:spLocks noGrp="1"/>
          </p:cNvSpPr>
          <p:nvPr>
            <p:ph type="title"/>
          </p:nvPr>
        </p:nvSpPr>
        <p:spPr/>
        <p:txBody>
          <a:bodyPr/>
          <a:lstStyle/>
          <a:p>
            <a:r>
              <a:rPr lang="zh-CN" altLang="en-US" sz="2800" dirty="0"/>
              <a:t>固定窗口的模幂运算（窗口为</a:t>
            </a:r>
            <a:r>
              <a:rPr lang="en-US" altLang="zh-CN" sz="2800" dirty="0"/>
              <a:t>k</a:t>
            </a:r>
            <a:r>
              <a:rPr lang="zh-CN" altLang="en-US" sz="2800" dirty="0"/>
              <a:t>）</a:t>
            </a:r>
          </a:p>
        </p:txBody>
      </p:sp>
      <p:sp>
        <p:nvSpPr>
          <p:cNvPr id="10" name="文本框 9">
            <a:extLst>
              <a:ext uri="{FF2B5EF4-FFF2-40B4-BE49-F238E27FC236}">
                <a16:creationId xmlns:a16="http://schemas.microsoft.com/office/drawing/2014/main" id="{0B7BA626-AE89-CE40-0974-EBCFB1CC2647}"/>
              </a:ext>
            </a:extLst>
          </p:cNvPr>
          <p:cNvSpPr txBox="1"/>
          <p:nvPr/>
        </p:nvSpPr>
        <p:spPr>
          <a:xfrm>
            <a:off x="4569711" y="6350212"/>
            <a:ext cx="53751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出处：</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应用密码学手册</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第</a:t>
            </a:r>
            <a:r>
              <a:rPr lang="en-US" altLang="zh-CN" sz="2000" b="1" dirty="0">
                <a:solidFill>
                  <a:schemeClr val="accent1"/>
                </a:solidFill>
                <a:latin typeface="+mn-ea"/>
                <a:ea typeface="+mn-ea"/>
              </a:rPr>
              <a:t>14</a:t>
            </a:r>
            <a:r>
              <a:rPr lang="zh-CN" altLang="en-US" sz="2000" b="1" dirty="0">
                <a:solidFill>
                  <a:schemeClr val="accent1"/>
                </a:solidFill>
                <a:latin typeface="+mn-ea"/>
                <a:ea typeface="+mn-ea"/>
              </a:rPr>
              <a:t>章：有效实现</a:t>
            </a:r>
          </a:p>
        </p:txBody>
      </p:sp>
      <p:pic>
        <p:nvPicPr>
          <p:cNvPr id="6" name="图片 5">
            <a:extLst>
              <a:ext uri="{FF2B5EF4-FFF2-40B4-BE49-F238E27FC236}">
                <a16:creationId xmlns:a16="http://schemas.microsoft.com/office/drawing/2014/main" id="{3A89BA47-78C0-855C-4B4F-8E1B417BA28B}"/>
              </a:ext>
            </a:extLst>
          </p:cNvPr>
          <p:cNvPicPr>
            <a:picLocks noChangeAspect="1"/>
          </p:cNvPicPr>
          <p:nvPr/>
        </p:nvPicPr>
        <p:blipFill>
          <a:blip r:embed="rId2"/>
          <a:stretch>
            <a:fillRect/>
          </a:stretch>
        </p:blipFill>
        <p:spPr>
          <a:xfrm>
            <a:off x="5645027" y="1623667"/>
            <a:ext cx="5516836" cy="3610665"/>
          </a:xfrm>
          <a:prstGeom prst="rect">
            <a:avLst/>
          </a:prstGeom>
        </p:spPr>
      </p:pic>
      <p:grpSp>
        <p:nvGrpSpPr>
          <p:cNvPr id="7" name="组合 6">
            <a:extLst>
              <a:ext uri="{FF2B5EF4-FFF2-40B4-BE49-F238E27FC236}">
                <a16:creationId xmlns:a16="http://schemas.microsoft.com/office/drawing/2014/main" id="{0D6148FE-7CA9-A422-6990-77A9B93BF648}"/>
              </a:ext>
            </a:extLst>
          </p:cNvPr>
          <p:cNvGrpSpPr/>
          <p:nvPr/>
        </p:nvGrpSpPr>
        <p:grpSpPr>
          <a:xfrm>
            <a:off x="969474" y="1985817"/>
            <a:ext cx="3986045" cy="2886365"/>
            <a:chOff x="6412479" y="1377497"/>
            <a:chExt cx="5305425" cy="3841752"/>
          </a:xfrm>
        </p:grpSpPr>
        <p:pic>
          <p:nvPicPr>
            <p:cNvPr id="8" name="图片 7">
              <a:extLst>
                <a:ext uri="{FF2B5EF4-FFF2-40B4-BE49-F238E27FC236}">
                  <a16:creationId xmlns:a16="http://schemas.microsoft.com/office/drawing/2014/main" id="{306FBDCA-D70D-1D3C-784A-8F5CEFA75602}"/>
                </a:ext>
              </a:extLst>
            </p:cNvPr>
            <p:cNvPicPr>
              <a:picLocks noChangeAspect="1"/>
            </p:cNvPicPr>
            <p:nvPr/>
          </p:nvPicPr>
          <p:blipFill>
            <a:blip r:embed="rId3"/>
            <a:stretch>
              <a:fillRect/>
            </a:stretch>
          </p:blipFill>
          <p:spPr>
            <a:xfrm>
              <a:off x="6412479" y="1377497"/>
              <a:ext cx="5305425" cy="1504950"/>
            </a:xfrm>
            <a:prstGeom prst="rect">
              <a:avLst/>
            </a:prstGeom>
          </p:spPr>
        </p:pic>
        <p:pic>
          <p:nvPicPr>
            <p:cNvPr id="9" name="图片 8">
              <a:extLst>
                <a:ext uri="{FF2B5EF4-FFF2-40B4-BE49-F238E27FC236}">
                  <a16:creationId xmlns:a16="http://schemas.microsoft.com/office/drawing/2014/main" id="{69E92C47-5968-C093-E52F-C73A2D889994}"/>
                </a:ext>
              </a:extLst>
            </p:cNvPr>
            <p:cNvPicPr>
              <a:picLocks noChangeAspect="1"/>
            </p:cNvPicPr>
            <p:nvPr/>
          </p:nvPicPr>
          <p:blipFill>
            <a:blip r:embed="rId4"/>
            <a:stretch>
              <a:fillRect/>
            </a:stretch>
          </p:blipFill>
          <p:spPr>
            <a:xfrm>
              <a:off x="6436291" y="2971349"/>
              <a:ext cx="5257800" cy="2247900"/>
            </a:xfrm>
            <a:prstGeom prst="rect">
              <a:avLst/>
            </a:prstGeom>
          </p:spPr>
        </p:pic>
      </p:grpSp>
      <p:sp>
        <p:nvSpPr>
          <p:cNvPr id="11" name="文本框 10">
            <a:extLst>
              <a:ext uri="{FF2B5EF4-FFF2-40B4-BE49-F238E27FC236}">
                <a16:creationId xmlns:a16="http://schemas.microsoft.com/office/drawing/2014/main" id="{C3F60059-4FAD-4359-ED8B-0E9B763432E0}"/>
              </a:ext>
            </a:extLst>
          </p:cNvPr>
          <p:cNvSpPr txBox="1"/>
          <p:nvPr/>
        </p:nvSpPr>
        <p:spPr>
          <a:xfrm>
            <a:off x="2356343" y="5393915"/>
            <a:ext cx="172354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二元指数运算</a:t>
            </a:r>
          </a:p>
        </p:txBody>
      </p:sp>
      <p:sp>
        <p:nvSpPr>
          <p:cNvPr id="12" name="文本框 11">
            <a:extLst>
              <a:ext uri="{FF2B5EF4-FFF2-40B4-BE49-F238E27FC236}">
                <a16:creationId xmlns:a16="http://schemas.microsoft.com/office/drawing/2014/main" id="{7676985D-408C-D0DB-D2DA-8920745E9DAC}"/>
              </a:ext>
            </a:extLst>
          </p:cNvPr>
          <p:cNvSpPr txBox="1"/>
          <p:nvPr/>
        </p:nvSpPr>
        <p:spPr>
          <a:xfrm>
            <a:off x="8077378" y="5392986"/>
            <a:ext cx="1619354" cy="400110"/>
          </a:xfrm>
          <a:prstGeom prst="rect">
            <a:avLst/>
          </a:prstGeom>
          <a:solidFill>
            <a:schemeClr val="bg1"/>
          </a:solidFill>
        </p:spPr>
        <p:txBody>
          <a:bodyPr wrap="none">
            <a:spAutoFit/>
          </a:bodyPr>
          <a:lstStyle/>
          <a:p>
            <a:pPr algn="ctr"/>
            <a:r>
              <a:rPr lang="en-US" altLang="zh-CN" sz="2000" b="1" dirty="0">
                <a:solidFill>
                  <a:schemeClr val="accent1"/>
                </a:solidFill>
                <a:latin typeface="+mn-ea"/>
                <a:ea typeface="+mn-ea"/>
              </a:rPr>
              <a:t>k</a:t>
            </a:r>
            <a:r>
              <a:rPr lang="zh-CN" altLang="en-US" sz="2000" b="1" dirty="0">
                <a:solidFill>
                  <a:schemeClr val="accent1"/>
                </a:solidFill>
                <a:latin typeface="+mn-ea"/>
                <a:ea typeface="+mn-ea"/>
              </a:rPr>
              <a:t>元指数运算</a:t>
            </a:r>
          </a:p>
        </p:txBody>
      </p:sp>
    </p:spTree>
    <p:extLst>
      <p:ext uri="{BB962C8B-B14F-4D97-AF65-F5344CB8AC3E}">
        <p14:creationId xmlns:p14="http://schemas.microsoft.com/office/powerpoint/2010/main" val="3081916966"/>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3EE743C0-BDA6-6DF9-7C4B-800C91D6DC10}"/>
              </a:ext>
            </a:extLst>
          </p:cNvPr>
          <p:cNvGrpSpPr/>
          <p:nvPr/>
        </p:nvGrpSpPr>
        <p:grpSpPr>
          <a:xfrm>
            <a:off x="6896237" y="1311139"/>
            <a:ext cx="5376726" cy="4235721"/>
            <a:chOff x="7341415" y="874421"/>
            <a:chExt cx="5376726" cy="4235721"/>
          </a:xfrm>
        </p:grpSpPr>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5E688004-2413-4B77-B6C1-39B6C14D46AE}"/>
                    </a:ext>
                  </a:extLst>
                </p:cNvPr>
                <p:cNvSpPr txBox="1">
                  <a:spLocks/>
                </p:cNvSpPr>
                <p:nvPr/>
              </p:nvSpPr>
              <p:spPr>
                <a:xfrm>
                  <a:off x="7341415" y="1590555"/>
                  <a:ext cx="5376726" cy="351958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zh-CN" altLang="en-US" b="0" dirty="0"/>
                    <a:t>举例：计算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1110000110</m:t>
                          </m:r>
                        </m:sup>
                      </m:sSup>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latin typeface="Cambria Math" panose="02040503050406030204" pitchFamily="18" charset="0"/>
                  </a:endParaRPr>
                </a:p>
                <a:p>
                  <a14:m>
                    <m:oMath xmlns:m="http://schemas.openxmlformats.org/officeDocument/2006/math">
                      <m:sSup>
                        <m:sSupPr>
                          <m:ctrlPr>
                            <a:rPr lang="en-US" altLang="zh-CN" b="0" i="1" smtClean="0">
                              <a:latin typeface="Cambria Math" panose="02040503050406030204" pitchFamily="18" charset="0"/>
                            </a:rPr>
                          </m:ctrlPr>
                        </m:sSupPr>
                        <m:e>
                          <m:r>
                            <a:rPr lang="en-US" altLang="zh-CN" b="0" i="1">
                              <a:latin typeface="Cambria Math" panose="02040503050406030204" pitchFamily="18" charset="0"/>
                            </a:rPr>
                            <m:t>𝑥</m:t>
                          </m:r>
                        </m:e>
                        <m:sup>
                          <m:r>
                            <a:rPr lang="en-US" altLang="zh-CN" b="0" i="1" smtClean="0">
                              <a:latin typeface="Cambria Math" panose="02040503050406030204" pitchFamily="18" charset="0"/>
                            </a:rPr>
                            <m:t>11</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i="1" dirty="0"/>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smtClean="0">
                              <a:latin typeface="Cambria Math" panose="02040503050406030204" pitchFamily="18" charset="0"/>
                            </a:rPr>
                            <m:t>1</m:t>
                          </m:r>
                          <m:r>
                            <a:rPr lang="en-US" altLang="zh-CN" b="0" i="1">
                              <a:latin typeface="Cambria Math" panose="02040503050406030204" pitchFamily="18" charset="0"/>
                            </a:rPr>
                            <m:t>1</m:t>
                          </m:r>
                          <m:r>
                            <a:rPr lang="en-US" altLang="zh-CN" b="0" i="1" smtClean="0">
                              <a:latin typeface="Cambria Math" panose="02040503050406030204" pitchFamily="18" charset="0"/>
                            </a:rPr>
                            <m:t>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a:latin typeface="Cambria Math" panose="02040503050406030204" pitchFamily="18" charset="0"/>
                        </a:rPr>
                        <m:t> </m:t>
                      </m:r>
                      <m:r>
                        <a:rPr lang="zh-CN" altLang="en-US" b="0">
                          <a:latin typeface="Cambria Math" panose="02040503050406030204" pitchFamily="18" charset="0"/>
                        </a:rPr>
                        <m:t>𝑁</m:t>
                      </m:r>
                    </m:oMath>
                  </a14:m>
                  <a:endParaRPr lang="en-US" altLang="zh-CN" b="0" dirty="0">
                    <a:latin typeface="Cambria Math" panose="02040503050406030204" pitchFamily="18" charset="0"/>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a:latin typeface="Cambria Math" panose="02040503050406030204" pitchFamily="18" charset="0"/>
                        </a:rPr>
                        <m:t> </m:t>
                      </m:r>
                      <m:r>
                        <a:rPr lang="zh-CN" altLang="en-US" b="0">
                          <a:latin typeface="Cambria Math" panose="02040503050406030204" pitchFamily="18" charset="0"/>
                        </a:rPr>
                        <m:t>𝑁</m:t>
                      </m:r>
                    </m:oMath>
                  </a14:m>
                  <a:endParaRPr lang="en-US" altLang="zh-CN" b="0" dirty="0">
                    <a:latin typeface="Cambria Math" panose="02040503050406030204" pitchFamily="18" charset="0"/>
                  </a:endParaRPr>
                </a:p>
                <a:p>
                  <a14:m>
                    <m:oMath xmlns:m="http://schemas.openxmlformats.org/officeDocument/2006/math">
                      <m:sSup>
                        <m:sSupPr>
                          <m:ctrlPr>
                            <a:rPr lang="en-US" altLang="zh-CN" b="0" i="1" smtClean="0">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m:t>
                          </m:r>
                          <m:r>
                            <a:rPr lang="en-US" altLang="zh-CN" b="0" i="1">
                              <a:latin typeface="Cambria Math" panose="02040503050406030204" pitchFamily="18" charset="0"/>
                            </a:rPr>
                            <m:t>0</m:t>
                          </m:r>
                          <m:r>
                            <a:rPr lang="en-US" altLang="zh-CN" b="0" i="1" smtClean="0">
                              <a:latin typeface="Cambria Math" panose="02040503050406030204" pitchFamily="18" charset="0"/>
                            </a:rPr>
                            <m:t>00000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m:t>
                          </m:r>
                          <m:r>
                            <a:rPr lang="en-US" altLang="zh-CN" b="0" i="1">
                              <a:latin typeface="Cambria Math" panose="02040503050406030204" pitchFamily="18" charset="0"/>
                            </a:rPr>
                            <m:t>0</m:t>
                          </m:r>
                          <m:r>
                            <a:rPr lang="en-US" altLang="zh-CN" b="0" i="1" smtClean="0">
                              <a:latin typeface="Cambria Math" panose="02040503050406030204" pitchFamily="18" charset="0"/>
                            </a:rPr>
                            <m:t>00011</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a:p>
                  <a14:m>
                    <m:oMath xmlns:m="http://schemas.openxmlformats.org/officeDocument/2006/math">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1</m:t>
                          </m:r>
                          <m:r>
                            <a:rPr lang="en-US" altLang="zh-CN" b="0" i="1" smtClean="0">
                              <a:latin typeface="Cambria Math" panose="02040503050406030204" pitchFamily="18" charset="0"/>
                            </a:rPr>
                            <m:t>110000110</m:t>
                          </m:r>
                        </m:sup>
                      </m:sSup>
                    </m:oMath>
                  </a14:m>
                  <a:r>
                    <a:rPr lang="en-US" altLang="zh-CN" b="0" dirty="0"/>
                    <a:t> </a:t>
                  </a:r>
                  <a14:m>
                    <m:oMath xmlns:m="http://schemas.openxmlformats.org/officeDocument/2006/math">
                      <m:r>
                        <m:rPr>
                          <m:sty m:val="p"/>
                        </m:rPr>
                        <a:rPr lang="en-US" altLang="zh-CN" b="0" i="0">
                          <a:latin typeface="Cambria Math" panose="02040503050406030204" pitchFamily="18" charset="0"/>
                        </a:rPr>
                        <m:t>mod</m:t>
                      </m:r>
                      <m:r>
                        <a:rPr lang="en-US" altLang="zh-CN" b="0" i="1">
                          <a:latin typeface="Cambria Math" panose="02040503050406030204" pitchFamily="18" charset="0"/>
                        </a:rPr>
                        <m:t> </m:t>
                      </m:r>
                      <m:r>
                        <a:rPr lang="zh-CN" altLang="en-US" b="0" i="1">
                          <a:latin typeface="Cambria Math" panose="02040503050406030204" pitchFamily="18" charset="0"/>
                        </a:rPr>
                        <m:t>𝑁</m:t>
                      </m:r>
                    </m:oMath>
                  </a14:m>
                  <a:endParaRPr lang="en-US" altLang="zh-CN" b="0" dirty="0">
                    <a:solidFill>
                      <a:srgbClr val="FF0000"/>
                    </a:solidFill>
                  </a:endParaRPr>
                </a:p>
              </p:txBody>
            </p:sp>
          </mc:Choice>
          <mc:Fallback xmlns="">
            <p:sp>
              <p:nvSpPr>
                <p:cNvPr id="5" name="内容占位符 2">
                  <a:extLst>
                    <a:ext uri="{FF2B5EF4-FFF2-40B4-BE49-F238E27FC236}">
                      <a16:creationId xmlns:a16="http://schemas.microsoft.com/office/drawing/2014/main" id="{5E688004-2413-4B77-B6C1-39B6C14D46AE}"/>
                    </a:ext>
                  </a:extLst>
                </p:cNvPr>
                <p:cNvSpPr txBox="1">
                  <a:spLocks noRot="1" noChangeAspect="1" noMove="1" noResize="1" noEditPoints="1" noAdjustHandles="1" noChangeArrowheads="1" noChangeShapeType="1" noTextEdit="1"/>
                </p:cNvSpPr>
                <p:nvPr/>
              </p:nvSpPr>
              <p:spPr>
                <a:xfrm>
                  <a:off x="7341415" y="1590555"/>
                  <a:ext cx="5376726" cy="3519587"/>
                </a:xfrm>
                <a:prstGeom prst="rect">
                  <a:avLst/>
                </a:prstGeom>
                <a:blipFill>
                  <a:blip r:embed="rId3"/>
                  <a:stretch>
                    <a:fillRect l="-1020" t="-2080"/>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DD49B6DA-D67E-902C-16D4-605854B7E67F}"/>
                </a:ext>
              </a:extLst>
            </p:cNvPr>
            <p:cNvSpPr txBox="1"/>
            <p:nvPr/>
          </p:nvSpPr>
          <p:spPr>
            <a:xfrm>
              <a:off x="8401884" y="874421"/>
              <a:ext cx="3570208"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指数分组为</a:t>
              </a:r>
              <a:r>
                <a:rPr lang="en-US" altLang="zh-CN" sz="2000" b="1" dirty="0">
                  <a:solidFill>
                    <a:schemeClr val="accent1"/>
                  </a:solidFill>
                  <a:latin typeface="+mn-ea"/>
                  <a:ea typeface="+mn-ea"/>
                </a:rPr>
                <a:t>11,1,0,0,0,0,11,0</a:t>
              </a:r>
              <a:endParaRPr lang="zh-CN" altLang="en-US" sz="2000" b="1" dirty="0">
                <a:solidFill>
                  <a:schemeClr val="accent1"/>
                </a:solidFill>
                <a:latin typeface="+mn-ea"/>
                <a:ea typeface="+mn-ea"/>
              </a:endParaRPr>
            </a:p>
          </p:txBody>
        </p:sp>
        <p:cxnSp>
          <p:nvCxnSpPr>
            <p:cNvPr id="15" name="直接箭头连接符 14">
              <a:extLst>
                <a:ext uri="{FF2B5EF4-FFF2-40B4-BE49-F238E27FC236}">
                  <a16:creationId xmlns:a16="http://schemas.microsoft.com/office/drawing/2014/main" id="{58FC7FA1-058C-7BEA-49B2-E093640CBE8B}"/>
                </a:ext>
              </a:extLst>
            </p:cNvPr>
            <p:cNvCxnSpPr>
              <a:cxnSpLocks/>
            </p:cNvCxnSpPr>
            <p:nvPr/>
          </p:nvCxnSpPr>
          <p:spPr>
            <a:xfrm flipH="1">
              <a:off x="10186988" y="1274531"/>
              <a:ext cx="114300" cy="3396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B8C946B-3CAD-3C8D-A674-5DC3CF57D13D}"/>
                </a:ext>
              </a:extLst>
            </p:cNvPr>
            <p:cNvCxnSpPr>
              <a:cxnSpLocks/>
            </p:cNvCxnSpPr>
            <p:nvPr/>
          </p:nvCxnSpPr>
          <p:spPr>
            <a:xfrm>
              <a:off x="7629525" y="2514600"/>
              <a:ext cx="165961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D49F1C7-D6EA-BA47-634A-9D361F514315}"/>
                </a:ext>
              </a:extLst>
            </p:cNvPr>
            <p:cNvCxnSpPr>
              <a:cxnSpLocks/>
            </p:cNvCxnSpPr>
            <p:nvPr/>
          </p:nvCxnSpPr>
          <p:spPr>
            <a:xfrm>
              <a:off x="7629525" y="3469230"/>
              <a:ext cx="190023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1C098D9-689E-BC19-C928-103133A3AABC}"/>
                </a:ext>
              </a:extLst>
            </p:cNvPr>
            <p:cNvCxnSpPr>
              <a:cxnSpLocks/>
            </p:cNvCxnSpPr>
            <p:nvPr/>
          </p:nvCxnSpPr>
          <p:spPr>
            <a:xfrm>
              <a:off x="7629525" y="4418299"/>
              <a:ext cx="261461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E9DEF86-858B-AD34-8A9F-2A7D8C3A6E9C}"/>
                </a:ext>
              </a:extLst>
            </p:cNvPr>
            <p:cNvCxnSpPr>
              <a:cxnSpLocks/>
            </p:cNvCxnSpPr>
            <p:nvPr/>
          </p:nvCxnSpPr>
          <p:spPr>
            <a:xfrm>
              <a:off x="7629525" y="4889785"/>
              <a:ext cx="273832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zh-CN" altLang="en-US" dirty="0"/>
              <a:t>滑动</a:t>
            </a:r>
            <a:r>
              <a:rPr lang="zh-CN" altLang="en-US" sz="2800" dirty="0"/>
              <a:t>窗口的模幂运算</a:t>
            </a:r>
            <a:endParaRPr lang="zh-CN" altLang="en-US" dirty="0"/>
          </a:p>
        </p:txBody>
      </p:sp>
      <p:sp>
        <p:nvSpPr>
          <p:cNvPr id="6" name="内容占位符 2">
            <a:extLst>
              <a:ext uri="{FF2B5EF4-FFF2-40B4-BE49-F238E27FC236}">
                <a16:creationId xmlns:a16="http://schemas.microsoft.com/office/drawing/2014/main" id="{BD1D430F-1B8F-446A-AF9A-1DC1729B68E7}"/>
              </a:ext>
            </a:extLst>
          </p:cNvPr>
          <p:cNvSpPr txBox="1">
            <a:spLocks/>
          </p:cNvSpPr>
          <p:nvPr/>
        </p:nvSpPr>
        <p:spPr>
          <a:xfrm>
            <a:off x="10098254" y="2728383"/>
            <a:ext cx="1659617" cy="2737536"/>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zh-CN" altLang="en-US" dirty="0">
                <a:solidFill>
                  <a:schemeClr val="accent1"/>
                </a:solidFill>
              </a:rPr>
              <a:t>平方</a:t>
            </a:r>
            <a:endParaRPr lang="en-US" altLang="zh-CN" dirty="0">
              <a:solidFill>
                <a:schemeClr val="accent1"/>
              </a:solidFill>
            </a:endParaRPr>
          </a:p>
          <a:p>
            <a:pPr marL="0" indent="0">
              <a:buNone/>
            </a:pPr>
            <a:r>
              <a:rPr lang="zh-CN" altLang="en-US" dirty="0">
                <a:solidFill>
                  <a:schemeClr val="accent1"/>
                </a:solidFill>
              </a:rPr>
              <a:t>乘</a:t>
            </a:r>
            <a:endParaRPr lang="en-US" altLang="zh-CN" dirty="0">
              <a:solidFill>
                <a:schemeClr val="accent1"/>
              </a:solidFill>
            </a:endParaRPr>
          </a:p>
          <a:p>
            <a:pPr marL="0" indent="0">
              <a:buNone/>
            </a:pPr>
            <a:r>
              <a:rPr lang="zh-CN" altLang="en-US" dirty="0">
                <a:solidFill>
                  <a:schemeClr val="accent1"/>
                </a:solidFill>
              </a:rPr>
              <a:t>六次平方</a:t>
            </a:r>
            <a:endParaRPr lang="en-US" altLang="zh-CN" dirty="0">
              <a:solidFill>
                <a:schemeClr val="accent1"/>
              </a:solidFill>
            </a:endParaRPr>
          </a:p>
          <a:p>
            <a:pPr marL="0" indent="0">
              <a:buNone/>
            </a:pPr>
            <a:r>
              <a:rPr lang="zh-CN" altLang="en-US" dirty="0">
                <a:solidFill>
                  <a:schemeClr val="accent1"/>
                </a:solidFill>
              </a:rPr>
              <a:t>乘</a:t>
            </a:r>
            <a:endParaRPr lang="en-US" altLang="zh-CN" dirty="0">
              <a:solidFill>
                <a:schemeClr val="accent1"/>
              </a:solidFill>
            </a:endParaRPr>
          </a:p>
          <a:p>
            <a:pPr marL="0" indent="0">
              <a:buNone/>
            </a:pPr>
            <a:r>
              <a:rPr lang="zh-CN" altLang="en-US" dirty="0">
                <a:solidFill>
                  <a:schemeClr val="accent1"/>
                </a:solidFill>
              </a:rPr>
              <a:t>平方</a:t>
            </a:r>
            <a:endParaRPr lang="en-US" altLang="zh-CN" dirty="0">
              <a:solidFill>
                <a:schemeClr val="accent1"/>
              </a:solidFill>
            </a:endParaRP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98686D05-4D0B-0287-B36B-537FE045C7AB}"/>
                  </a:ext>
                </a:extLst>
              </p:cNvPr>
              <p:cNvSpPr txBox="1"/>
              <p:nvPr/>
            </p:nvSpPr>
            <p:spPr>
              <a:xfrm>
                <a:off x="583623" y="1085221"/>
                <a:ext cx="5973579" cy="4993162"/>
              </a:xfrm>
              <a:prstGeom prst="rect">
                <a:avLst/>
              </a:prstGeom>
              <a:noFill/>
            </p:spPr>
            <p:txBody>
              <a:bodyPr wrap="square" rtlCol="0">
                <a:spAutoFit/>
              </a:bodyPr>
              <a:lstStyle/>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动机：</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b="1" dirty="0">
                    <a:solidFill>
                      <a:srgbClr val="C00000"/>
                    </a:solidFill>
                    <a:latin typeface="+mn-ea"/>
                    <a:ea typeface="+mn-ea"/>
                  </a:rPr>
                  <a:t>预计算减半</a:t>
                </a:r>
                <a:r>
                  <a:rPr lang="zh-CN" altLang="en-US" sz="2000" dirty="0">
                    <a:latin typeface="+mn-ea"/>
                    <a:ea typeface="+mn-ea"/>
                  </a:rPr>
                  <a:t>，</a:t>
                </a:r>
                <a14:m>
                  <m:oMath xmlns:m="http://schemas.openxmlformats.org/officeDocument/2006/math">
                    <m:r>
                      <a:rPr lang="en-US" altLang="zh-CN" sz="2000" b="1" i="1" dirty="0" smtClean="0">
                        <a:latin typeface="Cambria Math" panose="02040503050406030204" pitchFamily="18" charset="0"/>
                        <a:ea typeface="+mn-ea"/>
                      </a:rPr>
                      <m:t>𝒙</m:t>
                    </m:r>
                  </m:oMath>
                </a14:m>
                <a:r>
                  <a:rPr lang="zh-CN" altLang="en-US" sz="2000" dirty="0">
                    <a:latin typeface="+mn-ea"/>
                    <a:ea typeface="+mn-ea"/>
                  </a:rPr>
                  <a:t>的偶数次方不再预计算</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如果相邻两个窗口能拼成一个窗口（如</a:t>
                </a:r>
                <a:r>
                  <a:rPr lang="en-US" altLang="zh-CN" sz="2000" dirty="0">
                    <a:latin typeface="+mn-ea"/>
                    <a:ea typeface="+mn-ea"/>
                  </a:rPr>
                  <a:t>01,10</a:t>
                </a:r>
                <a:r>
                  <a:rPr lang="zh-CN" altLang="en-US" sz="2000" dirty="0">
                    <a:latin typeface="+mn-ea"/>
                    <a:ea typeface="+mn-ea"/>
                  </a:rPr>
                  <a:t>拼成</a:t>
                </a:r>
                <a:r>
                  <a:rPr lang="en-US" altLang="zh-CN" sz="2000" dirty="0">
                    <a:latin typeface="+mn-ea"/>
                    <a:ea typeface="+mn-ea"/>
                  </a:rPr>
                  <a:t>0,11,0</a:t>
                </a:r>
                <a:r>
                  <a:rPr lang="zh-CN" altLang="en-US" sz="2000" dirty="0">
                    <a:latin typeface="+mn-ea"/>
                    <a:ea typeface="+mn-ea"/>
                  </a:rPr>
                  <a:t>），则可以</a:t>
                </a:r>
                <a:r>
                  <a:rPr lang="zh-CN" altLang="en-US" sz="2000" b="1" dirty="0">
                    <a:solidFill>
                      <a:srgbClr val="C00000"/>
                    </a:solidFill>
                    <a:latin typeface="+mn-ea"/>
                    <a:ea typeface="+mn-ea"/>
                  </a:rPr>
                  <a:t>减少一次乘法</a:t>
                </a:r>
                <a:endParaRPr lang="en-US" altLang="zh-CN" sz="2000" b="1" dirty="0">
                  <a:solidFill>
                    <a:srgbClr val="C00000"/>
                  </a:solidFill>
                  <a:latin typeface="+mn-ea"/>
                  <a:ea typeface="+mn-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解决方案：在固定窗口法基础上重新分组</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窗口设为</a:t>
                </a:r>
                <a:r>
                  <a:rPr lang="en-US" altLang="zh-CN" sz="2000" dirty="0">
                    <a:latin typeface="+mn-ea"/>
                    <a:ea typeface="+mn-ea"/>
                  </a:rPr>
                  <a:t>k</a:t>
                </a:r>
                <a:r>
                  <a:rPr lang="zh-CN" altLang="en-US" sz="2000" dirty="0">
                    <a:latin typeface="+mn-ea"/>
                    <a:ea typeface="+mn-ea"/>
                  </a:rPr>
                  <a:t>，每组长度不超过</a:t>
                </a:r>
                <a:r>
                  <a:rPr lang="en-US" altLang="zh-CN" sz="2000" dirty="0">
                    <a:latin typeface="+mn-ea"/>
                    <a:ea typeface="+mn-ea"/>
                  </a:rPr>
                  <a:t>k</a:t>
                </a: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一比特一比特向右滑动</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每组开头不能是</a:t>
                </a:r>
                <a:r>
                  <a:rPr lang="en-US" altLang="zh-CN" sz="2000" dirty="0">
                    <a:latin typeface="+mn-ea"/>
                    <a:ea typeface="+mn-ea"/>
                  </a:rPr>
                  <a:t>0</a:t>
                </a:r>
                <a:r>
                  <a:rPr lang="zh-CN" altLang="en-US" sz="2000" dirty="0">
                    <a:latin typeface="+mn-ea"/>
                    <a:ea typeface="+mn-ea"/>
                  </a:rPr>
                  <a:t>，如果是</a:t>
                </a:r>
                <a:r>
                  <a:rPr lang="en-US" altLang="zh-CN" sz="2000" dirty="0">
                    <a:latin typeface="+mn-ea"/>
                    <a:ea typeface="+mn-ea"/>
                  </a:rPr>
                  <a:t>0</a:t>
                </a:r>
                <a:r>
                  <a:rPr lang="zh-CN" altLang="en-US" sz="2000" dirty="0">
                    <a:latin typeface="+mn-ea"/>
                    <a:ea typeface="+mn-ea"/>
                  </a:rPr>
                  <a:t>则整个窗口往后滑一位</a:t>
                </a: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每组结尾必须是</a:t>
                </a:r>
                <a:r>
                  <a:rPr lang="en-US" altLang="zh-CN" sz="2000" dirty="0">
                    <a:latin typeface="+mn-ea"/>
                    <a:ea typeface="+mn-ea"/>
                  </a:rPr>
                  <a:t>1</a:t>
                </a:r>
                <a:r>
                  <a:rPr lang="zh-CN" altLang="en-US" sz="2000" dirty="0">
                    <a:latin typeface="+mn-ea"/>
                    <a:ea typeface="+mn-ea"/>
                  </a:rPr>
                  <a:t>，如果是</a:t>
                </a:r>
                <a:r>
                  <a:rPr lang="en-US" altLang="zh-CN" sz="2000" dirty="0">
                    <a:latin typeface="+mn-ea"/>
                    <a:ea typeface="+mn-ea"/>
                  </a:rPr>
                  <a:t>0</a:t>
                </a:r>
                <a:r>
                  <a:rPr lang="zh-CN" altLang="en-US" sz="2000" dirty="0">
                    <a:latin typeface="+mn-ea"/>
                    <a:ea typeface="+mn-ea"/>
                  </a:rPr>
                  <a:t>则当前窗口结尾往前缩一位</a:t>
                </a:r>
                <a:endParaRPr lang="en-US" altLang="zh-CN" sz="2000" dirty="0">
                  <a:latin typeface="+mn-ea"/>
                  <a:ea typeface="+mn-ea"/>
                </a:endParaRPr>
              </a:p>
            </p:txBody>
          </p:sp>
        </mc:Choice>
        <mc:Fallback>
          <p:sp>
            <p:nvSpPr>
              <p:cNvPr id="9" name="文本框 8">
                <a:extLst>
                  <a:ext uri="{FF2B5EF4-FFF2-40B4-BE49-F238E27FC236}">
                    <a16:creationId xmlns:a16="http://schemas.microsoft.com/office/drawing/2014/main" id="{98686D05-4D0B-0287-B36B-537FE045C7AB}"/>
                  </a:ext>
                </a:extLst>
              </p:cNvPr>
              <p:cNvSpPr txBox="1">
                <a:spLocks noRot="1" noChangeAspect="1" noMove="1" noResize="1" noEditPoints="1" noAdjustHandles="1" noChangeArrowheads="1" noChangeShapeType="1" noTextEdit="1"/>
              </p:cNvSpPr>
              <p:nvPr/>
            </p:nvSpPr>
            <p:spPr>
              <a:xfrm>
                <a:off x="583623" y="1085221"/>
                <a:ext cx="5973579" cy="4993162"/>
              </a:xfrm>
              <a:prstGeom prst="rect">
                <a:avLst/>
              </a:prstGeom>
              <a:blipFill>
                <a:blip r:embed="rId4"/>
                <a:stretch>
                  <a:fillRect l="-918" r="-1020" b="-12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43671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A3752-9761-BB33-FA0B-1D6432B6F182}"/>
              </a:ext>
            </a:extLst>
          </p:cNvPr>
          <p:cNvSpPr>
            <a:spLocks noGrp="1"/>
          </p:cNvSpPr>
          <p:nvPr>
            <p:ph type="title"/>
          </p:nvPr>
        </p:nvSpPr>
        <p:spPr/>
        <p:txBody>
          <a:bodyPr/>
          <a:lstStyle/>
          <a:p>
            <a:r>
              <a:rPr lang="zh-CN" altLang="en-US" sz="2800" dirty="0"/>
              <a:t>滑动窗口的模幂运算</a:t>
            </a:r>
            <a:endParaRPr lang="zh-CN" altLang="en-US" dirty="0"/>
          </a:p>
        </p:txBody>
      </p:sp>
      <p:sp>
        <p:nvSpPr>
          <p:cNvPr id="10" name="文本框 9">
            <a:extLst>
              <a:ext uri="{FF2B5EF4-FFF2-40B4-BE49-F238E27FC236}">
                <a16:creationId xmlns:a16="http://schemas.microsoft.com/office/drawing/2014/main" id="{0B7BA626-AE89-CE40-0974-EBCFB1CC2647}"/>
              </a:ext>
            </a:extLst>
          </p:cNvPr>
          <p:cNvSpPr txBox="1"/>
          <p:nvPr/>
        </p:nvSpPr>
        <p:spPr>
          <a:xfrm>
            <a:off x="4569711" y="6350212"/>
            <a:ext cx="53751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出处：</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应用密码学手册</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第</a:t>
            </a:r>
            <a:r>
              <a:rPr lang="en-US" altLang="zh-CN" sz="2000" b="1" dirty="0">
                <a:solidFill>
                  <a:schemeClr val="accent1"/>
                </a:solidFill>
                <a:latin typeface="+mn-ea"/>
                <a:ea typeface="+mn-ea"/>
              </a:rPr>
              <a:t>14</a:t>
            </a:r>
            <a:r>
              <a:rPr lang="zh-CN" altLang="en-US" sz="2000" b="1" dirty="0">
                <a:solidFill>
                  <a:schemeClr val="accent1"/>
                </a:solidFill>
                <a:latin typeface="+mn-ea"/>
                <a:ea typeface="+mn-ea"/>
              </a:rPr>
              <a:t>章：有效实现</a:t>
            </a:r>
          </a:p>
        </p:txBody>
      </p:sp>
      <p:pic>
        <p:nvPicPr>
          <p:cNvPr id="4" name="图片 3">
            <a:extLst>
              <a:ext uri="{FF2B5EF4-FFF2-40B4-BE49-F238E27FC236}">
                <a16:creationId xmlns:a16="http://schemas.microsoft.com/office/drawing/2014/main" id="{160F76FC-AEB2-36A7-B398-E2806010A763}"/>
              </a:ext>
            </a:extLst>
          </p:cNvPr>
          <p:cNvPicPr>
            <a:picLocks noChangeAspect="1"/>
          </p:cNvPicPr>
          <p:nvPr/>
        </p:nvPicPr>
        <p:blipFill>
          <a:blip r:embed="rId2"/>
          <a:stretch>
            <a:fillRect/>
          </a:stretch>
        </p:blipFill>
        <p:spPr>
          <a:xfrm>
            <a:off x="1778262" y="1184212"/>
            <a:ext cx="8635475" cy="4746756"/>
          </a:xfrm>
          <a:prstGeom prst="rect">
            <a:avLst/>
          </a:prstGeom>
        </p:spPr>
      </p:pic>
    </p:spTree>
    <p:extLst>
      <p:ext uri="{BB962C8B-B14F-4D97-AF65-F5344CB8AC3E}">
        <p14:creationId xmlns:p14="http://schemas.microsoft.com/office/powerpoint/2010/main" val="364173070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150687" y="1181633"/>
            <a:ext cx="4984278" cy="4955642"/>
            <a:chOff x="6512398" y="1353083"/>
            <a:chExt cx="4984278" cy="4955642"/>
          </a:xfrm>
        </p:grpSpPr>
        <p:sp>
          <p:nvSpPr>
            <p:cNvPr id="26" name="文本占位符 11"/>
            <p:cNvSpPr txBox="1"/>
            <p:nvPr/>
          </p:nvSpPr>
          <p:spPr>
            <a:xfrm>
              <a:off x="6512398" y="4034115"/>
              <a:ext cx="4984278" cy="546128"/>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4</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7"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模乘运算</a:t>
              </a:r>
              <a:r>
                <a:rPr lang="zh-CN" altLang="en-US" dirty="0">
                  <a:solidFill>
                    <a:schemeClr val="tx1"/>
                  </a:solidFill>
                  <a:latin typeface="微软雅黑" panose="020B0503020204020204" pitchFamily="34" charset="-122"/>
                  <a:ea typeface="微软雅黑" panose="020B0503020204020204" pitchFamily="34" charset="-122"/>
                  <a:sym typeface="+mn-lt"/>
                </a:rPr>
                <a:t>实现</a:t>
              </a:r>
              <a:endPar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8" name="books-group_25777"/>
            <p:cNvSpPr>
              <a:spLocks noChangeAspect="1"/>
            </p:cNvSpPr>
            <p:nvPr/>
          </p:nvSpPr>
          <p:spPr bwMode="auto">
            <a:xfrm>
              <a:off x="8310569" y="1353083"/>
              <a:ext cx="1387936" cy="1419261"/>
            </a:xfrm>
            <a:custGeom>
              <a:avLst/>
              <a:gdLst>
                <a:gd name="connsiteX0" fmla="*/ 75418 w 590915"/>
                <a:gd name="connsiteY0" fmla="*/ 479492 h 604252"/>
                <a:gd name="connsiteX1" fmla="*/ 398146 w 590915"/>
                <a:gd name="connsiteY1" fmla="*/ 479492 h 604252"/>
                <a:gd name="connsiteX2" fmla="*/ 408150 w 590915"/>
                <a:gd name="connsiteY2" fmla="*/ 489477 h 604252"/>
                <a:gd name="connsiteX3" fmla="*/ 398146 w 590915"/>
                <a:gd name="connsiteY3" fmla="*/ 499462 h 604252"/>
                <a:gd name="connsiteX4" fmla="*/ 75418 w 590915"/>
                <a:gd name="connsiteY4" fmla="*/ 499462 h 604252"/>
                <a:gd name="connsiteX5" fmla="*/ 65414 w 590915"/>
                <a:gd name="connsiteY5" fmla="*/ 489477 h 604252"/>
                <a:gd name="connsiteX6" fmla="*/ 75418 w 590915"/>
                <a:gd name="connsiteY6" fmla="*/ 479492 h 604252"/>
                <a:gd name="connsiteX7" fmla="*/ 75418 w 590915"/>
                <a:gd name="connsiteY7" fmla="*/ 424451 h 604252"/>
                <a:gd name="connsiteX8" fmla="*/ 398146 w 590915"/>
                <a:gd name="connsiteY8" fmla="*/ 424451 h 604252"/>
                <a:gd name="connsiteX9" fmla="*/ 408150 w 590915"/>
                <a:gd name="connsiteY9" fmla="*/ 434436 h 604252"/>
                <a:gd name="connsiteX10" fmla="*/ 398146 w 590915"/>
                <a:gd name="connsiteY10" fmla="*/ 444421 h 604252"/>
                <a:gd name="connsiteX11" fmla="*/ 75418 w 590915"/>
                <a:gd name="connsiteY11" fmla="*/ 444421 h 604252"/>
                <a:gd name="connsiteX12" fmla="*/ 65414 w 590915"/>
                <a:gd name="connsiteY12" fmla="*/ 434436 h 604252"/>
                <a:gd name="connsiteX13" fmla="*/ 75418 w 590915"/>
                <a:gd name="connsiteY13" fmla="*/ 424451 h 604252"/>
                <a:gd name="connsiteX14" fmla="*/ 75418 w 590915"/>
                <a:gd name="connsiteY14" fmla="*/ 369410 h 604252"/>
                <a:gd name="connsiteX15" fmla="*/ 398146 w 590915"/>
                <a:gd name="connsiteY15" fmla="*/ 369410 h 604252"/>
                <a:gd name="connsiteX16" fmla="*/ 408150 w 590915"/>
                <a:gd name="connsiteY16" fmla="*/ 379395 h 604252"/>
                <a:gd name="connsiteX17" fmla="*/ 398146 w 590915"/>
                <a:gd name="connsiteY17" fmla="*/ 389380 h 604252"/>
                <a:gd name="connsiteX18" fmla="*/ 75418 w 590915"/>
                <a:gd name="connsiteY18" fmla="*/ 389380 h 604252"/>
                <a:gd name="connsiteX19" fmla="*/ 65414 w 590915"/>
                <a:gd name="connsiteY19" fmla="*/ 379395 h 604252"/>
                <a:gd name="connsiteX20" fmla="*/ 75418 w 590915"/>
                <a:gd name="connsiteY20" fmla="*/ 369410 h 604252"/>
                <a:gd name="connsiteX21" fmla="*/ 75418 w 590915"/>
                <a:gd name="connsiteY21" fmla="*/ 314369 h 604252"/>
                <a:gd name="connsiteX22" fmla="*/ 398146 w 590915"/>
                <a:gd name="connsiteY22" fmla="*/ 314369 h 604252"/>
                <a:gd name="connsiteX23" fmla="*/ 408150 w 590915"/>
                <a:gd name="connsiteY23" fmla="*/ 324354 h 604252"/>
                <a:gd name="connsiteX24" fmla="*/ 398146 w 590915"/>
                <a:gd name="connsiteY24" fmla="*/ 334339 h 604252"/>
                <a:gd name="connsiteX25" fmla="*/ 75418 w 590915"/>
                <a:gd name="connsiteY25" fmla="*/ 334339 h 604252"/>
                <a:gd name="connsiteX26" fmla="*/ 65414 w 590915"/>
                <a:gd name="connsiteY26" fmla="*/ 324354 h 604252"/>
                <a:gd name="connsiteX27" fmla="*/ 75418 w 590915"/>
                <a:gd name="connsiteY27" fmla="*/ 314369 h 604252"/>
                <a:gd name="connsiteX28" fmla="*/ 50518 w 590915"/>
                <a:gd name="connsiteY28" fmla="*/ 275707 h 604252"/>
                <a:gd name="connsiteX29" fmla="*/ 20007 w 590915"/>
                <a:gd name="connsiteY29" fmla="*/ 306174 h 604252"/>
                <a:gd name="connsiteX30" fmla="*/ 20007 w 590915"/>
                <a:gd name="connsiteY30" fmla="*/ 510354 h 604252"/>
                <a:gd name="connsiteX31" fmla="*/ 50518 w 590915"/>
                <a:gd name="connsiteY31" fmla="*/ 540821 h 604252"/>
                <a:gd name="connsiteX32" fmla="*/ 86730 w 590915"/>
                <a:gd name="connsiteY32" fmla="*/ 540821 h 604252"/>
                <a:gd name="connsiteX33" fmla="*/ 94533 w 590915"/>
                <a:gd name="connsiteY33" fmla="*/ 544617 h 604252"/>
                <a:gd name="connsiteX34" fmla="*/ 96334 w 590915"/>
                <a:gd name="connsiteY34" fmla="*/ 553207 h 604252"/>
                <a:gd name="connsiteX35" fmla="*/ 90432 w 590915"/>
                <a:gd name="connsiteY35" fmla="*/ 576382 h 604252"/>
                <a:gd name="connsiteX36" fmla="*/ 165358 w 590915"/>
                <a:gd name="connsiteY36" fmla="*/ 541720 h 604252"/>
                <a:gd name="connsiteX37" fmla="*/ 169559 w 590915"/>
                <a:gd name="connsiteY37" fmla="*/ 540821 h 604252"/>
                <a:gd name="connsiteX38" fmla="*/ 423047 w 590915"/>
                <a:gd name="connsiteY38" fmla="*/ 540821 h 604252"/>
                <a:gd name="connsiteX39" fmla="*/ 453558 w 590915"/>
                <a:gd name="connsiteY39" fmla="*/ 510354 h 604252"/>
                <a:gd name="connsiteX40" fmla="*/ 453558 w 590915"/>
                <a:gd name="connsiteY40" fmla="*/ 306174 h 604252"/>
                <a:gd name="connsiteX41" fmla="*/ 423047 w 590915"/>
                <a:gd name="connsiteY41" fmla="*/ 275707 h 604252"/>
                <a:gd name="connsiteX42" fmla="*/ 50518 w 590915"/>
                <a:gd name="connsiteY42" fmla="*/ 255729 h 604252"/>
                <a:gd name="connsiteX43" fmla="*/ 423047 w 590915"/>
                <a:gd name="connsiteY43" fmla="*/ 255729 h 604252"/>
                <a:gd name="connsiteX44" fmla="*/ 473565 w 590915"/>
                <a:gd name="connsiteY44" fmla="*/ 306174 h 604252"/>
                <a:gd name="connsiteX45" fmla="*/ 473565 w 590915"/>
                <a:gd name="connsiteY45" fmla="*/ 510354 h 604252"/>
                <a:gd name="connsiteX46" fmla="*/ 423047 w 590915"/>
                <a:gd name="connsiteY46" fmla="*/ 560799 h 604252"/>
                <a:gd name="connsiteX47" fmla="*/ 171760 w 590915"/>
                <a:gd name="connsiteY47" fmla="*/ 560799 h 604252"/>
                <a:gd name="connsiteX48" fmla="*/ 79828 w 590915"/>
                <a:gd name="connsiteY48" fmla="*/ 603353 h 604252"/>
                <a:gd name="connsiteX49" fmla="*/ 75626 w 590915"/>
                <a:gd name="connsiteY49" fmla="*/ 604252 h 604252"/>
                <a:gd name="connsiteX50" fmla="*/ 69224 w 590915"/>
                <a:gd name="connsiteY50" fmla="*/ 601955 h 604252"/>
                <a:gd name="connsiteX51" fmla="*/ 65923 w 590915"/>
                <a:gd name="connsiteY51" fmla="*/ 591865 h 604252"/>
                <a:gd name="connsiteX52" fmla="*/ 73826 w 590915"/>
                <a:gd name="connsiteY52" fmla="*/ 560799 h 604252"/>
                <a:gd name="connsiteX53" fmla="*/ 50518 w 590915"/>
                <a:gd name="connsiteY53" fmla="*/ 560799 h 604252"/>
                <a:gd name="connsiteX54" fmla="*/ 0 w 590915"/>
                <a:gd name="connsiteY54" fmla="*/ 510354 h 604252"/>
                <a:gd name="connsiteX55" fmla="*/ 0 w 590915"/>
                <a:gd name="connsiteY55" fmla="*/ 306174 h 604252"/>
                <a:gd name="connsiteX56" fmla="*/ 50518 w 590915"/>
                <a:gd name="connsiteY56" fmla="*/ 255729 h 604252"/>
                <a:gd name="connsiteX57" fmla="*/ 454971 w 590915"/>
                <a:gd name="connsiteY57" fmla="*/ 168510 h 604252"/>
                <a:gd name="connsiteX58" fmla="*/ 462060 w 590915"/>
                <a:gd name="connsiteY58" fmla="*/ 171406 h 604252"/>
                <a:gd name="connsiteX59" fmla="*/ 464956 w 590915"/>
                <a:gd name="connsiteY59" fmla="*/ 178495 h 604252"/>
                <a:gd name="connsiteX60" fmla="*/ 462060 w 590915"/>
                <a:gd name="connsiteY60" fmla="*/ 185485 h 604252"/>
                <a:gd name="connsiteX61" fmla="*/ 454971 w 590915"/>
                <a:gd name="connsiteY61" fmla="*/ 188480 h 604252"/>
                <a:gd name="connsiteX62" fmla="*/ 447882 w 590915"/>
                <a:gd name="connsiteY62" fmla="*/ 185485 h 604252"/>
                <a:gd name="connsiteX63" fmla="*/ 444986 w 590915"/>
                <a:gd name="connsiteY63" fmla="*/ 178495 h 604252"/>
                <a:gd name="connsiteX64" fmla="*/ 447882 w 590915"/>
                <a:gd name="connsiteY64" fmla="*/ 171406 h 604252"/>
                <a:gd name="connsiteX65" fmla="*/ 454971 w 590915"/>
                <a:gd name="connsiteY65" fmla="*/ 168510 h 604252"/>
                <a:gd name="connsiteX66" fmla="*/ 456382 w 590915"/>
                <a:gd name="connsiteY66" fmla="*/ 43327 h 604252"/>
                <a:gd name="connsiteX67" fmla="*/ 499815 w 590915"/>
                <a:gd name="connsiteY67" fmla="*/ 86702 h 604252"/>
                <a:gd name="connsiteX68" fmla="*/ 479199 w 590915"/>
                <a:gd name="connsiteY68" fmla="*/ 123580 h 604252"/>
                <a:gd name="connsiteX69" fmla="*/ 478799 w 590915"/>
                <a:gd name="connsiteY69" fmla="*/ 123880 h 604252"/>
                <a:gd name="connsiteX70" fmla="*/ 464989 w 590915"/>
                <a:gd name="connsiteY70" fmla="*/ 148266 h 604252"/>
                <a:gd name="connsiteX71" fmla="*/ 455281 w 590915"/>
                <a:gd name="connsiteY71" fmla="*/ 158560 h 604252"/>
                <a:gd name="connsiteX72" fmla="*/ 454881 w 590915"/>
                <a:gd name="connsiteY72" fmla="*/ 158560 h 604252"/>
                <a:gd name="connsiteX73" fmla="*/ 444973 w 590915"/>
                <a:gd name="connsiteY73" fmla="*/ 148866 h 604252"/>
                <a:gd name="connsiteX74" fmla="*/ 468791 w 590915"/>
                <a:gd name="connsiteY74" fmla="*/ 106590 h 604252"/>
                <a:gd name="connsiteX75" fmla="*/ 479800 w 590915"/>
                <a:gd name="connsiteY75" fmla="*/ 86702 h 604252"/>
                <a:gd name="connsiteX76" fmla="*/ 456382 w 590915"/>
                <a:gd name="connsiteY76" fmla="*/ 63315 h 604252"/>
                <a:gd name="connsiteX77" fmla="*/ 432964 w 590915"/>
                <a:gd name="connsiteY77" fmla="*/ 86702 h 604252"/>
                <a:gd name="connsiteX78" fmla="*/ 422957 w 590915"/>
                <a:gd name="connsiteY78" fmla="*/ 96696 h 604252"/>
                <a:gd name="connsiteX79" fmla="*/ 412949 w 590915"/>
                <a:gd name="connsiteY79" fmla="*/ 86702 h 604252"/>
                <a:gd name="connsiteX80" fmla="*/ 456382 w 590915"/>
                <a:gd name="connsiteY80" fmla="*/ 43327 h 604252"/>
                <a:gd name="connsiteX81" fmla="*/ 372361 w 590915"/>
                <a:gd name="connsiteY81" fmla="*/ 19982 h 604252"/>
                <a:gd name="connsiteX82" fmla="*/ 341854 w 590915"/>
                <a:gd name="connsiteY82" fmla="*/ 50454 h 604252"/>
                <a:gd name="connsiteX83" fmla="*/ 341854 w 590915"/>
                <a:gd name="connsiteY83" fmla="*/ 170245 h 604252"/>
                <a:gd name="connsiteX84" fmla="*/ 372361 w 590915"/>
                <a:gd name="connsiteY84" fmla="*/ 200717 h 604252"/>
                <a:gd name="connsiteX85" fmla="*/ 417472 w 590915"/>
                <a:gd name="connsiteY85" fmla="*/ 200717 h 604252"/>
                <a:gd name="connsiteX86" fmla="*/ 421673 w 590915"/>
                <a:gd name="connsiteY86" fmla="*/ 201616 h 604252"/>
                <a:gd name="connsiteX87" fmla="*/ 490090 w 590915"/>
                <a:gd name="connsiteY87" fmla="*/ 233287 h 604252"/>
                <a:gd name="connsiteX88" fmla="*/ 490390 w 590915"/>
                <a:gd name="connsiteY88" fmla="*/ 210508 h 604252"/>
                <a:gd name="connsiteX89" fmla="*/ 500393 w 590915"/>
                <a:gd name="connsiteY89" fmla="*/ 200717 h 604252"/>
                <a:gd name="connsiteX90" fmla="*/ 540403 w 590915"/>
                <a:gd name="connsiteY90" fmla="*/ 200717 h 604252"/>
                <a:gd name="connsiteX91" fmla="*/ 570910 w 590915"/>
                <a:gd name="connsiteY91" fmla="*/ 170245 h 604252"/>
                <a:gd name="connsiteX92" fmla="*/ 570910 w 590915"/>
                <a:gd name="connsiteY92" fmla="*/ 50454 h 604252"/>
                <a:gd name="connsiteX93" fmla="*/ 540403 w 590915"/>
                <a:gd name="connsiteY93" fmla="*/ 19982 h 604252"/>
                <a:gd name="connsiteX94" fmla="*/ 372361 w 590915"/>
                <a:gd name="connsiteY94" fmla="*/ 0 h 604252"/>
                <a:gd name="connsiteX95" fmla="*/ 540403 w 590915"/>
                <a:gd name="connsiteY95" fmla="*/ 0 h 604252"/>
                <a:gd name="connsiteX96" fmla="*/ 590915 w 590915"/>
                <a:gd name="connsiteY96" fmla="*/ 50454 h 604252"/>
                <a:gd name="connsiteX97" fmla="*/ 590915 w 590915"/>
                <a:gd name="connsiteY97" fmla="*/ 170245 h 604252"/>
                <a:gd name="connsiteX98" fmla="*/ 540403 w 590915"/>
                <a:gd name="connsiteY98" fmla="*/ 220699 h 604252"/>
                <a:gd name="connsiteX99" fmla="*/ 510295 w 590915"/>
                <a:gd name="connsiteY99" fmla="*/ 220699 h 604252"/>
                <a:gd name="connsiteX100" fmla="*/ 509795 w 590915"/>
                <a:gd name="connsiteY100" fmla="*/ 248973 h 604252"/>
                <a:gd name="connsiteX101" fmla="*/ 505194 w 590915"/>
                <a:gd name="connsiteY101" fmla="*/ 257265 h 604252"/>
                <a:gd name="connsiteX102" fmla="*/ 499793 w 590915"/>
                <a:gd name="connsiteY102" fmla="*/ 258764 h 604252"/>
                <a:gd name="connsiteX103" fmla="*/ 495592 w 590915"/>
                <a:gd name="connsiteY103" fmla="*/ 257865 h 604252"/>
                <a:gd name="connsiteX104" fmla="*/ 415272 w 590915"/>
                <a:gd name="connsiteY104" fmla="*/ 220699 h 604252"/>
                <a:gd name="connsiteX105" fmla="*/ 372361 w 590915"/>
                <a:gd name="connsiteY105" fmla="*/ 220699 h 604252"/>
                <a:gd name="connsiteX106" fmla="*/ 321849 w 590915"/>
                <a:gd name="connsiteY106" fmla="*/ 170245 h 604252"/>
                <a:gd name="connsiteX107" fmla="*/ 321849 w 590915"/>
                <a:gd name="connsiteY107" fmla="*/ 50454 h 604252"/>
                <a:gd name="connsiteX108" fmla="*/ 372361 w 590915"/>
                <a:gd name="connsiteY108"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90915" h="604252">
                  <a:moveTo>
                    <a:pt x="75418" y="479492"/>
                  </a:moveTo>
                  <a:lnTo>
                    <a:pt x="398146" y="479492"/>
                  </a:lnTo>
                  <a:cubicBezTo>
                    <a:pt x="403748" y="479492"/>
                    <a:pt x="408150" y="483985"/>
                    <a:pt x="408150" y="489477"/>
                  </a:cubicBezTo>
                  <a:cubicBezTo>
                    <a:pt x="408150" y="495069"/>
                    <a:pt x="403748" y="499462"/>
                    <a:pt x="398146" y="499462"/>
                  </a:cubicBezTo>
                  <a:lnTo>
                    <a:pt x="75418" y="499462"/>
                  </a:lnTo>
                  <a:cubicBezTo>
                    <a:pt x="69916" y="499462"/>
                    <a:pt x="65414" y="495069"/>
                    <a:pt x="65414" y="489477"/>
                  </a:cubicBezTo>
                  <a:cubicBezTo>
                    <a:pt x="65414" y="483985"/>
                    <a:pt x="69916" y="479492"/>
                    <a:pt x="75418" y="479492"/>
                  </a:cubicBezTo>
                  <a:close/>
                  <a:moveTo>
                    <a:pt x="75418" y="424451"/>
                  </a:moveTo>
                  <a:lnTo>
                    <a:pt x="398146" y="424451"/>
                  </a:lnTo>
                  <a:cubicBezTo>
                    <a:pt x="403748" y="424451"/>
                    <a:pt x="408150" y="428944"/>
                    <a:pt x="408150" y="434436"/>
                  </a:cubicBezTo>
                  <a:cubicBezTo>
                    <a:pt x="408150" y="439928"/>
                    <a:pt x="403748" y="444421"/>
                    <a:pt x="398146" y="444421"/>
                  </a:cubicBezTo>
                  <a:lnTo>
                    <a:pt x="75418" y="444421"/>
                  </a:lnTo>
                  <a:cubicBezTo>
                    <a:pt x="69916" y="444421"/>
                    <a:pt x="65414" y="439928"/>
                    <a:pt x="65414" y="434436"/>
                  </a:cubicBezTo>
                  <a:cubicBezTo>
                    <a:pt x="65414" y="428944"/>
                    <a:pt x="69916" y="424451"/>
                    <a:pt x="75418" y="424451"/>
                  </a:cubicBezTo>
                  <a:close/>
                  <a:moveTo>
                    <a:pt x="75418" y="369410"/>
                  </a:moveTo>
                  <a:lnTo>
                    <a:pt x="398146" y="369410"/>
                  </a:lnTo>
                  <a:cubicBezTo>
                    <a:pt x="403748" y="369410"/>
                    <a:pt x="408150" y="373903"/>
                    <a:pt x="408150" y="379395"/>
                  </a:cubicBezTo>
                  <a:cubicBezTo>
                    <a:pt x="408150" y="384887"/>
                    <a:pt x="403748" y="389380"/>
                    <a:pt x="398146" y="389380"/>
                  </a:cubicBezTo>
                  <a:lnTo>
                    <a:pt x="75418" y="389380"/>
                  </a:lnTo>
                  <a:cubicBezTo>
                    <a:pt x="69916" y="389380"/>
                    <a:pt x="65414" y="384887"/>
                    <a:pt x="65414" y="379395"/>
                  </a:cubicBezTo>
                  <a:cubicBezTo>
                    <a:pt x="65414" y="373903"/>
                    <a:pt x="69916" y="369410"/>
                    <a:pt x="75418" y="369410"/>
                  </a:cubicBezTo>
                  <a:close/>
                  <a:moveTo>
                    <a:pt x="75418" y="314369"/>
                  </a:moveTo>
                  <a:lnTo>
                    <a:pt x="398146" y="314369"/>
                  </a:lnTo>
                  <a:cubicBezTo>
                    <a:pt x="403748" y="314369"/>
                    <a:pt x="408150" y="318862"/>
                    <a:pt x="408150" y="324354"/>
                  </a:cubicBezTo>
                  <a:cubicBezTo>
                    <a:pt x="408150" y="329846"/>
                    <a:pt x="403748" y="334339"/>
                    <a:pt x="398146" y="334339"/>
                  </a:cubicBezTo>
                  <a:lnTo>
                    <a:pt x="75418" y="334339"/>
                  </a:lnTo>
                  <a:cubicBezTo>
                    <a:pt x="69916" y="334339"/>
                    <a:pt x="65414" y="329846"/>
                    <a:pt x="65414" y="324354"/>
                  </a:cubicBezTo>
                  <a:cubicBezTo>
                    <a:pt x="65414" y="318862"/>
                    <a:pt x="69916" y="314369"/>
                    <a:pt x="75418" y="314369"/>
                  </a:cubicBezTo>
                  <a:close/>
                  <a:moveTo>
                    <a:pt x="50518" y="275707"/>
                  </a:moveTo>
                  <a:cubicBezTo>
                    <a:pt x="33712" y="275707"/>
                    <a:pt x="20007" y="289393"/>
                    <a:pt x="20007" y="306174"/>
                  </a:cubicBezTo>
                  <a:lnTo>
                    <a:pt x="20007" y="510354"/>
                  </a:lnTo>
                  <a:cubicBezTo>
                    <a:pt x="20007" y="527135"/>
                    <a:pt x="33712" y="540821"/>
                    <a:pt x="50518" y="540821"/>
                  </a:cubicBezTo>
                  <a:lnTo>
                    <a:pt x="86730" y="540821"/>
                  </a:lnTo>
                  <a:cubicBezTo>
                    <a:pt x="89731" y="540821"/>
                    <a:pt x="92732" y="542219"/>
                    <a:pt x="94533" y="544617"/>
                  </a:cubicBezTo>
                  <a:cubicBezTo>
                    <a:pt x="96434" y="547114"/>
                    <a:pt x="97134" y="550210"/>
                    <a:pt x="96334" y="553207"/>
                  </a:cubicBezTo>
                  <a:lnTo>
                    <a:pt x="90432" y="576382"/>
                  </a:lnTo>
                  <a:lnTo>
                    <a:pt x="165358" y="541720"/>
                  </a:lnTo>
                  <a:cubicBezTo>
                    <a:pt x="166758" y="541120"/>
                    <a:pt x="168159" y="540821"/>
                    <a:pt x="169559" y="540821"/>
                  </a:cubicBezTo>
                  <a:lnTo>
                    <a:pt x="423047" y="540821"/>
                  </a:lnTo>
                  <a:cubicBezTo>
                    <a:pt x="439853" y="540821"/>
                    <a:pt x="453558" y="527135"/>
                    <a:pt x="453558" y="510354"/>
                  </a:cubicBezTo>
                  <a:lnTo>
                    <a:pt x="453558" y="306174"/>
                  </a:lnTo>
                  <a:cubicBezTo>
                    <a:pt x="453558" y="289393"/>
                    <a:pt x="439853" y="275707"/>
                    <a:pt x="423047" y="275707"/>
                  </a:cubicBezTo>
                  <a:close/>
                  <a:moveTo>
                    <a:pt x="50518" y="255729"/>
                  </a:moveTo>
                  <a:lnTo>
                    <a:pt x="423047" y="255729"/>
                  </a:lnTo>
                  <a:cubicBezTo>
                    <a:pt x="450857" y="255729"/>
                    <a:pt x="473565" y="278404"/>
                    <a:pt x="473565" y="306174"/>
                  </a:cubicBezTo>
                  <a:lnTo>
                    <a:pt x="473565" y="510354"/>
                  </a:lnTo>
                  <a:cubicBezTo>
                    <a:pt x="473565" y="538124"/>
                    <a:pt x="450857" y="560799"/>
                    <a:pt x="423047" y="560799"/>
                  </a:cubicBezTo>
                  <a:lnTo>
                    <a:pt x="171760" y="560799"/>
                  </a:lnTo>
                  <a:lnTo>
                    <a:pt x="79828" y="603353"/>
                  </a:lnTo>
                  <a:cubicBezTo>
                    <a:pt x="78427" y="603952"/>
                    <a:pt x="77027" y="604252"/>
                    <a:pt x="75626" y="604252"/>
                  </a:cubicBezTo>
                  <a:cubicBezTo>
                    <a:pt x="73326" y="604252"/>
                    <a:pt x="71025" y="603553"/>
                    <a:pt x="69224" y="601955"/>
                  </a:cubicBezTo>
                  <a:cubicBezTo>
                    <a:pt x="66223" y="599557"/>
                    <a:pt x="64923" y="595561"/>
                    <a:pt x="65923" y="591865"/>
                  </a:cubicBezTo>
                  <a:lnTo>
                    <a:pt x="73826" y="560799"/>
                  </a:lnTo>
                  <a:lnTo>
                    <a:pt x="50518" y="560799"/>
                  </a:lnTo>
                  <a:cubicBezTo>
                    <a:pt x="22708" y="560799"/>
                    <a:pt x="0" y="538124"/>
                    <a:pt x="0" y="510354"/>
                  </a:cubicBezTo>
                  <a:lnTo>
                    <a:pt x="0" y="306174"/>
                  </a:lnTo>
                  <a:cubicBezTo>
                    <a:pt x="0" y="278404"/>
                    <a:pt x="22708" y="255729"/>
                    <a:pt x="50518" y="255729"/>
                  </a:cubicBezTo>
                  <a:close/>
                  <a:moveTo>
                    <a:pt x="454971" y="168510"/>
                  </a:moveTo>
                  <a:cubicBezTo>
                    <a:pt x="457567" y="168510"/>
                    <a:pt x="460163" y="169509"/>
                    <a:pt x="462060" y="171406"/>
                  </a:cubicBezTo>
                  <a:cubicBezTo>
                    <a:pt x="463858" y="173303"/>
                    <a:pt x="464956" y="175799"/>
                    <a:pt x="464956" y="178495"/>
                  </a:cubicBezTo>
                  <a:cubicBezTo>
                    <a:pt x="464956" y="181091"/>
                    <a:pt x="463858" y="183687"/>
                    <a:pt x="462060" y="185485"/>
                  </a:cubicBezTo>
                  <a:cubicBezTo>
                    <a:pt x="460163" y="187382"/>
                    <a:pt x="457567" y="188480"/>
                    <a:pt x="454971" y="188480"/>
                  </a:cubicBezTo>
                  <a:cubicBezTo>
                    <a:pt x="452375" y="188480"/>
                    <a:pt x="449779" y="187382"/>
                    <a:pt x="447882" y="185485"/>
                  </a:cubicBezTo>
                  <a:cubicBezTo>
                    <a:pt x="446084" y="183687"/>
                    <a:pt x="444986" y="181091"/>
                    <a:pt x="444986" y="178495"/>
                  </a:cubicBezTo>
                  <a:cubicBezTo>
                    <a:pt x="444986" y="175799"/>
                    <a:pt x="446084" y="173303"/>
                    <a:pt x="447882" y="171406"/>
                  </a:cubicBezTo>
                  <a:cubicBezTo>
                    <a:pt x="449779" y="169509"/>
                    <a:pt x="452375" y="168510"/>
                    <a:pt x="454971" y="168510"/>
                  </a:cubicBezTo>
                  <a:close/>
                  <a:moveTo>
                    <a:pt x="456382" y="43327"/>
                  </a:moveTo>
                  <a:cubicBezTo>
                    <a:pt x="480300" y="43327"/>
                    <a:pt x="499815" y="62816"/>
                    <a:pt x="499815" y="86702"/>
                  </a:cubicBezTo>
                  <a:cubicBezTo>
                    <a:pt x="499815" y="101893"/>
                    <a:pt x="492109" y="115685"/>
                    <a:pt x="479199" y="123580"/>
                  </a:cubicBezTo>
                  <a:cubicBezTo>
                    <a:pt x="479099" y="123680"/>
                    <a:pt x="478999" y="123780"/>
                    <a:pt x="478799" y="123880"/>
                  </a:cubicBezTo>
                  <a:cubicBezTo>
                    <a:pt x="469892" y="128977"/>
                    <a:pt x="464588" y="138272"/>
                    <a:pt x="464989" y="148266"/>
                  </a:cubicBezTo>
                  <a:cubicBezTo>
                    <a:pt x="465089" y="153763"/>
                    <a:pt x="460785" y="158360"/>
                    <a:pt x="455281" y="158560"/>
                  </a:cubicBezTo>
                  <a:cubicBezTo>
                    <a:pt x="455181" y="158560"/>
                    <a:pt x="455081" y="158560"/>
                    <a:pt x="454881" y="158560"/>
                  </a:cubicBezTo>
                  <a:cubicBezTo>
                    <a:pt x="449577" y="158560"/>
                    <a:pt x="445073" y="154263"/>
                    <a:pt x="444973" y="148866"/>
                  </a:cubicBezTo>
                  <a:cubicBezTo>
                    <a:pt x="444373" y="131576"/>
                    <a:pt x="453480" y="115385"/>
                    <a:pt x="468791" y="106590"/>
                  </a:cubicBezTo>
                  <a:cubicBezTo>
                    <a:pt x="475697" y="102293"/>
                    <a:pt x="479800" y="94897"/>
                    <a:pt x="479800" y="86702"/>
                  </a:cubicBezTo>
                  <a:cubicBezTo>
                    <a:pt x="479800" y="73809"/>
                    <a:pt x="469292" y="63315"/>
                    <a:pt x="456382" y="63315"/>
                  </a:cubicBezTo>
                  <a:cubicBezTo>
                    <a:pt x="443472" y="63315"/>
                    <a:pt x="432964" y="73809"/>
                    <a:pt x="432964" y="86702"/>
                  </a:cubicBezTo>
                  <a:cubicBezTo>
                    <a:pt x="432964" y="92299"/>
                    <a:pt x="428461" y="96696"/>
                    <a:pt x="422957" y="96696"/>
                  </a:cubicBezTo>
                  <a:cubicBezTo>
                    <a:pt x="417452" y="96696"/>
                    <a:pt x="412949" y="92299"/>
                    <a:pt x="412949" y="86702"/>
                  </a:cubicBezTo>
                  <a:cubicBezTo>
                    <a:pt x="412949" y="62816"/>
                    <a:pt x="432464" y="43327"/>
                    <a:pt x="456382" y="43327"/>
                  </a:cubicBezTo>
                  <a:close/>
                  <a:moveTo>
                    <a:pt x="372361" y="19982"/>
                  </a:moveTo>
                  <a:cubicBezTo>
                    <a:pt x="355557" y="19982"/>
                    <a:pt x="341854" y="33669"/>
                    <a:pt x="341854" y="50454"/>
                  </a:cubicBezTo>
                  <a:lnTo>
                    <a:pt x="341854" y="170245"/>
                  </a:lnTo>
                  <a:cubicBezTo>
                    <a:pt x="341854" y="187029"/>
                    <a:pt x="355557" y="200717"/>
                    <a:pt x="372361" y="200717"/>
                  </a:cubicBezTo>
                  <a:lnTo>
                    <a:pt x="417472" y="200717"/>
                  </a:lnTo>
                  <a:cubicBezTo>
                    <a:pt x="418973" y="200717"/>
                    <a:pt x="420373" y="201017"/>
                    <a:pt x="421673" y="201616"/>
                  </a:cubicBezTo>
                  <a:lnTo>
                    <a:pt x="490090" y="233287"/>
                  </a:lnTo>
                  <a:lnTo>
                    <a:pt x="490390" y="210508"/>
                  </a:lnTo>
                  <a:cubicBezTo>
                    <a:pt x="490490" y="205113"/>
                    <a:pt x="494891" y="200717"/>
                    <a:pt x="500393" y="200717"/>
                  </a:cubicBezTo>
                  <a:lnTo>
                    <a:pt x="540403" y="200717"/>
                  </a:lnTo>
                  <a:cubicBezTo>
                    <a:pt x="557207" y="200717"/>
                    <a:pt x="570910" y="187029"/>
                    <a:pt x="570910" y="170245"/>
                  </a:cubicBezTo>
                  <a:lnTo>
                    <a:pt x="570910" y="50454"/>
                  </a:lnTo>
                  <a:cubicBezTo>
                    <a:pt x="570910" y="33669"/>
                    <a:pt x="557207" y="19982"/>
                    <a:pt x="540403" y="19982"/>
                  </a:cubicBezTo>
                  <a:close/>
                  <a:moveTo>
                    <a:pt x="372361" y="0"/>
                  </a:moveTo>
                  <a:lnTo>
                    <a:pt x="540403" y="0"/>
                  </a:lnTo>
                  <a:cubicBezTo>
                    <a:pt x="568309" y="0"/>
                    <a:pt x="590915" y="22679"/>
                    <a:pt x="590915" y="50454"/>
                  </a:cubicBezTo>
                  <a:lnTo>
                    <a:pt x="590915" y="170245"/>
                  </a:lnTo>
                  <a:cubicBezTo>
                    <a:pt x="590915" y="198019"/>
                    <a:pt x="568309" y="220699"/>
                    <a:pt x="540403" y="220699"/>
                  </a:cubicBezTo>
                  <a:lnTo>
                    <a:pt x="510295" y="220699"/>
                  </a:lnTo>
                  <a:lnTo>
                    <a:pt x="509795" y="248973"/>
                  </a:lnTo>
                  <a:cubicBezTo>
                    <a:pt x="509795" y="252370"/>
                    <a:pt x="507995" y="255467"/>
                    <a:pt x="505194" y="257265"/>
                  </a:cubicBezTo>
                  <a:cubicBezTo>
                    <a:pt x="503494" y="258264"/>
                    <a:pt x="501693" y="258764"/>
                    <a:pt x="499793" y="258764"/>
                  </a:cubicBezTo>
                  <a:cubicBezTo>
                    <a:pt x="498392" y="258764"/>
                    <a:pt x="496992" y="258464"/>
                    <a:pt x="495592" y="257865"/>
                  </a:cubicBezTo>
                  <a:lnTo>
                    <a:pt x="415272" y="220699"/>
                  </a:lnTo>
                  <a:lnTo>
                    <a:pt x="372361" y="220699"/>
                  </a:lnTo>
                  <a:cubicBezTo>
                    <a:pt x="344555" y="220699"/>
                    <a:pt x="321849" y="198019"/>
                    <a:pt x="321849" y="170245"/>
                  </a:cubicBezTo>
                  <a:lnTo>
                    <a:pt x="321849" y="50454"/>
                  </a:lnTo>
                  <a:cubicBezTo>
                    <a:pt x="321849" y="22679"/>
                    <a:pt x="344555" y="0"/>
                    <a:pt x="372361" y="0"/>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29" name="组合 28"/>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A3752-9761-BB33-FA0B-1D6432B6F182}"/>
              </a:ext>
            </a:extLst>
          </p:cNvPr>
          <p:cNvSpPr>
            <a:spLocks noGrp="1"/>
          </p:cNvSpPr>
          <p:nvPr>
            <p:ph type="title"/>
          </p:nvPr>
        </p:nvSpPr>
        <p:spPr/>
        <p:txBody>
          <a:bodyPr/>
          <a:lstStyle/>
          <a:p>
            <a:r>
              <a:rPr lang="zh-CN" altLang="en-US" sz="2800" dirty="0"/>
              <a:t>问题描述</a:t>
            </a:r>
            <a:endParaRPr lang="zh-CN" altLang="en-US" dirty="0"/>
          </a:p>
        </p:txBody>
      </p:sp>
      <mc:AlternateContent xmlns:mc="http://schemas.openxmlformats.org/markup-compatibility/2006" xmlns:a14="http://schemas.microsoft.com/office/drawing/2010/main">
        <mc:Choice Requires="a14">
          <p:graphicFrame>
            <p:nvGraphicFramePr>
              <p:cNvPr id="3" name="内容占位符 7">
                <a:extLst>
                  <a:ext uri="{FF2B5EF4-FFF2-40B4-BE49-F238E27FC236}">
                    <a16:creationId xmlns:a16="http://schemas.microsoft.com/office/drawing/2014/main" id="{45EA2D53-0079-F5E5-A7A2-4B03B0FDAE8A}"/>
                  </a:ext>
                </a:extLst>
              </p:cNvPr>
              <p:cNvGraphicFramePr>
                <a:graphicFrameLocks/>
              </p:cNvGraphicFramePr>
              <p:nvPr>
                <p:extLst>
                  <p:ext uri="{D42A27DB-BD31-4B8C-83A1-F6EECF244321}">
                    <p14:modId xmlns:p14="http://schemas.microsoft.com/office/powerpoint/2010/main" val="470121350"/>
                  </p:ext>
                </p:extLst>
              </p:nvPr>
            </p:nvGraphicFramePr>
            <p:xfrm>
              <a:off x="892969" y="1584101"/>
              <a:ext cx="5544117" cy="3661868"/>
            </p:xfrm>
            <a:graphic>
              <a:graphicData uri="http://schemas.openxmlformats.org/drawingml/2006/table">
                <a:tbl>
                  <a:tblPr firstRow="1" firstCol="1" bandRow="1">
                    <a:tableStyleId>{5C22544A-7EE6-4342-B048-85BDC9FD1C3A}</a:tableStyleId>
                  </a:tblPr>
                  <a:tblGrid>
                    <a:gridCol w="628651">
                      <a:extLst>
                        <a:ext uri="{9D8B030D-6E8A-4147-A177-3AD203B41FA5}">
                          <a16:colId xmlns:a16="http://schemas.microsoft.com/office/drawing/2014/main" val="20000"/>
                        </a:ext>
                      </a:extLst>
                    </a:gridCol>
                    <a:gridCol w="701938">
                      <a:extLst>
                        <a:ext uri="{9D8B030D-6E8A-4147-A177-3AD203B41FA5}">
                          <a16:colId xmlns:a16="http://schemas.microsoft.com/office/drawing/2014/main" val="20001"/>
                        </a:ext>
                      </a:extLst>
                    </a:gridCol>
                    <a:gridCol w="4213528">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j-ea"/>
                                </a:rPr>
                                <m:t>𝒙</m:t>
                              </m:r>
                            </m:oMath>
                          </a14:m>
                          <a:r>
                            <a:rPr lang="zh-CN" sz="1800" b="1" kern="100" dirty="0">
                              <a:solidFill>
                                <a:schemeClr val="bg1"/>
                              </a:solidFill>
                              <a:effectLst/>
                              <a:latin typeface="+mj-ea"/>
                              <a:ea typeface="+mj-ea"/>
                            </a:rPr>
                            <a:t>，</a:t>
                          </a: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n-ea"/>
                                  <a:cs typeface="+mn-cs"/>
                                </a:rPr>
                                <m:t>𝑵</m:t>
                              </m:r>
                            </m:oMath>
                          </a14:m>
                          <a:r>
                            <a:rPr lang="zh-CN" altLang="zh-CN" sz="1800" b="1" kern="100" dirty="0">
                              <a:solidFill>
                                <a:schemeClr val="bg1"/>
                              </a:solidFill>
                              <a:effectLst/>
                              <a:latin typeface="+mj-ea"/>
                              <a:ea typeface="+mn-ea"/>
                              <a:cs typeface="+mn-cs"/>
                            </a:rPr>
                            <a:t>，</a:t>
                          </a:r>
                          <a:r>
                            <a:rPr lang="en-US" altLang="zh-CN" sz="1800" b="1" kern="100" dirty="0">
                              <a:solidFill>
                                <a:schemeClr val="bg1"/>
                              </a:solidFill>
                              <a:effectLst/>
                              <a:latin typeface="+mj-ea"/>
                              <a:ea typeface="+mj-ea"/>
                            </a:rPr>
                            <a:t>1024</a:t>
                          </a:r>
                          <a:r>
                            <a:rPr lang="zh-CN" sz="1800" b="1" kern="100" dirty="0">
                              <a:solidFill>
                                <a:schemeClr val="bg1"/>
                              </a:solidFill>
                              <a:effectLst/>
                              <a:latin typeface="+mj-ea"/>
                              <a:ea typeface="+mj-ea"/>
                            </a:rPr>
                            <a:t>比特</a:t>
                          </a:r>
                          <a14:m>
                            <m:oMath xmlns:m="http://schemas.openxmlformats.org/officeDocument/2006/math">
                              <m:r>
                                <a:rPr lang="en-US" sz="1800" b="1" i="1" kern="100" smtClean="0">
                                  <a:solidFill>
                                    <a:schemeClr val="bg1"/>
                                  </a:solidFill>
                                  <a:effectLst/>
                                  <a:latin typeface="Cambria Math" panose="02040503050406030204" pitchFamily="18" charset="0"/>
                                  <a:ea typeface="+mj-ea"/>
                                </a:rPr>
                                <m:t>𝒅</m:t>
                              </m:r>
                              <m:r>
                                <a:rPr lang="en-US" sz="1800" b="1" kern="100">
                                  <a:solidFill>
                                    <a:schemeClr val="bg1"/>
                                  </a:solidFill>
                                  <a:effectLst/>
                                  <a:latin typeface="Cambria Math" panose="02040503050406030204" pitchFamily="18" charset="0"/>
                                  <a:ea typeface="+mj-ea"/>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𝟏𝟎𝟐𝟑</m:t>
                                      </m:r>
                                    </m:sub>
                                  </m:sSub>
                                  <m:r>
                                    <a:rPr lang="en-US" altLang="zh-CN" sz="1800" b="1" i="0" kern="100" smtClean="0">
                                      <a:solidFill>
                                        <a:schemeClr val="bg1"/>
                                      </a:solidFill>
                                      <a:effectLst/>
                                      <a:latin typeface="Cambria Math" panose="02040503050406030204" pitchFamily="18" charset="0"/>
                                      <a:ea typeface="+mn-ea"/>
                                      <a:cs typeface="+mn-cs"/>
                                    </a:rPr>
                                    <m:t>||</m:t>
                                  </m:r>
                                  <m:r>
                                    <a:rPr lang="en-US" altLang="zh-CN" sz="1800" b="1" kern="100" smtClean="0">
                                      <a:solidFill>
                                        <a:schemeClr val="bg1"/>
                                      </a:solidFill>
                                      <a:effectLst/>
                                      <a:latin typeface="Cambria Math" panose="02040503050406030204" pitchFamily="18" charset="0"/>
                                      <a:ea typeface="+mn-ea"/>
                                      <a:cs typeface="+mn-cs"/>
                                    </a:rPr>
                                    <m:t>…</m:t>
                                  </m:r>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m:t>
                                      </m:r>
                                    </m:sub>
                                  </m:sSub>
                                  <m:r>
                                    <a:rPr lang="en-US" altLang="zh-CN" sz="1800" b="1" i="0"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𝟎</m:t>
                                      </m:r>
                                    </m:sub>
                                  </m:sSub>
                                  <m:r>
                                    <a:rPr lang="en-US" altLang="zh-CN" sz="1800" b="1" i="1" kern="100" smtClean="0">
                                      <a:solidFill>
                                        <a:schemeClr val="bg1"/>
                                      </a:solidFill>
                                      <a:effectLst/>
                                      <a:latin typeface="Cambria Math" panose="02040503050406030204" pitchFamily="18" charset="0"/>
                                      <a:ea typeface="+mn-ea"/>
                                      <a:cs typeface="+mn-cs"/>
                                    </a:rPr>
                                    <m:t>)</m:t>
                                  </m:r>
                                </m:e>
                                <m:sub>
                                  <m:r>
                                    <a:rPr lang="en-US" altLang="zh-CN" sz="1800" b="1" i="0" kern="100" smtClean="0">
                                      <a:solidFill>
                                        <a:schemeClr val="bg1"/>
                                      </a:solidFill>
                                      <a:effectLst/>
                                      <a:latin typeface="Cambria Math" panose="02040503050406030204" pitchFamily="18" charset="0"/>
                                      <a:ea typeface="+mn-ea"/>
                                      <a:cs typeface="+mn-cs"/>
                                    </a:rPr>
                                    <m:t>𝟐</m:t>
                                  </m:r>
                                </m:sub>
                              </m:sSub>
                            </m:oMath>
                          </a14:m>
                          <a:endParaRPr lang="zh-CN" sz="1800" b="1" kern="100" dirty="0">
                            <a:solidFill>
                              <a:schemeClr val="bg1"/>
                            </a:solidFill>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sSup>
                                  <m:sSupPr>
                                    <m:ctrlPr>
                                      <a:rPr lang="en-US" altLang="zh-CN" sz="1800" b="1" i="1" kern="100" smtClean="0">
                                        <a:effectLst/>
                                        <a:latin typeface="Cambria Math" panose="02040503050406030204" pitchFamily="18" charset="0"/>
                                        <a:ea typeface="+mj-ea"/>
                                      </a:rPr>
                                    </m:ctrlPr>
                                  </m:sSupPr>
                                  <m:e>
                                    <m:r>
                                      <a:rPr lang="en-US" altLang="zh-CN" sz="1800" b="1" i="1" kern="100" smtClean="0">
                                        <a:effectLst/>
                                        <a:latin typeface="Cambria Math" panose="02040503050406030204" pitchFamily="18" charset="0"/>
                                        <a:ea typeface="+mj-ea"/>
                                      </a:rPr>
                                      <m:t>𝒙</m:t>
                                    </m:r>
                                  </m:e>
                                  <m:sup>
                                    <m:r>
                                      <a:rPr lang="en-US" altLang="zh-CN" sz="1800" b="1" i="1" kern="100" smtClean="0">
                                        <a:effectLst/>
                                        <a:latin typeface="Cambria Math" panose="02040503050406030204" pitchFamily="18" charset="0"/>
                                        <a:ea typeface="+mj-ea"/>
                                      </a:rPr>
                                      <m:t>𝒅</m:t>
                                    </m:r>
                                  </m:sup>
                                </m:sSup>
                                <m:r>
                                  <a:rPr lang="en-US" altLang="zh-CN" sz="1800" b="1" i="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𝐦𝐨𝐝</m:t>
                                </m:r>
                                <m:r>
                                  <a:rPr lang="en-US" altLang="zh-CN" sz="1800" b="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𝑵</m:t>
                                </m:r>
                              </m:oMath>
                            </m:oMathPara>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𝟏</m:t>
                              </m:r>
                            </m:oMath>
                          </a14:m>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For </a:t>
                          </a:r>
                          <a14:m>
                            <m:oMath xmlns:m="http://schemas.openxmlformats.org/officeDocument/2006/math">
                              <m:r>
                                <a:rPr lang="en-US" sz="1800" b="1" i="1" kern="100">
                                  <a:effectLst/>
                                  <a:latin typeface="Cambria Math" panose="02040503050406030204" pitchFamily="18" charset="0"/>
                                  <a:ea typeface="+mj-ea"/>
                                </a:rPr>
                                <m:t>𝒋</m:t>
                              </m:r>
                              <m:r>
                                <a:rPr lang="en-US" sz="1800" b="1" kern="100">
                                  <a:effectLst/>
                                  <a:latin typeface="Cambria Math" panose="02040503050406030204" pitchFamily="18" charset="0"/>
                                  <a:ea typeface="+mj-ea"/>
                                </a:rPr>
                                <m:t>=</m:t>
                              </m:r>
                              <m:r>
                                <a:rPr lang="en-US" sz="1800" b="1" i="1" kern="100">
                                  <a:effectLst/>
                                  <a:latin typeface="Cambria Math" panose="02040503050406030204" pitchFamily="18" charset="0"/>
                                  <a:ea typeface="+mj-ea"/>
                                </a:rPr>
                                <m:t>𝟏𝟎𝟐𝟑</m:t>
                              </m:r>
                            </m:oMath>
                          </a14:m>
                          <a:r>
                            <a:rPr lang="en-US" sz="1800" b="1" kern="100" dirty="0">
                              <a:effectLst/>
                              <a:latin typeface="+mj-ea"/>
                              <a:ea typeface="+mj-ea"/>
                            </a:rPr>
                            <a:t> to </a:t>
                          </a:r>
                          <a14:m>
                            <m:oMath xmlns:m="http://schemas.openxmlformats.org/officeDocument/2006/math">
                              <m:r>
                                <a:rPr lang="en-US" sz="1800" b="1" i="1" kern="100">
                                  <a:effectLst/>
                                  <a:latin typeface="Cambria Math" panose="02040503050406030204" pitchFamily="18" charset="0"/>
                                  <a:ea typeface="+mj-ea"/>
                                </a:rPr>
                                <m:t>𝟎</m:t>
                              </m:r>
                            </m:oMath>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sSup>
                                  <m:sSupPr>
                                    <m:ctrlPr>
                                      <a:rPr lang="en-US" altLang="zh-CN" sz="1800" b="1" i="1" kern="100" smtClean="0">
                                        <a:solidFill>
                                          <a:srgbClr val="FF0000"/>
                                        </a:solidFill>
                                        <a:effectLst/>
                                        <a:latin typeface="Cambria Math" panose="02040503050406030204" pitchFamily="18" charset="0"/>
                                        <a:ea typeface="+mj-ea"/>
                                      </a:rPr>
                                    </m:ctrlPr>
                                  </m:sSupPr>
                                  <m:e>
                                    <m:r>
                                      <a:rPr lang="en-US" altLang="zh-CN" sz="1800" b="1" i="1" kern="100" smtClean="0">
                                        <a:solidFill>
                                          <a:srgbClr val="FF0000"/>
                                        </a:solidFill>
                                        <a:effectLst/>
                                        <a:latin typeface="Cambria Math" panose="02040503050406030204" pitchFamily="18" charset="0"/>
                                        <a:ea typeface="+mj-ea"/>
                                      </a:rPr>
                                      <m:t>𝑨</m:t>
                                    </m:r>
                                  </m:e>
                                  <m:sup>
                                    <m:r>
                                      <a:rPr lang="en-US" altLang="zh-CN" sz="1800" b="1" i="1" kern="100" smtClean="0">
                                        <a:solidFill>
                                          <a:srgbClr val="FF0000"/>
                                        </a:solidFill>
                                        <a:effectLst/>
                                        <a:latin typeface="Cambria Math" panose="02040503050406030204" pitchFamily="18" charset="0"/>
                                        <a:ea typeface="+mj-ea"/>
                                      </a:rPr>
                                      <m:t>𝟐</m:t>
                                    </m:r>
                                  </m:sup>
                                </m:sSup>
                                <m:r>
                                  <a:rPr lang="en-US" altLang="zh-CN" sz="1800" b="1" i="1" kern="100" smtClean="0">
                                    <a:solidFill>
                                      <a:srgbClr val="FF0000"/>
                                    </a:solidFill>
                                    <a:effectLst/>
                                    <a:latin typeface="Cambria Math" panose="02040503050406030204" pitchFamily="18" charset="0"/>
                                    <a:ea typeface="+mj-ea"/>
                                  </a:rPr>
                                  <m:t> </m:t>
                                </m:r>
                                <m:r>
                                  <a:rPr lang="en-US" altLang="zh-CN" sz="1800" b="1" i="0" kern="100" smtClean="0">
                                    <a:solidFill>
                                      <a:srgbClr val="FF0000"/>
                                    </a:solidFill>
                                    <a:effectLst/>
                                    <a:latin typeface="Cambria Math" panose="02040503050406030204" pitchFamily="18" charset="0"/>
                                    <a:ea typeface="+mj-ea"/>
                                  </a:rPr>
                                  <m:t>𝐦𝐨𝐝</m:t>
                                </m:r>
                                <m:r>
                                  <a:rPr lang="en-US" altLang="zh-CN" sz="1800" b="1" i="1" kern="100" smtClean="0">
                                    <a:solidFill>
                                      <a:srgbClr val="FF0000"/>
                                    </a:solidFill>
                                    <a:effectLst/>
                                    <a:latin typeface="Cambria Math" panose="02040503050406030204" pitchFamily="18" charset="0"/>
                                    <a:ea typeface="+mj-ea"/>
                                  </a:rPr>
                                  <m:t> </m:t>
                                </m:r>
                                <m:r>
                                  <a:rPr lang="en-US" altLang="zh-CN" sz="1800" b="1" i="1" kern="100" smtClean="0">
                                    <a:solidFill>
                                      <a:srgbClr val="FF0000"/>
                                    </a:solidFill>
                                    <a:effectLst/>
                                    <a:latin typeface="Cambria Math" panose="02040503050406030204" pitchFamily="18" charset="0"/>
                                    <a:ea typeface="+mj-ea"/>
                                  </a:rPr>
                                  <m:t>𝑵</m:t>
                                </m:r>
                              </m:oMath>
                            </m:oMathPara>
                          </a14:m>
                          <a:endParaRPr lang="zh-CN" sz="1800" b="1" kern="100" dirty="0">
                            <a:solidFill>
                              <a:srgbClr val="FF0000"/>
                            </a:solidFill>
                            <a:effectLst/>
                            <a:latin typeface="+mj-ea"/>
                            <a:ea typeface="+mj-ea"/>
                            <a:cs typeface="+mn-cs"/>
                          </a:endParaRPr>
                        </a:p>
                      </a:txBody>
                      <a:tcPr marL="68580" marR="68580" marT="0" marB="0" anchor="ct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r>
                            <a:rPr lang="en-US" sz="1800" b="1" kern="100" dirty="0">
                              <a:solidFill>
                                <a:schemeClr val="dk1"/>
                              </a:solidFill>
                              <a:effectLst/>
                              <a:latin typeface="+mj-ea"/>
                              <a:ea typeface="+mj-ea"/>
                              <a:cs typeface="+mn-cs"/>
                            </a:rPr>
                            <a:t>If </a:t>
                          </a:r>
                          <a14:m>
                            <m:oMath xmlns:m="http://schemas.openxmlformats.org/officeDocument/2006/math">
                              <m:sSub>
                                <m:sSubPr>
                                  <m:ctrlPr>
                                    <a:rPr lang="zh-CN" sz="1800" b="1" i="1" kern="100" smtClean="0">
                                      <a:solidFill>
                                        <a:schemeClr val="dk1"/>
                                      </a:solidFill>
                                      <a:effectLst/>
                                      <a:latin typeface="Cambria Math" panose="02040503050406030204" pitchFamily="18" charset="0"/>
                                      <a:ea typeface="+mj-ea"/>
                                      <a:cs typeface="+mn-cs"/>
                                    </a:rPr>
                                  </m:ctrlPr>
                                </m:sSubPr>
                                <m:e>
                                  <m:r>
                                    <a:rPr lang="en-US" sz="1800" b="1" kern="100" smtClean="0">
                                      <a:solidFill>
                                        <a:schemeClr val="dk1"/>
                                      </a:solidFill>
                                      <a:effectLst/>
                                      <a:latin typeface="Cambria Math" panose="02040503050406030204" pitchFamily="18" charset="0"/>
                                      <a:ea typeface="+mj-ea"/>
                                      <a:cs typeface="+mn-cs"/>
                                    </a:rPr>
                                    <m:t>𝒅</m:t>
                                  </m:r>
                                </m:e>
                                <m:sub>
                                  <m:r>
                                    <a:rPr lang="en-US" sz="1800" b="1" kern="100">
                                      <a:solidFill>
                                        <a:schemeClr val="dk1"/>
                                      </a:solidFill>
                                      <a:effectLst/>
                                      <a:latin typeface="Cambria Math" panose="02040503050406030204" pitchFamily="18" charset="0"/>
                                      <a:ea typeface="+mj-ea"/>
                                      <a:cs typeface="+mn-cs"/>
                                    </a:rPr>
                                    <m:t>𝒋</m:t>
                                  </m:r>
                                </m:sub>
                              </m:sSub>
                              <m:r>
                                <a:rPr lang="en-US" sz="1800" b="1" kern="100">
                                  <a:solidFill>
                                    <a:schemeClr val="dk1"/>
                                  </a:solidFill>
                                  <a:effectLst/>
                                  <a:latin typeface="Cambria Math" panose="02040503050406030204" pitchFamily="18" charset="0"/>
                                  <a:ea typeface="+mj-ea"/>
                                  <a:cs typeface="+mn-cs"/>
                                </a:rPr>
                                <m:t>=</m:t>
                              </m:r>
                              <m:r>
                                <a:rPr lang="en-US" sz="1800" b="1" kern="100">
                                  <a:solidFill>
                                    <a:schemeClr val="dk1"/>
                                  </a:solidFill>
                                  <a:effectLst/>
                                  <a:latin typeface="Cambria Math" panose="02040503050406030204" pitchFamily="18" charset="0"/>
                                  <a:ea typeface="+mj-ea"/>
                                  <a:cs typeface="+mn-cs"/>
                                </a:rPr>
                                <m:t>𝟏</m:t>
                              </m:r>
                            </m:oMath>
                          </a14:m>
                          <a:r>
                            <a:rPr lang="en-US" sz="1800" b="1" kern="100" dirty="0">
                              <a:solidFill>
                                <a:schemeClr val="dk1"/>
                              </a:solidFill>
                              <a:effectLst/>
                              <a:latin typeface="+mj-ea"/>
                              <a:ea typeface="+mj-ea"/>
                              <a:cs typeface="+mn-cs"/>
                            </a:rPr>
                            <a:t> Then </a:t>
                          </a: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𝑨</m:t>
                              </m:r>
                              <m:r>
                                <a:rPr lang="en-US" altLang="zh-CN" sz="1800" b="1" i="1" kern="100" smtClean="0">
                                  <a:solidFill>
                                    <a:srgbClr val="FF0000"/>
                                  </a:solidFill>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𝒙</m:t>
                              </m:r>
                            </m:oMath>
                          </a14:m>
                          <a:r>
                            <a:rPr lang="en-US" altLang="zh-CN" sz="1800" b="1" kern="100" dirty="0">
                              <a:solidFill>
                                <a:srgbClr val="FF0000"/>
                              </a:solidFill>
                              <a:effectLst/>
                              <a:latin typeface="+mj-ea"/>
                              <a:ea typeface="+mj-ea"/>
                            </a:rPr>
                            <a:t> </a:t>
                          </a:r>
                          <a14:m>
                            <m:oMath xmlns:m="http://schemas.openxmlformats.org/officeDocument/2006/math">
                              <m:r>
                                <a:rPr lang="en-US" altLang="zh-CN" sz="1800" b="1" i="0"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a14:m>
                          <a:endParaRPr lang="zh-CN" sz="1800" b="1" i="1" kern="100" dirty="0">
                            <a:solidFill>
                              <a:srgbClr val="FF0000"/>
                            </a:solidFill>
                            <a:effectLst/>
                            <a:latin typeface="+mj-ea"/>
                            <a:ea typeface="+mj-ea"/>
                            <a:cs typeface="Times New Roman"/>
                          </a:endParaRPr>
                        </a:p>
                      </a:txBody>
                      <a:tcPr marL="68580" marR="68580" marT="0" marB="0" anchor="ct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Return </a:t>
                          </a:r>
                          <a14:m>
                            <m:oMath xmlns:m="http://schemas.openxmlformats.org/officeDocument/2006/math">
                              <m:r>
                                <a:rPr lang="en-US" altLang="zh-CN" sz="1800" b="1" i="1" kern="100" smtClean="0">
                                  <a:effectLst/>
                                  <a:latin typeface="Cambria Math" panose="02040503050406030204" pitchFamily="18" charset="0"/>
                                  <a:ea typeface="+mj-ea"/>
                                </a:rPr>
                                <m:t>𝑨</m:t>
                              </m:r>
                            </m:oMath>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Choice>
        <mc:Fallback xmlns="">
          <p:graphicFrame>
            <p:nvGraphicFramePr>
              <p:cNvPr id="3" name="内容占位符 7">
                <a:extLst>
                  <a:ext uri="{FF2B5EF4-FFF2-40B4-BE49-F238E27FC236}">
                    <a16:creationId xmlns:a16="http://schemas.microsoft.com/office/drawing/2014/main" id="{45EA2D53-0079-F5E5-A7A2-4B03B0FDAE8A}"/>
                  </a:ext>
                </a:extLst>
              </p:cNvPr>
              <p:cNvGraphicFramePr>
                <a:graphicFrameLocks/>
              </p:cNvGraphicFramePr>
              <p:nvPr>
                <p:extLst>
                  <p:ext uri="{D42A27DB-BD31-4B8C-83A1-F6EECF244321}">
                    <p14:modId xmlns:p14="http://schemas.microsoft.com/office/powerpoint/2010/main" val="470121350"/>
                  </p:ext>
                </p:extLst>
              </p:nvPr>
            </p:nvGraphicFramePr>
            <p:xfrm>
              <a:off x="892969" y="1584101"/>
              <a:ext cx="5544117" cy="3661868"/>
            </p:xfrm>
            <a:graphic>
              <a:graphicData uri="http://schemas.openxmlformats.org/drawingml/2006/table">
                <a:tbl>
                  <a:tblPr firstRow="1" firstCol="1" bandRow="1">
                    <a:tableStyleId>{5C22544A-7EE6-4342-B048-85BDC9FD1C3A}</a:tableStyleId>
                  </a:tblPr>
                  <a:tblGrid>
                    <a:gridCol w="628651">
                      <a:extLst>
                        <a:ext uri="{9D8B030D-6E8A-4147-A177-3AD203B41FA5}">
                          <a16:colId xmlns:a16="http://schemas.microsoft.com/office/drawing/2014/main" val="20000"/>
                        </a:ext>
                      </a:extLst>
                    </a:gridCol>
                    <a:gridCol w="701938">
                      <a:extLst>
                        <a:ext uri="{9D8B030D-6E8A-4147-A177-3AD203B41FA5}">
                          <a16:colId xmlns:a16="http://schemas.microsoft.com/office/drawing/2014/main" val="20001"/>
                        </a:ext>
                      </a:extLst>
                    </a:gridCol>
                    <a:gridCol w="4213528">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endParaRPr lang="zh-CN"/>
                        </a:p>
                      </a:txBody>
                      <a:tcPr marL="68580" marR="68580" marT="0" marB="0" anchor="ctr">
                        <a:blipFill>
                          <a:blip r:embed="rId2"/>
                          <a:stretch>
                            <a:fillRect l="-12887" t="-885" r="-620" b="-438053"/>
                          </a:stretch>
                        </a:blipFill>
                      </a:tcP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2887" t="-135714" r="-620" b="-489286"/>
                          </a:stretch>
                        </a:blipFill>
                      </a:tcP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2887" t="-247500" r="-620" b="-413750"/>
                          </a:stretch>
                        </a:blipFill>
                      </a:tcP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2887" t="-347500" r="-620" b="-313750"/>
                          </a:stretch>
                        </a:blipFill>
                      </a:tcP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2"/>
                          <a:stretch>
                            <a:fillRect l="-31647" t="-453165" r="-723" b="-217722"/>
                          </a:stretch>
                        </a:blipFill>
                      </a:tcP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2"/>
                          <a:stretch>
                            <a:fillRect l="-31647" t="-508140" r="-723" b="-100000"/>
                          </a:stretch>
                        </a:blipFill>
                      </a:tcP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2887" t="-653750" r="-620" b="-7500"/>
                          </a:stretch>
                        </a:blipFill>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7B2ED8-6C12-32C1-A8D8-A8A91ED2A497}"/>
                  </a:ext>
                </a:extLst>
              </p:cNvPr>
              <p:cNvSpPr txBox="1"/>
              <p:nvPr/>
            </p:nvSpPr>
            <p:spPr>
              <a:xfrm>
                <a:off x="6777254" y="1099397"/>
                <a:ext cx="5038508" cy="4925323"/>
              </a:xfrm>
              <a:prstGeom prst="rect">
                <a:avLst/>
              </a:prstGeom>
              <a:noFill/>
            </p:spPr>
            <p:txBody>
              <a:bodyPr wrap="square" rtlCol="0">
                <a:spAutoFit/>
              </a:bodyPr>
              <a:lstStyle/>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模乘运算 </a:t>
                </a:r>
                <a14:m>
                  <m:oMath xmlns:m="http://schemas.openxmlformats.org/officeDocument/2006/math">
                    <m:r>
                      <a:rPr lang="en-US" altLang="zh-CN" sz="2000" b="1" i="1" kern="100" smtClean="0">
                        <a:solidFill>
                          <a:schemeClr val="tx1"/>
                        </a:solidFill>
                        <a:effectLst/>
                        <a:latin typeface="Cambria Math" panose="02040503050406030204" pitchFamily="18" charset="0"/>
                        <a:ea typeface="+mj-ea"/>
                      </a:rPr>
                      <m:t>𝒙</m:t>
                    </m:r>
                    <m:r>
                      <a:rPr lang="en-US" altLang="zh-CN" sz="2000" b="1" i="1" kern="100">
                        <a:latin typeface="Cambria Math" panose="02040503050406030204" pitchFamily="18" charset="0"/>
                        <a:ea typeface="+mj-ea"/>
                      </a:rPr>
                      <m:t>·</m:t>
                    </m:r>
                    <m:r>
                      <a:rPr lang="en-US" altLang="zh-CN" sz="2000" b="1" i="1" kern="100" smtClean="0">
                        <a:solidFill>
                          <a:schemeClr val="tx1"/>
                        </a:solidFill>
                        <a:effectLst/>
                        <a:latin typeface="Cambria Math" panose="02040503050406030204" pitchFamily="18" charset="0"/>
                        <a:ea typeface="+mj-ea"/>
                      </a:rPr>
                      <m:t>𝒚</m:t>
                    </m:r>
                    <m:r>
                      <a:rPr lang="en-US" altLang="zh-CN" sz="2000" b="1" i="1" kern="100" smtClean="0">
                        <a:solidFill>
                          <a:schemeClr val="tx1"/>
                        </a:solidFill>
                        <a:effectLst/>
                        <a:latin typeface="Cambria Math" panose="02040503050406030204" pitchFamily="18" charset="0"/>
                        <a:ea typeface="+mj-ea"/>
                      </a:rPr>
                      <m:t> </m:t>
                    </m:r>
                    <m:r>
                      <a:rPr lang="en-US" altLang="zh-CN" sz="2000" b="1" i="0" kern="100" smtClean="0">
                        <a:solidFill>
                          <a:schemeClr val="tx1"/>
                        </a:solidFill>
                        <a:effectLst/>
                        <a:latin typeface="Cambria Math" panose="02040503050406030204" pitchFamily="18" charset="0"/>
                        <a:ea typeface="+mn-ea"/>
                        <a:cs typeface="+mn-cs"/>
                      </a:rPr>
                      <m:t>𝐦𝐨𝐝</m:t>
                    </m:r>
                    <m:r>
                      <a:rPr lang="en-US" altLang="zh-CN" sz="2000" b="1" i="1" kern="100" smtClean="0">
                        <a:solidFill>
                          <a:schemeClr val="tx1"/>
                        </a:solidFill>
                        <a:effectLst/>
                        <a:latin typeface="Cambria Math" panose="02040503050406030204" pitchFamily="18" charset="0"/>
                        <a:ea typeface="+mn-ea"/>
                        <a:cs typeface="+mn-cs"/>
                      </a:rPr>
                      <m:t> </m:t>
                    </m:r>
                    <m:r>
                      <a:rPr lang="en-US" altLang="zh-CN" sz="2000" b="1" i="1" kern="100" smtClean="0">
                        <a:solidFill>
                          <a:schemeClr val="tx1"/>
                        </a:solidFill>
                        <a:effectLst/>
                        <a:latin typeface="Cambria Math" panose="02040503050406030204" pitchFamily="18" charset="0"/>
                        <a:ea typeface="+mn-ea"/>
                        <a:cs typeface="+mn-cs"/>
                      </a:rPr>
                      <m:t>𝑵</m:t>
                    </m:r>
                  </m:oMath>
                </a14:m>
                <a:endParaRPr lang="en-US" altLang="zh-CN" sz="2000" b="1" kern="100" dirty="0">
                  <a:solidFill>
                    <a:schemeClr val="tx1"/>
                  </a:solidFill>
                  <a:effectLst/>
                  <a:latin typeface="+mj-ea"/>
                  <a:ea typeface="+mn-ea"/>
                  <a:cs typeface="+mn-cs"/>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传统计算方法：</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先计算</a:t>
                </a:r>
                <a:r>
                  <a:rPr lang="en-US" altLang="zh-CN" sz="2000" dirty="0">
                    <a:latin typeface="+mn-ea"/>
                    <a:ea typeface="+mn-ea"/>
                  </a:rPr>
                  <a:t>2048</a:t>
                </a:r>
                <a:r>
                  <a:rPr lang="zh-CN" altLang="en-US" sz="2000" dirty="0">
                    <a:latin typeface="+mn-ea"/>
                    <a:ea typeface="+mn-ea"/>
                  </a:rPr>
                  <a:t>比特的 </a:t>
                </a:r>
                <a14:m>
                  <m:oMath xmlns:m="http://schemas.openxmlformats.org/officeDocument/2006/math">
                    <m:r>
                      <a:rPr lang="en-US" altLang="zh-CN" sz="2000" b="1" i="1" kern="100" smtClean="0">
                        <a:solidFill>
                          <a:schemeClr val="tx1"/>
                        </a:solidFill>
                        <a:effectLst/>
                        <a:latin typeface="Cambria Math" panose="02040503050406030204" pitchFamily="18" charset="0"/>
                        <a:ea typeface="+mj-ea"/>
                      </a:rPr>
                      <m:t>𝑻</m:t>
                    </m:r>
                    <m:r>
                      <a:rPr lang="en-US" altLang="zh-CN" sz="2000" b="1" i="1" kern="100" smtClean="0">
                        <a:solidFill>
                          <a:schemeClr val="tx1"/>
                        </a:solidFill>
                        <a:effectLst/>
                        <a:latin typeface="Cambria Math" panose="02040503050406030204" pitchFamily="18" charset="0"/>
                        <a:ea typeface="+mj-ea"/>
                      </a:rPr>
                      <m:t>=</m:t>
                    </m:r>
                    <m:r>
                      <a:rPr lang="en-US" altLang="zh-CN" sz="2000" b="1" i="1" kern="100" smtClean="0">
                        <a:solidFill>
                          <a:schemeClr val="tx1"/>
                        </a:solidFill>
                        <a:effectLst/>
                        <a:latin typeface="Cambria Math" panose="02040503050406030204" pitchFamily="18" charset="0"/>
                        <a:ea typeface="+mj-ea"/>
                      </a:rPr>
                      <m:t>𝒙</m:t>
                    </m:r>
                    <m:r>
                      <a:rPr lang="en-US" altLang="zh-CN" sz="2000" b="1" i="1" kern="100">
                        <a:latin typeface="Cambria Math" panose="02040503050406030204" pitchFamily="18" charset="0"/>
                        <a:ea typeface="+mj-ea"/>
                      </a:rPr>
                      <m:t>·</m:t>
                    </m:r>
                    <m:r>
                      <a:rPr lang="en-US" altLang="zh-CN" sz="2000" b="1" i="1" kern="100" smtClean="0">
                        <a:latin typeface="Cambria Math" panose="02040503050406030204" pitchFamily="18" charset="0"/>
                        <a:ea typeface="+mj-ea"/>
                      </a:rPr>
                      <m:t>𝒚</m:t>
                    </m:r>
                  </m:oMath>
                </a14:m>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后计算</a:t>
                </a:r>
                <a:r>
                  <a:rPr lang="en-US" altLang="zh-CN" sz="2000" b="1" dirty="0">
                    <a:solidFill>
                      <a:srgbClr val="C00000"/>
                    </a:solidFill>
                    <a:latin typeface="+mn-ea"/>
                    <a:ea typeface="+mn-ea"/>
                  </a:rPr>
                  <a:t> </a:t>
                </a:r>
                <a14:m>
                  <m:oMath xmlns:m="http://schemas.openxmlformats.org/officeDocument/2006/math">
                    <m:r>
                      <a:rPr lang="en-US" altLang="zh-CN" sz="2000" b="1" i="1" kern="100" smtClean="0">
                        <a:solidFill>
                          <a:srgbClr val="C00000"/>
                        </a:solidFill>
                        <a:latin typeface="Cambria Math" panose="02040503050406030204" pitchFamily="18" charset="0"/>
                      </a:rPr>
                      <m:t>𝑻</m:t>
                    </m:r>
                    <m:r>
                      <a:rPr lang="en-US" altLang="zh-CN" sz="2000" b="1" i="1" kern="100">
                        <a:solidFill>
                          <a:srgbClr val="C00000"/>
                        </a:solidFill>
                        <a:latin typeface="Cambria Math" panose="02040503050406030204" pitchFamily="18" charset="0"/>
                      </a:rPr>
                      <m:t> </m:t>
                    </m:r>
                    <m:r>
                      <a:rPr lang="en-US" altLang="zh-CN" sz="2000" b="1" kern="100">
                        <a:solidFill>
                          <a:srgbClr val="C00000"/>
                        </a:solidFill>
                        <a:latin typeface="Cambria Math" panose="02040503050406030204" pitchFamily="18" charset="0"/>
                      </a:rPr>
                      <m:t>𝐦𝐨𝐝</m:t>
                    </m:r>
                    <m:r>
                      <a:rPr lang="en-US" altLang="zh-CN" sz="2000" b="1" i="1" kern="100">
                        <a:solidFill>
                          <a:srgbClr val="C00000"/>
                        </a:solidFill>
                        <a:latin typeface="Cambria Math" panose="02040503050406030204" pitchFamily="18" charset="0"/>
                      </a:rPr>
                      <m:t> </m:t>
                    </m:r>
                    <m:r>
                      <a:rPr lang="en-US" altLang="zh-CN" sz="2000" b="1" i="1" kern="100">
                        <a:solidFill>
                          <a:srgbClr val="C00000"/>
                        </a:solidFill>
                        <a:latin typeface="Cambria Math" panose="02040503050406030204" pitchFamily="18" charset="0"/>
                      </a:rPr>
                      <m:t>𝑵</m:t>
                    </m:r>
                  </m:oMath>
                </a14:m>
                <a:endParaRPr lang="en-US" altLang="zh-CN" sz="2000" b="1" kern="100" dirty="0">
                  <a:latin typeface="+mj-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kern="100" dirty="0">
                    <a:latin typeface="+mj-ea"/>
                  </a:rPr>
                  <a:t>问题：</a:t>
                </a:r>
                <a:endParaRPr lang="en-US" altLang="zh-CN" sz="2000" kern="100" dirty="0">
                  <a:latin typeface="+mj-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kern="100" dirty="0">
                    <a:latin typeface="+mj-ea"/>
                  </a:rPr>
                  <a:t>计算大数模运算（除法）的过程中，</a:t>
                </a:r>
                <a:r>
                  <a:rPr lang="zh-CN" altLang="en-US" sz="2000" b="1" kern="100" dirty="0">
                    <a:solidFill>
                      <a:srgbClr val="C00000"/>
                    </a:solidFill>
                    <a:latin typeface="+mj-ea"/>
                  </a:rPr>
                  <a:t>试除</a:t>
                </a:r>
                <a:r>
                  <a:rPr lang="zh-CN" altLang="en-US" sz="2000" kern="100" dirty="0">
                    <a:latin typeface="+mj-ea"/>
                  </a:rPr>
                  <a:t>导致复杂度过高</a:t>
                </a:r>
                <a:endParaRPr lang="en-US" altLang="zh-CN" sz="2000" kern="100" dirty="0">
                  <a:latin typeface="+mj-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en-US" altLang="zh-CN" sz="2000" kern="100" dirty="0">
                    <a:latin typeface="+mj-ea"/>
                  </a:rPr>
                  <a:t>1985</a:t>
                </a:r>
                <a:r>
                  <a:rPr lang="zh-CN" altLang="en-US" sz="2000" kern="100" dirty="0">
                    <a:latin typeface="+mj-ea"/>
                  </a:rPr>
                  <a:t>年，</a:t>
                </a:r>
                <a:r>
                  <a:rPr lang="en-US" altLang="zh-CN" sz="2000" kern="100" dirty="0">
                    <a:latin typeface="+mj-ea"/>
                  </a:rPr>
                  <a:t>Montgomery</a:t>
                </a:r>
                <a:r>
                  <a:rPr lang="zh-CN" altLang="en-US" sz="2000" kern="100" dirty="0">
                    <a:latin typeface="+mj-ea"/>
                  </a:rPr>
                  <a:t>给出了一种改进的模幂实现，借助</a:t>
                </a:r>
                <a:r>
                  <a:rPr lang="zh-CN" altLang="en-US" sz="2000" b="1" kern="100" dirty="0">
                    <a:solidFill>
                      <a:srgbClr val="C00000"/>
                    </a:solidFill>
                    <a:latin typeface="+mj-ea"/>
                  </a:rPr>
                  <a:t>快速实现的模乘运算</a:t>
                </a:r>
                <a14:m>
                  <m:oMath xmlns:m="http://schemas.openxmlformats.org/officeDocument/2006/math">
                    <m:r>
                      <a:rPr lang="en-US" altLang="zh-CN" sz="2000" b="1" i="1" kern="100" smtClean="0">
                        <a:solidFill>
                          <a:srgbClr val="C00000"/>
                        </a:solidFill>
                        <a:effectLst/>
                        <a:latin typeface="Cambria Math" panose="02040503050406030204" pitchFamily="18" charset="0"/>
                        <a:ea typeface="+mj-ea"/>
                      </a:rPr>
                      <m:t>𝒙</m:t>
                    </m:r>
                    <m:r>
                      <a:rPr lang="en-US" altLang="zh-CN" sz="2000" b="1" i="1" kern="100">
                        <a:solidFill>
                          <a:srgbClr val="C00000"/>
                        </a:solidFill>
                        <a:latin typeface="Cambria Math" panose="02040503050406030204" pitchFamily="18" charset="0"/>
                        <a:ea typeface="+mj-ea"/>
                      </a:rPr>
                      <m:t>·</m:t>
                    </m:r>
                    <m:r>
                      <a:rPr lang="en-US" altLang="zh-CN" sz="2000" b="1" i="1" kern="100" smtClean="0">
                        <a:solidFill>
                          <a:srgbClr val="C00000"/>
                        </a:solidFill>
                        <a:effectLst/>
                        <a:latin typeface="Cambria Math" panose="02040503050406030204" pitchFamily="18" charset="0"/>
                        <a:ea typeface="+mj-ea"/>
                      </a:rPr>
                      <m:t>𝒚</m:t>
                    </m:r>
                    <m:sSup>
                      <m:sSupPr>
                        <m:ctrlPr>
                          <a:rPr lang="en-US" altLang="zh-CN" sz="2000" b="1" i="1" dirty="0">
                            <a:solidFill>
                              <a:srgbClr val="C00000"/>
                            </a:solidFill>
                            <a:latin typeface="Cambria Math" panose="02040503050406030204" pitchFamily="18" charset="0"/>
                          </a:rPr>
                        </m:ctrlPr>
                      </m:sSupPr>
                      <m:e>
                        <m:r>
                          <a:rPr lang="en-US" altLang="zh-CN" sz="2000" b="1" i="1" dirty="0">
                            <a:solidFill>
                              <a:srgbClr val="C00000"/>
                            </a:solidFill>
                            <a:latin typeface="Cambria Math" panose="02040503050406030204" pitchFamily="18" charset="0"/>
                          </a:rPr>
                          <m:t>·</m:t>
                        </m:r>
                        <m:r>
                          <a:rPr lang="en-US" altLang="zh-CN" sz="2000" b="1" i="1" dirty="0">
                            <a:solidFill>
                              <a:srgbClr val="C00000"/>
                            </a:solidFill>
                            <a:latin typeface="Cambria Math" panose="02040503050406030204" pitchFamily="18" charset="0"/>
                          </a:rPr>
                          <m:t>𝑹</m:t>
                        </m:r>
                      </m:e>
                      <m:sup>
                        <m:r>
                          <a:rPr lang="en-US" altLang="zh-CN" sz="2000" b="1" i="1" dirty="0">
                            <a:solidFill>
                              <a:srgbClr val="C00000"/>
                            </a:solidFill>
                            <a:latin typeface="Cambria Math" panose="02040503050406030204" pitchFamily="18" charset="0"/>
                          </a:rPr>
                          <m:t>−</m:t>
                        </m:r>
                        <m:r>
                          <a:rPr lang="en-US" altLang="zh-CN" sz="2000" b="1" i="1" dirty="0">
                            <a:solidFill>
                              <a:srgbClr val="C00000"/>
                            </a:solidFill>
                            <a:latin typeface="Cambria Math" panose="02040503050406030204" pitchFamily="18" charset="0"/>
                          </a:rPr>
                          <m:t>𝟏</m:t>
                        </m:r>
                      </m:sup>
                    </m:sSup>
                    <m:r>
                      <a:rPr lang="en-US" altLang="zh-CN" sz="2000" b="1" i="0" kern="100" smtClean="0">
                        <a:solidFill>
                          <a:srgbClr val="C00000"/>
                        </a:solidFill>
                        <a:effectLst/>
                        <a:latin typeface="Cambria Math" panose="02040503050406030204" pitchFamily="18" charset="0"/>
                        <a:ea typeface="+mn-ea"/>
                      </a:rPr>
                      <m:t>𝐦𝐨𝐝</m:t>
                    </m:r>
                    <m:r>
                      <a:rPr lang="en-US" altLang="zh-CN" sz="2000" b="1" i="1" kern="100" smtClean="0">
                        <a:solidFill>
                          <a:srgbClr val="C00000"/>
                        </a:solidFill>
                        <a:effectLst/>
                        <a:latin typeface="Cambria Math" panose="02040503050406030204" pitchFamily="18" charset="0"/>
                        <a:ea typeface="+mn-ea"/>
                      </a:rPr>
                      <m:t> </m:t>
                    </m:r>
                    <m:r>
                      <a:rPr lang="en-US" altLang="zh-CN" sz="2000" b="1" i="1" kern="100" smtClean="0">
                        <a:solidFill>
                          <a:srgbClr val="C00000"/>
                        </a:solidFill>
                        <a:effectLst/>
                        <a:latin typeface="Cambria Math" panose="02040503050406030204" pitchFamily="18" charset="0"/>
                        <a:ea typeface="+mn-ea"/>
                      </a:rPr>
                      <m:t>𝑵</m:t>
                    </m:r>
                  </m:oMath>
                </a14:m>
                <a:r>
                  <a:rPr lang="zh-CN" altLang="en-US" sz="2000" kern="100" dirty="0">
                    <a:latin typeface="+mj-ea"/>
                  </a:rPr>
                  <a:t> 完成高效的模幂（这里 </a:t>
                </a:r>
                <a14:m>
                  <m:oMath xmlns:m="http://schemas.openxmlformats.org/officeDocument/2006/math">
                    <m:r>
                      <a:rPr lang="en-US" altLang="zh-CN" sz="2000" kern="100" dirty="0">
                        <a:latin typeface="Cambria Math" panose="02040503050406030204" pitchFamily="18" charset="0"/>
                      </a:rPr>
                      <m:t>𝑹</m:t>
                    </m:r>
                    <m:r>
                      <a:rPr lang="en-US" altLang="zh-CN" sz="2000" kern="100" dirty="0">
                        <a:latin typeface="Cambria Math" panose="02040503050406030204" pitchFamily="18" charset="0"/>
                      </a:rPr>
                      <m:t>=</m:t>
                    </m:r>
                    <m:sSup>
                      <m:sSupPr>
                        <m:ctrlPr>
                          <a:rPr lang="en-US" altLang="zh-CN" sz="2000" i="1" kern="100" dirty="0">
                            <a:latin typeface="Cambria Math" panose="02040503050406030204" pitchFamily="18" charset="0"/>
                          </a:rPr>
                        </m:ctrlPr>
                      </m:sSupPr>
                      <m:e>
                        <m:r>
                          <a:rPr lang="en-US" altLang="zh-CN" sz="2000" kern="100" dirty="0">
                            <a:latin typeface="Cambria Math" panose="02040503050406030204" pitchFamily="18" charset="0"/>
                          </a:rPr>
                          <m:t>𝟐</m:t>
                        </m:r>
                      </m:e>
                      <m:sup>
                        <m:r>
                          <a:rPr lang="en-US" altLang="zh-CN" sz="2000" kern="100" dirty="0">
                            <a:latin typeface="Cambria Math" panose="02040503050406030204" pitchFamily="18" charset="0"/>
                          </a:rPr>
                          <m:t>𝟏𝟎𝟐𝟒</m:t>
                        </m:r>
                      </m:sup>
                    </m:sSup>
                  </m:oMath>
                </a14:m>
                <a:r>
                  <a:rPr lang="zh-CN" altLang="en-US" sz="2000" kern="100" dirty="0">
                    <a:latin typeface="+mj-ea"/>
                  </a:rPr>
                  <a:t>）</a:t>
                </a:r>
                <a:endParaRPr lang="en-US" altLang="zh-CN" sz="2000" kern="100" dirty="0">
                  <a:latin typeface="+mj-ea"/>
                </a:endParaRPr>
              </a:p>
            </p:txBody>
          </p:sp>
        </mc:Choice>
        <mc:Fallback xmlns="">
          <p:sp>
            <p:nvSpPr>
              <p:cNvPr id="5" name="文本框 4">
                <a:extLst>
                  <a:ext uri="{FF2B5EF4-FFF2-40B4-BE49-F238E27FC236}">
                    <a16:creationId xmlns:a16="http://schemas.microsoft.com/office/drawing/2014/main" id="{CB7B2ED8-6C12-32C1-A8D8-A8A91ED2A497}"/>
                  </a:ext>
                </a:extLst>
              </p:cNvPr>
              <p:cNvSpPr txBox="1">
                <a:spLocks noRot="1" noChangeAspect="1" noMove="1" noResize="1" noEditPoints="1" noAdjustHandles="1" noChangeArrowheads="1" noChangeShapeType="1" noTextEdit="1"/>
              </p:cNvSpPr>
              <p:nvPr/>
            </p:nvSpPr>
            <p:spPr>
              <a:xfrm>
                <a:off x="6777254" y="1099397"/>
                <a:ext cx="5038508" cy="4925323"/>
              </a:xfrm>
              <a:prstGeom prst="rect">
                <a:avLst/>
              </a:prstGeom>
              <a:blipFill>
                <a:blip r:embed="rId3"/>
                <a:stretch>
                  <a:fillRect l="-1090" r="-1211" b="-1361"/>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6DC7F09D-4153-32F2-A9A4-4DC36176D0F3}"/>
              </a:ext>
            </a:extLst>
          </p:cNvPr>
          <p:cNvSpPr/>
          <p:nvPr/>
        </p:nvSpPr>
        <p:spPr>
          <a:xfrm>
            <a:off x="418237" y="6392675"/>
            <a:ext cx="11276082" cy="351700"/>
          </a:xfrm>
          <a:prstGeom prst="rect">
            <a:avLst/>
          </a:prstGeom>
          <a:solidFill>
            <a:schemeClr val="bg1"/>
          </a:solidFill>
        </p:spPr>
        <p:txBody>
          <a:bodyPr wrap="square">
            <a:spAutoFit/>
          </a:bodyPr>
          <a:lstStyle/>
          <a:p>
            <a:pPr marL="285750" indent="-285750">
              <a:spcBef>
                <a:spcPts val="600"/>
              </a:spcBef>
              <a:spcAft>
                <a:spcPts val="600"/>
              </a:spcAft>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P.L. Montgomery. Modular multiplication without trial division. Mathematics of Computation, 44(170): 519-521, 1985.</a:t>
            </a:r>
          </a:p>
        </p:txBody>
      </p:sp>
    </p:spTree>
    <p:extLst>
      <p:ext uri="{BB962C8B-B14F-4D97-AF65-F5344CB8AC3E}">
        <p14:creationId xmlns:p14="http://schemas.microsoft.com/office/powerpoint/2010/main" val="256138534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A3752-9761-BB33-FA0B-1D6432B6F182}"/>
              </a:ext>
            </a:extLst>
          </p:cNvPr>
          <p:cNvSpPr>
            <a:spLocks noGrp="1"/>
          </p:cNvSpPr>
          <p:nvPr>
            <p:ph type="title"/>
          </p:nvPr>
        </p:nvSpPr>
        <p:spPr/>
        <p:txBody>
          <a:bodyPr/>
          <a:lstStyle/>
          <a:p>
            <a:r>
              <a:rPr lang="en-US" altLang="zh-CN" sz="2800" dirty="0"/>
              <a:t>4.1 </a:t>
            </a:r>
            <a:r>
              <a:rPr lang="zh-CN" altLang="en-US" sz="2800" dirty="0"/>
              <a:t>用</a:t>
            </a:r>
            <a:r>
              <a:rPr lang="en-US" altLang="zh-CN" sz="2800" dirty="0"/>
              <a:t>Montgomery</a:t>
            </a:r>
            <a:r>
              <a:rPr lang="zh-CN" altLang="en-US" sz="2800" dirty="0"/>
              <a:t>模乘“等价实现”模幂运算</a:t>
            </a:r>
            <a:endParaRPr lang="zh-CN" altLang="en-US" dirty="0"/>
          </a:p>
        </p:txBody>
      </p:sp>
      <mc:AlternateContent xmlns:mc="http://schemas.openxmlformats.org/markup-compatibility/2006" xmlns:a14="http://schemas.microsoft.com/office/drawing/2010/main">
        <mc:Choice Requires="a14">
          <p:graphicFrame>
            <p:nvGraphicFramePr>
              <p:cNvPr id="3" name="内容占位符 7">
                <a:extLst>
                  <a:ext uri="{FF2B5EF4-FFF2-40B4-BE49-F238E27FC236}">
                    <a16:creationId xmlns:a16="http://schemas.microsoft.com/office/drawing/2014/main" id="{45EA2D53-0079-F5E5-A7A2-4B03B0FDAE8A}"/>
                  </a:ext>
                </a:extLst>
              </p:cNvPr>
              <p:cNvGraphicFramePr>
                <a:graphicFrameLocks/>
              </p:cNvGraphicFramePr>
              <p:nvPr>
                <p:extLst>
                  <p:ext uri="{D42A27DB-BD31-4B8C-83A1-F6EECF244321}">
                    <p14:modId xmlns:p14="http://schemas.microsoft.com/office/powerpoint/2010/main" val="3744849886"/>
                  </p:ext>
                </p:extLst>
              </p:nvPr>
            </p:nvGraphicFramePr>
            <p:xfrm>
              <a:off x="577850" y="1591245"/>
              <a:ext cx="5050631" cy="3661868"/>
            </p:xfrm>
            <a:graphic>
              <a:graphicData uri="http://schemas.openxmlformats.org/drawingml/2006/table">
                <a:tbl>
                  <a:tblPr firstRow="1" firstCol="1" bandRow="1">
                    <a:tableStyleId>{5C22544A-7EE6-4342-B048-85BDC9FD1C3A}</a:tableStyleId>
                  </a:tblPr>
                  <a:tblGrid>
                    <a:gridCol w="607219">
                      <a:extLst>
                        <a:ext uri="{9D8B030D-6E8A-4147-A177-3AD203B41FA5}">
                          <a16:colId xmlns:a16="http://schemas.microsoft.com/office/drawing/2014/main" val="20000"/>
                        </a:ext>
                      </a:extLst>
                    </a:gridCol>
                    <a:gridCol w="604933">
                      <a:extLst>
                        <a:ext uri="{9D8B030D-6E8A-4147-A177-3AD203B41FA5}">
                          <a16:colId xmlns:a16="http://schemas.microsoft.com/office/drawing/2014/main" val="20001"/>
                        </a:ext>
                      </a:extLst>
                    </a:gridCol>
                    <a:gridCol w="3838479">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j-ea"/>
                                </a:rPr>
                                <m:t>𝒙</m:t>
                              </m:r>
                            </m:oMath>
                          </a14:m>
                          <a:r>
                            <a:rPr lang="zh-CN" sz="1800" b="1" kern="100" dirty="0">
                              <a:solidFill>
                                <a:schemeClr val="bg1"/>
                              </a:solidFill>
                              <a:effectLst/>
                              <a:latin typeface="+mj-ea"/>
                              <a:ea typeface="+mj-ea"/>
                            </a:rPr>
                            <a:t>，</a:t>
                          </a: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n-ea"/>
                                  <a:cs typeface="+mn-cs"/>
                                </a:rPr>
                                <m:t>𝑵</m:t>
                              </m:r>
                            </m:oMath>
                          </a14:m>
                          <a:r>
                            <a:rPr lang="zh-CN" altLang="zh-CN" sz="1800" b="1" kern="100" dirty="0">
                              <a:solidFill>
                                <a:schemeClr val="bg1"/>
                              </a:solidFill>
                              <a:effectLst/>
                              <a:latin typeface="+mj-ea"/>
                              <a:ea typeface="+mn-ea"/>
                              <a:cs typeface="+mn-cs"/>
                            </a:rPr>
                            <a:t>，</a:t>
                          </a:r>
                          <a14:m>
                            <m:oMath xmlns:m="http://schemas.openxmlformats.org/officeDocument/2006/math">
                              <m:r>
                                <a:rPr lang="en-US" sz="1800" b="1" i="1" kern="100" smtClean="0">
                                  <a:solidFill>
                                    <a:schemeClr val="bg1"/>
                                  </a:solidFill>
                                  <a:effectLst/>
                                  <a:latin typeface="Cambria Math" panose="02040503050406030204" pitchFamily="18" charset="0"/>
                                  <a:ea typeface="+mj-ea"/>
                                </a:rPr>
                                <m:t>𝒅</m:t>
                              </m:r>
                              <m:r>
                                <a:rPr lang="en-US" sz="1800" b="1" kern="100">
                                  <a:solidFill>
                                    <a:schemeClr val="bg1"/>
                                  </a:solidFill>
                                  <a:effectLst/>
                                  <a:latin typeface="Cambria Math" panose="02040503050406030204" pitchFamily="18" charset="0"/>
                                  <a:ea typeface="+mj-ea"/>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𝟏𝟎𝟐𝟑</m:t>
                                      </m:r>
                                    </m:sub>
                                  </m:sSub>
                                  <m:r>
                                    <a:rPr lang="en-US" altLang="zh-CN" sz="1800" b="1" i="0" kern="100" smtClean="0">
                                      <a:solidFill>
                                        <a:schemeClr val="bg1"/>
                                      </a:solidFill>
                                      <a:effectLst/>
                                      <a:latin typeface="Cambria Math" panose="02040503050406030204" pitchFamily="18" charset="0"/>
                                      <a:ea typeface="+mn-ea"/>
                                      <a:cs typeface="+mn-cs"/>
                                    </a:rPr>
                                    <m:t>||</m:t>
                                  </m:r>
                                  <m:r>
                                    <a:rPr lang="en-US" altLang="zh-CN" sz="1800" b="1" kern="100" smtClean="0">
                                      <a:solidFill>
                                        <a:schemeClr val="bg1"/>
                                      </a:solidFill>
                                      <a:effectLst/>
                                      <a:latin typeface="Cambria Math" panose="02040503050406030204" pitchFamily="18" charset="0"/>
                                      <a:ea typeface="+mn-ea"/>
                                      <a:cs typeface="+mn-cs"/>
                                    </a:rPr>
                                    <m:t>…</m:t>
                                  </m:r>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m:t>
                                      </m:r>
                                    </m:sub>
                                  </m:sSub>
                                  <m:r>
                                    <a:rPr lang="en-US" altLang="zh-CN" sz="1800" b="1" i="0"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𝟎</m:t>
                                      </m:r>
                                    </m:sub>
                                  </m:sSub>
                                  <m:r>
                                    <a:rPr lang="en-US" altLang="zh-CN" sz="1800" b="1" i="1" kern="100" smtClean="0">
                                      <a:solidFill>
                                        <a:schemeClr val="bg1"/>
                                      </a:solidFill>
                                      <a:effectLst/>
                                      <a:latin typeface="Cambria Math" panose="02040503050406030204" pitchFamily="18" charset="0"/>
                                      <a:ea typeface="+mn-ea"/>
                                      <a:cs typeface="+mn-cs"/>
                                    </a:rPr>
                                    <m:t>)</m:t>
                                  </m:r>
                                </m:e>
                                <m:sub>
                                  <m:r>
                                    <a:rPr lang="en-US" altLang="zh-CN" sz="1800" b="1" i="0" kern="100" smtClean="0">
                                      <a:solidFill>
                                        <a:schemeClr val="bg1"/>
                                      </a:solidFill>
                                      <a:effectLst/>
                                      <a:latin typeface="Cambria Math" panose="02040503050406030204" pitchFamily="18" charset="0"/>
                                      <a:ea typeface="+mn-ea"/>
                                      <a:cs typeface="+mn-cs"/>
                                    </a:rPr>
                                    <m:t>𝟐</m:t>
                                  </m:r>
                                </m:sub>
                              </m:sSub>
                            </m:oMath>
                          </a14:m>
                          <a:endParaRPr lang="zh-CN" sz="1800" b="1" kern="100" dirty="0">
                            <a:solidFill>
                              <a:schemeClr val="bg1"/>
                            </a:solidFill>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sSup>
                                  <m:sSupPr>
                                    <m:ctrlPr>
                                      <a:rPr lang="en-US" altLang="zh-CN" sz="1800" b="1" i="1" kern="100" smtClean="0">
                                        <a:effectLst/>
                                        <a:latin typeface="Cambria Math" panose="02040503050406030204" pitchFamily="18" charset="0"/>
                                        <a:ea typeface="+mj-ea"/>
                                      </a:rPr>
                                    </m:ctrlPr>
                                  </m:sSupPr>
                                  <m:e>
                                    <m:r>
                                      <a:rPr lang="en-US" altLang="zh-CN" sz="1800" b="1" i="1" kern="100" smtClean="0">
                                        <a:effectLst/>
                                        <a:latin typeface="Cambria Math" panose="02040503050406030204" pitchFamily="18" charset="0"/>
                                        <a:ea typeface="+mj-ea"/>
                                      </a:rPr>
                                      <m:t>𝒙</m:t>
                                    </m:r>
                                  </m:e>
                                  <m:sup>
                                    <m:r>
                                      <a:rPr lang="en-US" altLang="zh-CN" sz="1800" b="1" i="1" kern="100" smtClean="0">
                                        <a:effectLst/>
                                        <a:latin typeface="Cambria Math" panose="02040503050406030204" pitchFamily="18" charset="0"/>
                                        <a:ea typeface="+mj-ea"/>
                                      </a:rPr>
                                      <m:t>𝒅</m:t>
                                    </m:r>
                                  </m:sup>
                                </m:sSup>
                                <m:r>
                                  <a:rPr lang="en-US" altLang="zh-CN" sz="1800" b="1" i="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𝐦𝐨𝐝</m:t>
                                </m:r>
                                <m:r>
                                  <a:rPr lang="en-US" altLang="zh-CN" sz="1800" b="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𝑵</m:t>
                                </m:r>
                              </m:oMath>
                            </m:oMathPara>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𝟏</m:t>
                              </m:r>
                            </m:oMath>
                          </a14:m>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For </a:t>
                          </a:r>
                          <a14:m>
                            <m:oMath xmlns:m="http://schemas.openxmlformats.org/officeDocument/2006/math">
                              <m:r>
                                <a:rPr lang="en-US" sz="1800" b="1" i="1" kern="100">
                                  <a:effectLst/>
                                  <a:latin typeface="Cambria Math" panose="02040503050406030204" pitchFamily="18" charset="0"/>
                                  <a:ea typeface="+mj-ea"/>
                                </a:rPr>
                                <m:t>𝒋</m:t>
                              </m:r>
                              <m:r>
                                <a:rPr lang="en-US" sz="1800" b="1" kern="100">
                                  <a:effectLst/>
                                  <a:latin typeface="Cambria Math" panose="02040503050406030204" pitchFamily="18" charset="0"/>
                                  <a:ea typeface="+mj-ea"/>
                                </a:rPr>
                                <m:t>=</m:t>
                              </m:r>
                              <m:r>
                                <a:rPr lang="en-US" sz="1800" b="1" i="1" kern="100">
                                  <a:effectLst/>
                                  <a:latin typeface="Cambria Math" panose="02040503050406030204" pitchFamily="18" charset="0"/>
                                  <a:ea typeface="+mj-ea"/>
                                </a:rPr>
                                <m:t>𝟏𝟎𝟐𝟑</m:t>
                              </m:r>
                            </m:oMath>
                          </a14:m>
                          <a:r>
                            <a:rPr lang="en-US" sz="1800" b="1" kern="100" dirty="0">
                              <a:effectLst/>
                              <a:latin typeface="+mj-ea"/>
                              <a:ea typeface="+mj-ea"/>
                            </a:rPr>
                            <a:t> to </a:t>
                          </a:r>
                          <a14:m>
                            <m:oMath xmlns:m="http://schemas.openxmlformats.org/officeDocument/2006/math">
                              <m:r>
                                <a:rPr lang="en-US" sz="1800" b="1" i="1" kern="100">
                                  <a:effectLst/>
                                  <a:latin typeface="Cambria Math" panose="02040503050406030204" pitchFamily="18" charset="0"/>
                                  <a:ea typeface="+mj-ea"/>
                                </a:rPr>
                                <m:t>𝟎</m:t>
                              </m:r>
                            </m:oMath>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sSup>
                                  <m:sSupPr>
                                    <m:ctrlPr>
                                      <a:rPr lang="en-US" altLang="zh-CN" sz="1800" b="1" i="1" kern="100" smtClean="0">
                                        <a:solidFill>
                                          <a:srgbClr val="FF0000"/>
                                        </a:solidFill>
                                        <a:effectLst/>
                                        <a:latin typeface="Cambria Math" panose="02040503050406030204" pitchFamily="18" charset="0"/>
                                        <a:ea typeface="+mj-ea"/>
                                      </a:rPr>
                                    </m:ctrlPr>
                                  </m:sSupPr>
                                  <m:e>
                                    <m:r>
                                      <a:rPr lang="en-US" altLang="zh-CN" sz="1800" b="1" i="1" kern="100" smtClean="0">
                                        <a:solidFill>
                                          <a:srgbClr val="FF0000"/>
                                        </a:solidFill>
                                        <a:effectLst/>
                                        <a:latin typeface="Cambria Math" panose="02040503050406030204" pitchFamily="18" charset="0"/>
                                        <a:ea typeface="+mj-ea"/>
                                      </a:rPr>
                                      <m:t>𝑨</m:t>
                                    </m:r>
                                  </m:e>
                                  <m:sup>
                                    <m:r>
                                      <a:rPr lang="en-US" altLang="zh-CN" sz="1800" b="1" i="1" kern="100" smtClean="0">
                                        <a:solidFill>
                                          <a:srgbClr val="FF0000"/>
                                        </a:solidFill>
                                        <a:effectLst/>
                                        <a:latin typeface="Cambria Math" panose="02040503050406030204" pitchFamily="18" charset="0"/>
                                        <a:ea typeface="+mj-ea"/>
                                      </a:rPr>
                                      <m:t>𝟐</m:t>
                                    </m:r>
                                  </m:sup>
                                </m:sSup>
                                <m:r>
                                  <a:rPr lang="en-US" altLang="zh-CN" sz="1800" b="1" i="1" kern="100" smtClean="0">
                                    <a:solidFill>
                                      <a:srgbClr val="FF0000"/>
                                    </a:solidFill>
                                    <a:effectLst/>
                                    <a:latin typeface="Cambria Math" panose="02040503050406030204" pitchFamily="18" charset="0"/>
                                    <a:ea typeface="+mj-ea"/>
                                  </a:rPr>
                                  <m:t> </m:t>
                                </m:r>
                                <m:r>
                                  <a:rPr lang="en-US" altLang="zh-CN" sz="1800" b="1" i="0" kern="100" smtClean="0">
                                    <a:solidFill>
                                      <a:srgbClr val="FF0000"/>
                                    </a:solidFill>
                                    <a:effectLst/>
                                    <a:latin typeface="Cambria Math" panose="02040503050406030204" pitchFamily="18" charset="0"/>
                                    <a:ea typeface="+mj-ea"/>
                                  </a:rPr>
                                  <m:t>𝐦𝐨𝐝</m:t>
                                </m:r>
                                <m:r>
                                  <a:rPr lang="en-US" altLang="zh-CN" sz="1800" b="1" i="1" kern="100" smtClean="0">
                                    <a:solidFill>
                                      <a:srgbClr val="FF0000"/>
                                    </a:solidFill>
                                    <a:effectLst/>
                                    <a:latin typeface="Cambria Math" panose="02040503050406030204" pitchFamily="18" charset="0"/>
                                    <a:ea typeface="+mj-ea"/>
                                  </a:rPr>
                                  <m:t> </m:t>
                                </m:r>
                                <m:r>
                                  <a:rPr lang="en-US" altLang="zh-CN" sz="1800" b="1" i="1" kern="100" smtClean="0">
                                    <a:solidFill>
                                      <a:srgbClr val="FF0000"/>
                                    </a:solidFill>
                                    <a:effectLst/>
                                    <a:latin typeface="Cambria Math" panose="02040503050406030204" pitchFamily="18" charset="0"/>
                                    <a:ea typeface="+mj-ea"/>
                                  </a:rPr>
                                  <m:t>𝑵</m:t>
                                </m:r>
                              </m:oMath>
                            </m:oMathPara>
                          </a14:m>
                          <a:endParaRPr lang="zh-CN" sz="1800" b="1" kern="100" dirty="0">
                            <a:solidFill>
                              <a:srgbClr val="FF0000"/>
                            </a:solidFill>
                            <a:effectLst/>
                            <a:latin typeface="+mj-ea"/>
                            <a:ea typeface="+mj-ea"/>
                            <a:cs typeface="+mn-cs"/>
                          </a:endParaRPr>
                        </a:p>
                      </a:txBody>
                      <a:tcPr marL="68580" marR="68580" marT="0" marB="0" anchor="ct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r>
                            <a:rPr lang="en-US" sz="1800" b="1" kern="100" dirty="0">
                              <a:solidFill>
                                <a:schemeClr val="dk1"/>
                              </a:solidFill>
                              <a:effectLst/>
                              <a:latin typeface="+mj-ea"/>
                              <a:ea typeface="+mj-ea"/>
                              <a:cs typeface="+mn-cs"/>
                            </a:rPr>
                            <a:t>If </a:t>
                          </a:r>
                          <a14:m>
                            <m:oMath xmlns:m="http://schemas.openxmlformats.org/officeDocument/2006/math">
                              <m:sSub>
                                <m:sSubPr>
                                  <m:ctrlPr>
                                    <a:rPr lang="zh-CN" sz="1800" b="1" i="1" kern="100" smtClean="0">
                                      <a:solidFill>
                                        <a:schemeClr val="dk1"/>
                                      </a:solidFill>
                                      <a:effectLst/>
                                      <a:latin typeface="Cambria Math" panose="02040503050406030204" pitchFamily="18" charset="0"/>
                                      <a:ea typeface="+mj-ea"/>
                                      <a:cs typeface="+mn-cs"/>
                                    </a:rPr>
                                  </m:ctrlPr>
                                </m:sSubPr>
                                <m:e>
                                  <m:r>
                                    <a:rPr lang="en-US" sz="1800" b="1" kern="100" smtClean="0">
                                      <a:solidFill>
                                        <a:schemeClr val="dk1"/>
                                      </a:solidFill>
                                      <a:effectLst/>
                                      <a:latin typeface="Cambria Math" panose="02040503050406030204" pitchFamily="18" charset="0"/>
                                      <a:ea typeface="+mj-ea"/>
                                      <a:cs typeface="+mn-cs"/>
                                    </a:rPr>
                                    <m:t>𝒅</m:t>
                                  </m:r>
                                </m:e>
                                <m:sub>
                                  <m:r>
                                    <a:rPr lang="en-US" sz="1800" b="1" kern="100">
                                      <a:solidFill>
                                        <a:schemeClr val="dk1"/>
                                      </a:solidFill>
                                      <a:effectLst/>
                                      <a:latin typeface="Cambria Math" panose="02040503050406030204" pitchFamily="18" charset="0"/>
                                      <a:ea typeface="+mj-ea"/>
                                      <a:cs typeface="+mn-cs"/>
                                    </a:rPr>
                                    <m:t>𝒋</m:t>
                                  </m:r>
                                </m:sub>
                              </m:sSub>
                              <m:r>
                                <a:rPr lang="en-US" sz="1800" b="1" kern="100">
                                  <a:solidFill>
                                    <a:schemeClr val="dk1"/>
                                  </a:solidFill>
                                  <a:effectLst/>
                                  <a:latin typeface="Cambria Math" panose="02040503050406030204" pitchFamily="18" charset="0"/>
                                  <a:ea typeface="+mj-ea"/>
                                  <a:cs typeface="+mn-cs"/>
                                </a:rPr>
                                <m:t>=</m:t>
                              </m:r>
                              <m:r>
                                <a:rPr lang="en-US" sz="1800" b="1" kern="100">
                                  <a:solidFill>
                                    <a:schemeClr val="dk1"/>
                                  </a:solidFill>
                                  <a:effectLst/>
                                  <a:latin typeface="Cambria Math" panose="02040503050406030204" pitchFamily="18" charset="0"/>
                                  <a:ea typeface="+mj-ea"/>
                                  <a:cs typeface="+mn-cs"/>
                                </a:rPr>
                                <m:t>𝟏</m:t>
                              </m:r>
                            </m:oMath>
                          </a14:m>
                          <a:r>
                            <a:rPr lang="en-US" sz="1800" b="1" kern="100" dirty="0">
                              <a:solidFill>
                                <a:schemeClr val="dk1"/>
                              </a:solidFill>
                              <a:effectLst/>
                              <a:latin typeface="+mj-ea"/>
                              <a:ea typeface="+mj-ea"/>
                              <a:cs typeface="+mn-cs"/>
                            </a:rPr>
                            <a:t> Then </a:t>
                          </a: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𝑨</m:t>
                              </m:r>
                              <m:r>
                                <a:rPr lang="en-US" altLang="zh-CN" sz="1800" b="1" i="1" kern="100" smtClean="0">
                                  <a:solidFill>
                                    <a:srgbClr val="FF0000"/>
                                  </a:solidFill>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𝒙</m:t>
                              </m:r>
                            </m:oMath>
                          </a14:m>
                          <a:r>
                            <a:rPr lang="en-US" altLang="zh-CN" sz="1800" b="1" kern="100" dirty="0">
                              <a:solidFill>
                                <a:srgbClr val="FF0000"/>
                              </a:solidFill>
                              <a:effectLst/>
                              <a:latin typeface="+mj-ea"/>
                              <a:ea typeface="+mj-ea"/>
                            </a:rPr>
                            <a:t> </a:t>
                          </a:r>
                          <a14:m>
                            <m:oMath xmlns:m="http://schemas.openxmlformats.org/officeDocument/2006/math">
                              <m:r>
                                <a:rPr lang="en-US" altLang="zh-CN" sz="1800" b="1" i="0"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a14:m>
                          <a:endParaRPr lang="zh-CN" sz="1800" b="1" i="1" kern="100" dirty="0">
                            <a:solidFill>
                              <a:srgbClr val="FF0000"/>
                            </a:solidFill>
                            <a:effectLst/>
                            <a:latin typeface="+mj-ea"/>
                            <a:ea typeface="+mj-ea"/>
                            <a:cs typeface="Times New Roman"/>
                          </a:endParaRPr>
                        </a:p>
                      </a:txBody>
                      <a:tcPr marL="68580" marR="68580" marT="0" marB="0" anchor="ct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Return </a:t>
                          </a:r>
                          <a14:m>
                            <m:oMath xmlns:m="http://schemas.openxmlformats.org/officeDocument/2006/math">
                              <m:r>
                                <a:rPr lang="en-US" altLang="zh-CN" sz="1800" b="1" i="1" kern="100" smtClean="0">
                                  <a:effectLst/>
                                  <a:latin typeface="Cambria Math" panose="02040503050406030204" pitchFamily="18" charset="0"/>
                                  <a:ea typeface="+mj-ea"/>
                                </a:rPr>
                                <m:t>𝑨</m:t>
                              </m:r>
                            </m:oMath>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Choice>
        <mc:Fallback xmlns="">
          <p:graphicFrame>
            <p:nvGraphicFramePr>
              <p:cNvPr id="3" name="内容占位符 7">
                <a:extLst>
                  <a:ext uri="{FF2B5EF4-FFF2-40B4-BE49-F238E27FC236}">
                    <a16:creationId xmlns:a16="http://schemas.microsoft.com/office/drawing/2014/main" id="{45EA2D53-0079-F5E5-A7A2-4B03B0FDAE8A}"/>
                  </a:ext>
                </a:extLst>
              </p:cNvPr>
              <p:cNvGraphicFramePr>
                <a:graphicFrameLocks/>
              </p:cNvGraphicFramePr>
              <p:nvPr>
                <p:extLst>
                  <p:ext uri="{D42A27DB-BD31-4B8C-83A1-F6EECF244321}">
                    <p14:modId xmlns:p14="http://schemas.microsoft.com/office/powerpoint/2010/main" val="3744849886"/>
                  </p:ext>
                </p:extLst>
              </p:nvPr>
            </p:nvGraphicFramePr>
            <p:xfrm>
              <a:off x="577850" y="1591245"/>
              <a:ext cx="5050631" cy="3661868"/>
            </p:xfrm>
            <a:graphic>
              <a:graphicData uri="http://schemas.openxmlformats.org/drawingml/2006/table">
                <a:tbl>
                  <a:tblPr firstRow="1" firstCol="1" bandRow="1">
                    <a:tableStyleId>{5C22544A-7EE6-4342-B048-85BDC9FD1C3A}</a:tableStyleId>
                  </a:tblPr>
                  <a:tblGrid>
                    <a:gridCol w="607219">
                      <a:extLst>
                        <a:ext uri="{9D8B030D-6E8A-4147-A177-3AD203B41FA5}">
                          <a16:colId xmlns:a16="http://schemas.microsoft.com/office/drawing/2014/main" val="20000"/>
                        </a:ext>
                      </a:extLst>
                    </a:gridCol>
                    <a:gridCol w="604933">
                      <a:extLst>
                        <a:ext uri="{9D8B030D-6E8A-4147-A177-3AD203B41FA5}">
                          <a16:colId xmlns:a16="http://schemas.microsoft.com/office/drawing/2014/main" val="20001"/>
                        </a:ext>
                      </a:extLst>
                    </a:gridCol>
                    <a:gridCol w="3838479">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endParaRPr lang="zh-CN"/>
                        </a:p>
                      </a:txBody>
                      <a:tcPr marL="68580" marR="68580" marT="0" marB="0" anchor="ctr">
                        <a:blipFill>
                          <a:blip r:embed="rId2"/>
                          <a:stretch>
                            <a:fillRect l="-13836" t="-1786" r="-548" b="-441964"/>
                          </a:stretch>
                        </a:blipFill>
                      </a:tcP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3836" t="-134118" r="-548" b="-482353"/>
                          </a:stretch>
                        </a:blipFill>
                      </a:tcP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3836" t="-251899" r="-548" b="-418987"/>
                          </a:stretch>
                        </a:blipFill>
                      </a:tcP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3836" t="-347500" r="-548" b="-313750"/>
                          </a:stretch>
                        </a:blipFill>
                      </a:tcP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2"/>
                          <a:stretch>
                            <a:fillRect l="-31696" t="-453165" r="-634" b="-217722"/>
                          </a:stretch>
                        </a:blipFill>
                      </a:tcP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2"/>
                          <a:stretch>
                            <a:fillRect l="-31696" t="-508140" r="-634" b="-100000"/>
                          </a:stretch>
                        </a:blipFill>
                      </a:tcP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3836" t="-653750" r="-548" b="-7500"/>
                          </a:stretch>
                        </a:blipFill>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内容占位符 7">
                <a:extLst>
                  <a:ext uri="{FF2B5EF4-FFF2-40B4-BE49-F238E27FC236}">
                    <a16:creationId xmlns:a16="http://schemas.microsoft.com/office/drawing/2014/main" id="{992C1FC3-E7D0-F2AF-6409-D8827200129C}"/>
                  </a:ext>
                </a:extLst>
              </p:cNvPr>
              <p:cNvGraphicFramePr>
                <a:graphicFrameLocks/>
              </p:cNvGraphicFramePr>
              <p:nvPr>
                <p:extLst>
                  <p:ext uri="{D42A27DB-BD31-4B8C-83A1-F6EECF244321}">
                    <p14:modId xmlns:p14="http://schemas.microsoft.com/office/powerpoint/2010/main" val="1190723961"/>
                  </p:ext>
                </p:extLst>
              </p:nvPr>
            </p:nvGraphicFramePr>
            <p:xfrm>
              <a:off x="5942014" y="1313151"/>
              <a:ext cx="5866605" cy="4146616"/>
            </p:xfrm>
            <a:graphic>
              <a:graphicData uri="http://schemas.openxmlformats.org/drawingml/2006/table">
                <a:tbl>
                  <a:tblPr firstRow="1" firstCol="1" bandRow="1">
                    <a:tableStyleId>{5C22544A-7EE6-4342-B048-85BDC9FD1C3A}</a:tableStyleId>
                  </a:tblPr>
                  <a:tblGrid>
                    <a:gridCol w="657592">
                      <a:extLst>
                        <a:ext uri="{9D8B030D-6E8A-4147-A177-3AD203B41FA5}">
                          <a16:colId xmlns:a16="http://schemas.microsoft.com/office/drawing/2014/main" val="20000"/>
                        </a:ext>
                      </a:extLst>
                    </a:gridCol>
                    <a:gridCol w="529857">
                      <a:extLst>
                        <a:ext uri="{9D8B030D-6E8A-4147-A177-3AD203B41FA5}">
                          <a16:colId xmlns:a16="http://schemas.microsoft.com/office/drawing/2014/main" val="20001"/>
                        </a:ext>
                      </a:extLst>
                    </a:gridCol>
                    <a:gridCol w="4679156">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j-ea"/>
                                </a:rPr>
                                <m:t>𝒙</m:t>
                              </m:r>
                            </m:oMath>
                          </a14:m>
                          <a:r>
                            <a:rPr lang="zh-CN" sz="1800" b="1" kern="100" dirty="0">
                              <a:solidFill>
                                <a:schemeClr val="bg1"/>
                              </a:solidFill>
                              <a:effectLst/>
                              <a:latin typeface="+mj-ea"/>
                              <a:ea typeface="+mj-ea"/>
                            </a:rPr>
                            <a:t>，</a:t>
                          </a: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n-ea"/>
                                  <a:cs typeface="+mn-cs"/>
                                </a:rPr>
                                <m:t>𝑵</m:t>
                              </m:r>
                            </m:oMath>
                          </a14:m>
                          <a:r>
                            <a:rPr lang="zh-CN" altLang="zh-CN" sz="1800" b="1" kern="100" dirty="0">
                              <a:solidFill>
                                <a:schemeClr val="bg1"/>
                              </a:solidFill>
                              <a:effectLst/>
                              <a:latin typeface="+mj-ea"/>
                              <a:ea typeface="+mn-ea"/>
                              <a:cs typeface="+mn-cs"/>
                            </a:rPr>
                            <a:t>，</a:t>
                          </a:r>
                          <a14:m>
                            <m:oMath xmlns:m="http://schemas.openxmlformats.org/officeDocument/2006/math">
                              <m:r>
                                <a:rPr lang="en-US" sz="1800" b="1" i="1" kern="100" smtClean="0">
                                  <a:solidFill>
                                    <a:schemeClr val="bg1"/>
                                  </a:solidFill>
                                  <a:effectLst/>
                                  <a:latin typeface="Cambria Math" panose="02040503050406030204" pitchFamily="18" charset="0"/>
                                  <a:ea typeface="+mj-ea"/>
                                </a:rPr>
                                <m:t>𝒅</m:t>
                              </m:r>
                              <m:r>
                                <a:rPr lang="en-US" sz="1800" b="1" kern="100">
                                  <a:solidFill>
                                    <a:schemeClr val="bg1"/>
                                  </a:solidFill>
                                  <a:effectLst/>
                                  <a:latin typeface="Cambria Math" panose="02040503050406030204" pitchFamily="18" charset="0"/>
                                  <a:ea typeface="+mj-ea"/>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𝟏𝟎𝟐𝟑</m:t>
                                      </m:r>
                                    </m:sub>
                                  </m:sSub>
                                  <m:r>
                                    <a:rPr lang="en-US" altLang="zh-CN" sz="1800" b="1" i="0" kern="100" smtClean="0">
                                      <a:solidFill>
                                        <a:schemeClr val="bg1"/>
                                      </a:solidFill>
                                      <a:effectLst/>
                                      <a:latin typeface="Cambria Math" panose="02040503050406030204" pitchFamily="18" charset="0"/>
                                      <a:ea typeface="+mn-ea"/>
                                      <a:cs typeface="+mn-cs"/>
                                    </a:rPr>
                                    <m:t>||</m:t>
                                  </m:r>
                                  <m:r>
                                    <a:rPr lang="en-US" altLang="zh-CN" sz="1800" b="1" kern="100" smtClean="0">
                                      <a:solidFill>
                                        <a:schemeClr val="bg1"/>
                                      </a:solidFill>
                                      <a:effectLst/>
                                      <a:latin typeface="Cambria Math" panose="02040503050406030204" pitchFamily="18" charset="0"/>
                                      <a:ea typeface="+mn-ea"/>
                                      <a:cs typeface="+mn-cs"/>
                                    </a:rPr>
                                    <m:t>…</m:t>
                                  </m:r>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m:t>
                                      </m:r>
                                    </m:sub>
                                  </m:sSub>
                                  <m:r>
                                    <a:rPr lang="en-US" altLang="zh-CN" sz="1800" b="1" i="0"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𝟎</m:t>
                                      </m:r>
                                    </m:sub>
                                  </m:sSub>
                                  <m:r>
                                    <a:rPr lang="en-US" altLang="zh-CN" sz="1800" b="1" i="1" kern="100" smtClean="0">
                                      <a:solidFill>
                                        <a:schemeClr val="bg1"/>
                                      </a:solidFill>
                                      <a:effectLst/>
                                      <a:latin typeface="Cambria Math" panose="02040503050406030204" pitchFamily="18" charset="0"/>
                                      <a:ea typeface="+mn-ea"/>
                                      <a:cs typeface="+mn-cs"/>
                                    </a:rPr>
                                    <m:t>)</m:t>
                                  </m:r>
                                </m:e>
                                <m:sub>
                                  <m:r>
                                    <a:rPr lang="en-US" altLang="zh-CN" sz="1800" b="1" i="0" kern="100" smtClean="0">
                                      <a:solidFill>
                                        <a:schemeClr val="bg1"/>
                                      </a:solidFill>
                                      <a:effectLst/>
                                      <a:latin typeface="Cambria Math" panose="02040503050406030204" pitchFamily="18" charset="0"/>
                                      <a:ea typeface="+mn-ea"/>
                                      <a:cs typeface="+mn-cs"/>
                                    </a:rPr>
                                    <m:t>𝟐</m:t>
                                  </m:r>
                                </m:sub>
                              </m:sSub>
                            </m:oMath>
                          </a14:m>
                          <a:r>
                            <a:rPr lang="zh-CN" altLang="en-US" sz="1800" b="1" i="0" kern="100" dirty="0">
                              <a:solidFill>
                                <a:schemeClr val="bg1"/>
                              </a:solidFill>
                              <a:effectLst/>
                              <a:latin typeface="+mj-lt"/>
                              <a:ea typeface="+mn-ea"/>
                              <a:cs typeface="+mn-cs"/>
                            </a:rPr>
                            <a:t>，</a:t>
                          </a:r>
                          <a14:m>
                            <m:oMath xmlns:m="http://schemas.openxmlformats.org/officeDocument/2006/math">
                              <m:r>
                                <a:rPr lang="en-US" altLang="zh-CN" sz="1800" kern="100" dirty="0" smtClean="0">
                                  <a:latin typeface="Cambria Math" panose="02040503050406030204" pitchFamily="18" charset="0"/>
                                </a:rPr>
                                <m:t>𝑹</m:t>
                              </m:r>
                              <m:r>
                                <a:rPr lang="en-US" altLang="zh-CN" sz="1800" kern="100" dirty="0" smtClean="0">
                                  <a:latin typeface="Cambria Math" panose="02040503050406030204" pitchFamily="18" charset="0"/>
                                </a:rPr>
                                <m:t>=</m:t>
                              </m:r>
                              <m:sSup>
                                <m:sSupPr>
                                  <m:ctrlPr>
                                    <a:rPr lang="en-US" altLang="zh-CN" sz="1800" i="1" kern="100" dirty="0">
                                      <a:latin typeface="Cambria Math" panose="02040503050406030204" pitchFamily="18" charset="0"/>
                                    </a:rPr>
                                  </m:ctrlPr>
                                </m:sSupPr>
                                <m:e>
                                  <m:r>
                                    <a:rPr lang="en-US" altLang="zh-CN" sz="1800" kern="100" dirty="0">
                                      <a:latin typeface="Cambria Math" panose="02040503050406030204" pitchFamily="18" charset="0"/>
                                    </a:rPr>
                                    <m:t>𝟐</m:t>
                                  </m:r>
                                </m:e>
                                <m:sup>
                                  <m:r>
                                    <a:rPr lang="en-US" altLang="zh-CN" sz="1800" kern="100" dirty="0">
                                      <a:latin typeface="Cambria Math" panose="02040503050406030204" pitchFamily="18" charset="0"/>
                                    </a:rPr>
                                    <m:t>𝟏𝟎𝟐𝟒</m:t>
                                  </m:r>
                                </m:sup>
                              </m:sSup>
                            </m:oMath>
                          </a14:m>
                          <a:endParaRPr lang="zh-CN" sz="1800" b="1" kern="100" dirty="0">
                            <a:solidFill>
                              <a:schemeClr val="bg1"/>
                            </a:solidFill>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sSup>
                                  <m:sSupPr>
                                    <m:ctrlPr>
                                      <a:rPr lang="en-US" altLang="zh-CN" sz="1800" b="1" i="1" kern="100" smtClean="0">
                                        <a:effectLst/>
                                        <a:latin typeface="Cambria Math" panose="02040503050406030204" pitchFamily="18" charset="0"/>
                                        <a:ea typeface="+mj-ea"/>
                                      </a:rPr>
                                    </m:ctrlPr>
                                  </m:sSupPr>
                                  <m:e>
                                    <m:r>
                                      <a:rPr lang="en-US" altLang="zh-CN" sz="1800" b="1" i="1" kern="100" smtClean="0">
                                        <a:effectLst/>
                                        <a:latin typeface="Cambria Math" panose="02040503050406030204" pitchFamily="18" charset="0"/>
                                        <a:ea typeface="+mj-ea"/>
                                      </a:rPr>
                                      <m:t>𝒙</m:t>
                                    </m:r>
                                  </m:e>
                                  <m:sup>
                                    <m:r>
                                      <a:rPr lang="en-US" altLang="zh-CN" sz="1800" b="1" i="1" kern="100" smtClean="0">
                                        <a:effectLst/>
                                        <a:latin typeface="Cambria Math" panose="02040503050406030204" pitchFamily="18" charset="0"/>
                                        <a:ea typeface="+mj-ea"/>
                                      </a:rPr>
                                      <m:t>𝒅</m:t>
                                    </m:r>
                                  </m:sup>
                                </m:sSup>
                                <m:r>
                                  <a:rPr lang="en-US" altLang="zh-CN" sz="1800" b="1" i="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𝐦𝐨𝐝</m:t>
                                </m:r>
                                <m:r>
                                  <a:rPr lang="en-US" altLang="zh-CN" sz="1800" b="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𝑵</m:t>
                                </m:r>
                              </m:oMath>
                            </m:oMathPara>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𝑹</m:t>
                                </m:r>
                                <m:r>
                                  <a:rPr lang="en-US" sz="1800" b="1" i="0" kern="100" smtClean="0">
                                    <a:effectLst/>
                                    <a:latin typeface="Cambria Math" panose="02040503050406030204" pitchFamily="18" charset="0"/>
                                    <a:ea typeface="+mj-ea"/>
                                  </a:rPr>
                                  <m:t> </m:t>
                                </m:r>
                                <m:r>
                                  <a:rPr lang="en-US" sz="1800" b="1" i="0" kern="100" smtClean="0">
                                    <a:effectLst/>
                                    <a:latin typeface="Cambria Math" panose="02040503050406030204" pitchFamily="18" charset="0"/>
                                    <a:ea typeface="+mj-ea"/>
                                  </a:rPr>
                                  <m:t>𝐦𝐨𝐝</m:t>
                                </m:r>
                                <m:r>
                                  <a:rPr lang="en-US" sz="1800" b="1" i="0" kern="100" smtClean="0">
                                    <a:effectLst/>
                                    <a:latin typeface="Cambria Math" panose="02040503050406030204" pitchFamily="18" charset="0"/>
                                    <a:ea typeface="+mj-ea"/>
                                  </a:rPr>
                                  <m:t> </m:t>
                                </m:r>
                                <m:r>
                                  <a:rPr lang="en-US" sz="1800" b="1" i="1" kern="100" smtClean="0">
                                    <a:effectLst/>
                                    <a:latin typeface="Cambria Math" panose="02040503050406030204" pitchFamily="18" charset="0"/>
                                    <a:ea typeface="+mj-ea"/>
                                  </a:rPr>
                                  <m:t>𝑵</m:t>
                                </m:r>
                              </m:oMath>
                            </m:oMathPara>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For </a:t>
                          </a:r>
                          <a14:m>
                            <m:oMath xmlns:m="http://schemas.openxmlformats.org/officeDocument/2006/math">
                              <m:r>
                                <a:rPr lang="en-US" sz="1800" b="1" i="1" kern="100">
                                  <a:effectLst/>
                                  <a:latin typeface="Cambria Math" panose="02040503050406030204" pitchFamily="18" charset="0"/>
                                  <a:ea typeface="+mj-ea"/>
                                </a:rPr>
                                <m:t>𝒋</m:t>
                              </m:r>
                              <m:r>
                                <a:rPr lang="en-US" sz="1800" b="1" kern="100">
                                  <a:effectLst/>
                                  <a:latin typeface="Cambria Math" panose="02040503050406030204" pitchFamily="18" charset="0"/>
                                  <a:ea typeface="+mj-ea"/>
                                </a:rPr>
                                <m:t>=</m:t>
                              </m:r>
                              <m:r>
                                <a:rPr lang="en-US" sz="1800" b="1" i="1" kern="100">
                                  <a:effectLst/>
                                  <a:latin typeface="Cambria Math" panose="02040503050406030204" pitchFamily="18" charset="0"/>
                                  <a:ea typeface="+mj-ea"/>
                                </a:rPr>
                                <m:t>𝟏𝟎𝟐𝟑</m:t>
                              </m:r>
                            </m:oMath>
                          </a14:m>
                          <a:r>
                            <a:rPr lang="en-US" sz="1800" b="1" kern="100" dirty="0">
                              <a:effectLst/>
                              <a:latin typeface="+mj-ea"/>
                              <a:ea typeface="+mj-ea"/>
                            </a:rPr>
                            <a:t> to </a:t>
                          </a:r>
                          <a14:m>
                            <m:oMath xmlns:m="http://schemas.openxmlformats.org/officeDocument/2006/math">
                              <m:r>
                                <a:rPr lang="en-US" sz="1800" b="1" i="1" kern="100">
                                  <a:effectLst/>
                                  <a:latin typeface="Cambria Math" panose="02040503050406030204" pitchFamily="18" charset="0"/>
                                  <a:ea typeface="+mj-ea"/>
                                </a:rPr>
                                <m:t>𝟎</m:t>
                              </m:r>
                            </m:oMath>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solidFill>
                                      <a:schemeClr val="tx1"/>
                                    </a:solidFill>
                                    <a:effectLst/>
                                    <a:latin typeface="Cambria Math" panose="02040503050406030204" pitchFamily="18" charset="0"/>
                                    <a:ea typeface="+mn-ea"/>
                                    <a:cs typeface="+mn-cs"/>
                                  </a:rPr>
                                  <m:t>𝑨</m:t>
                                </m:r>
                                <m:r>
                                  <a:rPr lang="en-US" sz="1800" b="1" i="1" kern="100" smtClean="0">
                                    <a:solidFill>
                                      <a:schemeClr val="tx1"/>
                                    </a:solidFill>
                                    <a:effectLst/>
                                    <a:latin typeface="Cambria Math" panose="02040503050406030204" pitchFamily="18" charset="0"/>
                                    <a:ea typeface="+mn-ea"/>
                                    <a:cs typeface="+mn-cs"/>
                                  </a:rPr>
                                  <m:t>=</m:t>
                                </m:r>
                                <m:r>
                                  <a:rPr lang="en-US" altLang="zh-CN" sz="1800" b="1" i="1" kern="100" smtClean="0">
                                    <a:solidFill>
                                      <a:srgbClr val="FF0000"/>
                                    </a:solidFill>
                                    <a:effectLst/>
                                    <a:latin typeface="Cambria Math" panose="02040503050406030204" pitchFamily="18" charset="0"/>
                                    <a:ea typeface="+mn-ea"/>
                                    <a:cs typeface="+mn-cs"/>
                                  </a:rPr>
                                  <m:t>𝑨</m:t>
                                </m:r>
                                <m:r>
                                  <a:rPr lang="en-US" altLang="zh-CN" sz="1800" b="1" i="1" kern="100" smtClean="0">
                                    <a:solidFill>
                                      <a:srgbClr val="FF0000"/>
                                    </a:solidFill>
                                    <a:effectLst/>
                                    <a:latin typeface="Cambria Math" panose="02040503050406030204" pitchFamily="18" charset="0"/>
                                    <a:ea typeface="+mn-ea"/>
                                    <a:cs typeface="+mn-cs"/>
                                  </a:rPr>
                                  <m:t>·</m:t>
                                </m:r>
                                <m:r>
                                  <a:rPr lang="en-US" altLang="zh-CN" sz="1800" b="1" i="1" kern="100" smtClean="0">
                                    <a:solidFill>
                                      <a:srgbClr val="FF0000"/>
                                    </a:solidFill>
                                    <a:effectLst/>
                                    <a:latin typeface="Cambria Math" panose="02040503050406030204" pitchFamily="18" charset="0"/>
                                    <a:ea typeface="+mn-ea"/>
                                    <a:cs typeface="+mn-cs"/>
                                  </a:rPr>
                                  <m:t>𝑨</m:t>
                                </m:r>
                                <m:sSup>
                                  <m:sSupPr>
                                    <m:ctrlPr>
                                      <a:rPr lang="en-US" altLang="zh-CN" sz="1800" b="1" i="1" kern="100" dirty="0" smtClean="0">
                                        <a:solidFill>
                                          <a:srgbClr val="FF0000"/>
                                        </a:solidFill>
                                        <a:effectLst/>
                                        <a:latin typeface="Cambria Math" panose="02040503050406030204" pitchFamily="18" charset="0"/>
                                        <a:ea typeface="+mn-ea"/>
                                        <a:cs typeface="+mn-cs"/>
                                      </a:rPr>
                                    </m:ctrlPr>
                                  </m:sSupPr>
                                  <m:e>
                                    <m:r>
                                      <a:rPr lang="en-US" altLang="zh-CN" sz="1800" b="1" i="1" kern="100" dirty="0" smtClean="0">
                                        <a:solidFill>
                                          <a:srgbClr val="FF0000"/>
                                        </a:solidFill>
                                        <a:effectLst/>
                                        <a:latin typeface="Cambria Math" panose="02040503050406030204" pitchFamily="18" charset="0"/>
                                        <a:ea typeface="+mn-ea"/>
                                        <a:cs typeface="+mn-cs"/>
                                      </a:rPr>
                                      <m:t>·</m:t>
                                    </m:r>
                                    <m:r>
                                      <a:rPr lang="en-US" altLang="zh-CN" sz="1800" b="1" i="1" kern="100" dirty="0">
                                        <a:solidFill>
                                          <a:srgbClr val="FF0000"/>
                                        </a:solidFill>
                                        <a:effectLst/>
                                        <a:latin typeface="Cambria Math" panose="02040503050406030204" pitchFamily="18" charset="0"/>
                                        <a:ea typeface="+mn-ea"/>
                                        <a:cs typeface="+mn-cs"/>
                                      </a:rPr>
                                      <m:t>𝑹</m:t>
                                    </m:r>
                                  </m:e>
                                  <m:sup>
                                    <m:r>
                                      <a:rPr lang="en-US" altLang="zh-CN" sz="1800" b="1" i="1" kern="100" dirty="0">
                                        <a:solidFill>
                                          <a:srgbClr val="FF0000"/>
                                        </a:solidFill>
                                        <a:effectLst/>
                                        <a:latin typeface="Cambria Math" panose="02040503050406030204" pitchFamily="18" charset="0"/>
                                        <a:ea typeface="+mn-ea"/>
                                        <a:cs typeface="+mn-cs"/>
                                      </a:rPr>
                                      <m:t>−</m:t>
                                    </m:r>
                                    <m:r>
                                      <a:rPr lang="en-US" altLang="zh-CN" sz="1800" b="1" i="1" kern="100" dirty="0">
                                        <a:solidFill>
                                          <a:srgbClr val="FF0000"/>
                                        </a:solidFill>
                                        <a:effectLst/>
                                        <a:latin typeface="Cambria Math" panose="02040503050406030204" pitchFamily="18" charset="0"/>
                                        <a:ea typeface="+mn-ea"/>
                                        <a:cs typeface="+mn-cs"/>
                                      </a:rPr>
                                      <m:t>𝟏</m:t>
                                    </m:r>
                                  </m:sup>
                                </m:sSup>
                                <m:r>
                                  <a:rPr lang="en-US" altLang="zh-CN" sz="1800" b="1" i="1"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m:oMathPara>
                          </a14:m>
                          <a:endParaRPr lang="zh-CN" sz="1800" b="1" i="1" kern="100" dirty="0">
                            <a:solidFill>
                              <a:srgbClr val="FF0000"/>
                            </a:solidFill>
                            <a:effectLst/>
                            <a:latin typeface="Cambria Math" panose="02040503050406030204" pitchFamily="18" charset="0"/>
                            <a:ea typeface="+mn-ea"/>
                            <a:cs typeface="+mn-cs"/>
                          </a:endParaRPr>
                        </a:p>
                      </a:txBody>
                      <a:tcPr marL="68580" marR="68580" marT="0" marB="0" anchor="ct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r>
                            <a:rPr lang="en-US" sz="1800" b="1" kern="100" dirty="0">
                              <a:solidFill>
                                <a:schemeClr val="dk1"/>
                              </a:solidFill>
                              <a:effectLst/>
                              <a:latin typeface="+mj-ea"/>
                              <a:ea typeface="+mj-ea"/>
                              <a:cs typeface="+mn-cs"/>
                            </a:rPr>
                            <a:t>If </a:t>
                          </a:r>
                          <a14:m>
                            <m:oMath xmlns:m="http://schemas.openxmlformats.org/officeDocument/2006/math">
                              <m:sSub>
                                <m:sSubPr>
                                  <m:ctrlPr>
                                    <a:rPr lang="zh-CN" sz="1800" b="1" i="1" kern="100" smtClean="0">
                                      <a:solidFill>
                                        <a:schemeClr val="dk1"/>
                                      </a:solidFill>
                                      <a:effectLst/>
                                      <a:latin typeface="Cambria Math" panose="02040503050406030204" pitchFamily="18" charset="0"/>
                                      <a:ea typeface="+mj-ea"/>
                                      <a:cs typeface="+mn-cs"/>
                                    </a:rPr>
                                  </m:ctrlPr>
                                </m:sSubPr>
                                <m:e>
                                  <m:r>
                                    <a:rPr lang="en-US" sz="1800" b="1" kern="100" smtClean="0">
                                      <a:solidFill>
                                        <a:schemeClr val="dk1"/>
                                      </a:solidFill>
                                      <a:effectLst/>
                                      <a:latin typeface="Cambria Math" panose="02040503050406030204" pitchFamily="18" charset="0"/>
                                      <a:ea typeface="+mj-ea"/>
                                      <a:cs typeface="+mn-cs"/>
                                    </a:rPr>
                                    <m:t>𝒅</m:t>
                                  </m:r>
                                </m:e>
                                <m:sub>
                                  <m:r>
                                    <a:rPr lang="en-US" sz="1800" b="1" kern="100">
                                      <a:solidFill>
                                        <a:schemeClr val="dk1"/>
                                      </a:solidFill>
                                      <a:effectLst/>
                                      <a:latin typeface="Cambria Math" panose="02040503050406030204" pitchFamily="18" charset="0"/>
                                      <a:ea typeface="+mj-ea"/>
                                      <a:cs typeface="+mn-cs"/>
                                    </a:rPr>
                                    <m:t>𝒋</m:t>
                                  </m:r>
                                </m:sub>
                              </m:sSub>
                              <m:r>
                                <a:rPr lang="en-US" sz="1800" b="1" kern="100">
                                  <a:solidFill>
                                    <a:schemeClr val="dk1"/>
                                  </a:solidFill>
                                  <a:effectLst/>
                                  <a:latin typeface="Cambria Math" panose="02040503050406030204" pitchFamily="18" charset="0"/>
                                  <a:ea typeface="+mj-ea"/>
                                  <a:cs typeface="+mn-cs"/>
                                </a:rPr>
                                <m:t>=</m:t>
                              </m:r>
                              <m:r>
                                <a:rPr lang="en-US" sz="1800" b="1" kern="100">
                                  <a:solidFill>
                                    <a:schemeClr val="dk1"/>
                                  </a:solidFill>
                                  <a:effectLst/>
                                  <a:latin typeface="Cambria Math" panose="02040503050406030204" pitchFamily="18" charset="0"/>
                                  <a:ea typeface="+mj-ea"/>
                                  <a:cs typeface="+mn-cs"/>
                                </a:rPr>
                                <m:t>𝟏</m:t>
                              </m:r>
                            </m:oMath>
                          </a14:m>
                          <a:r>
                            <a:rPr lang="en-US" sz="1800" b="1" kern="100" dirty="0">
                              <a:solidFill>
                                <a:schemeClr val="dk1"/>
                              </a:solidFill>
                              <a:effectLst/>
                              <a:latin typeface="+mj-ea"/>
                              <a:ea typeface="+mj-ea"/>
                              <a:cs typeface="+mn-cs"/>
                            </a:rPr>
                            <a:t> Then </a:t>
                          </a: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𝑨</m:t>
                              </m:r>
                              <m:r>
                                <a:rPr lang="en-US" altLang="zh-CN" sz="1800" b="1" i="1" kern="100" smtClean="0">
                                  <a:solidFill>
                                    <a:srgbClr val="FF0000"/>
                                  </a:solidFill>
                                  <a:effectLst/>
                                  <a:latin typeface="Cambria Math" panose="02040503050406030204" pitchFamily="18" charset="0"/>
                                  <a:ea typeface="+mj-ea"/>
                                </a:rPr>
                                <m:t>·</m:t>
                              </m:r>
                              <m:d>
                                <m:dPr>
                                  <m:ctrlPr>
                                    <a:rPr lang="en-US" altLang="zh-CN" sz="1800" b="1" i="1" kern="100" smtClean="0">
                                      <a:solidFill>
                                        <a:srgbClr val="FF0000"/>
                                      </a:solidFill>
                                      <a:effectLst/>
                                      <a:latin typeface="Cambria Math" panose="02040503050406030204" pitchFamily="18" charset="0"/>
                                      <a:ea typeface="+mj-ea"/>
                                    </a:rPr>
                                  </m:ctrlPr>
                                </m:dPr>
                                <m:e>
                                  <m:r>
                                    <a:rPr lang="en-US" sz="1800" b="1" i="1" kern="100" smtClean="0">
                                      <a:solidFill>
                                        <a:srgbClr val="FF0000"/>
                                      </a:solidFill>
                                      <a:effectLst/>
                                      <a:latin typeface="Cambria Math" panose="02040503050406030204" pitchFamily="18" charset="0"/>
                                      <a:ea typeface="+mj-ea"/>
                                    </a:rPr>
                                    <m:t>𝒙</m:t>
                                  </m:r>
                                  <m:r>
                                    <a:rPr lang="en-US" altLang="zh-CN" sz="1800" b="1" i="1" kern="100" smtClean="0">
                                      <a:solidFill>
                                        <a:srgbClr val="FF0000"/>
                                      </a:solidFill>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𝑹</m:t>
                                  </m:r>
                                </m:e>
                              </m:d>
                              <m:r>
                                <a:rPr lang="en-US" altLang="zh-CN" sz="1800" b="1" i="1" kern="100" smtClean="0">
                                  <a:solidFill>
                                    <a:srgbClr val="FF0000"/>
                                  </a:solidFill>
                                  <a:effectLst/>
                                  <a:latin typeface="Cambria Math" panose="02040503050406030204" pitchFamily="18" charset="0"/>
                                  <a:ea typeface="+mj-ea"/>
                                </a:rPr>
                                <m:t>·</m:t>
                              </m:r>
                              <m:sSup>
                                <m:sSupPr>
                                  <m:ctrlPr>
                                    <a:rPr lang="en-US" altLang="zh-CN" sz="1800" b="1" i="1" kern="100" dirty="0" smtClean="0">
                                      <a:solidFill>
                                        <a:srgbClr val="FF0000"/>
                                      </a:solidFill>
                                      <a:effectLst/>
                                      <a:latin typeface="Cambria Math" panose="02040503050406030204" pitchFamily="18" charset="0"/>
                                      <a:ea typeface="+mn-ea"/>
                                      <a:cs typeface="+mn-cs"/>
                                    </a:rPr>
                                  </m:ctrlPr>
                                </m:sSupPr>
                                <m:e>
                                  <m:r>
                                    <a:rPr lang="en-US" altLang="zh-CN" sz="1800" b="1" i="1" kern="100" dirty="0">
                                      <a:solidFill>
                                        <a:srgbClr val="FF0000"/>
                                      </a:solidFill>
                                      <a:effectLst/>
                                      <a:latin typeface="Cambria Math" panose="02040503050406030204" pitchFamily="18" charset="0"/>
                                      <a:ea typeface="+mn-ea"/>
                                      <a:cs typeface="+mn-cs"/>
                                    </a:rPr>
                                    <m:t>𝑹</m:t>
                                  </m:r>
                                </m:e>
                                <m:sup>
                                  <m:r>
                                    <a:rPr lang="en-US" altLang="zh-CN" sz="1800" b="1" i="1" kern="100" dirty="0">
                                      <a:solidFill>
                                        <a:srgbClr val="FF0000"/>
                                      </a:solidFill>
                                      <a:effectLst/>
                                      <a:latin typeface="Cambria Math" panose="02040503050406030204" pitchFamily="18" charset="0"/>
                                      <a:ea typeface="+mn-ea"/>
                                      <a:cs typeface="+mn-cs"/>
                                    </a:rPr>
                                    <m:t>−</m:t>
                                  </m:r>
                                  <m:r>
                                    <a:rPr lang="en-US" altLang="zh-CN" sz="1800" b="1" i="1" kern="100" dirty="0">
                                      <a:solidFill>
                                        <a:srgbClr val="FF0000"/>
                                      </a:solidFill>
                                      <a:effectLst/>
                                      <a:latin typeface="Cambria Math" panose="02040503050406030204" pitchFamily="18" charset="0"/>
                                      <a:ea typeface="+mn-ea"/>
                                      <a:cs typeface="+mn-cs"/>
                                    </a:rPr>
                                    <m:t>𝟏</m:t>
                                  </m:r>
                                </m:sup>
                              </m:sSup>
                              <m:r>
                                <a:rPr lang="en-US" altLang="zh-CN" sz="1800" b="1" i="1" kern="100" dirty="0" smtClean="0">
                                  <a:solidFill>
                                    <a:srgbClr val="FF0000"/>
                                  </a:solidFill>
                                  <a:effectLst/>
                                  <a:latin typeface="Cambria Math" panose="02040503050406030204" pitchFamily="18" charset="0"/>
                                  <a:ea typeface="+mn-ea"/>
                                  <a:cs typeface="+mn-cs"/>
                                </a:rPr>
                                <m:t> </m:t>
                              </m:r>
                              <m:r>
                                <a:rPr lang="en-US" altLang="zh-CN" sz="1800" b="1" i="0"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a14:m>
                          <a:endParaRPr lang="zh-CN" sz="1800" b="1" i="1" kern="100" dirty="0">
                            <a:solidFill>
                              <a:srgbClr val="FF0000"/>
                            </a:solidFill>
                            <a:effectLst/>
                            <a:latin typeface="+mj-ea"/>
                            <a:ea typeface="+mj-ea"/>
                            <a:cs typeface="Times New Roman"/>
                          </a:endParaRPr>
                        </a:p>
                      </a:txBody>
                      <a:tcPr marL="68580" marR="68580" marT="0" marB="0" anchor="ct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altLang="zh-CN" sz="1800" b="1" i="1" kern="100" smtClean="0">
                                    <a:solidFill>
                                      <a:schemeClr val="dk1"/>
                                    </a:solidFill>
                                    <a:effectLst/>
                                    <a:latin typeface="Cambria Math" panose="02040503050406030204" pitchFamily="18" charset="0"/>
                                    <a:ea typeface="+mj-ea"/>
                                    <a:cs typeface="+mn-cs"/>
                                  </a:rPr>
                                  <m:t>𝑨</m:t>
                                </m:r>
                                <m:r>
                                  <a:rPr lang="en-US" altLang="zh-CN" sz="1800" b="1" i="1" kern="100" smtClean="0">
                                    <a:solidFill>
                                      <a:schemeClr val="dk1"/>
                                    </a:solidFill>
                                    <a:effectLst/>
                                    <a:latin typeface="Cambria Math" panose="02040503050406030204" pitchFamily="18" charset="0"/>
                                    <a:ea typeface="+mj-ea"/>
                                    <a:cs typeface="+mn-cs"/>
                                  </a:rPr>
                                  <m:t>=</m:t>
                                </m:r>
                                <m:r>
                                  <a:rPr lang="en-US" altLang="zh-CN" sz="1800" b="1" i="1" kern="100" smtClean="0">
                                    <a:solidFill>
                                      <a:schemeClr val="dk1"/>
                                    </a:solidFill>
                                    <a:effectLst/>
                                    <a:latin typeface="Cambria Math" panose="02040503050406030204" pitchFamily="18" charset="0"/>
                                    <a:ea typeface="+mj-ea"/>
                                    <a:cs typeface="+mn-cs"/>
                                  </a:rPr>
                                  <m:t>𝑨</m:t>
                                </m:r>
                                <m:r>
                                  <a:rPr lang="en-US" altLang="zh-CN" sz="1800" b="1" i="1" kern="100" smtClean="0">
                                    <a:solidFill>
                                      <a:schemeClr val="dk1"/>
                                    </a:solidFill>
                                    <a:effectLst/>
                                    <a:latin typeface="Cambria Math" panose="02040503050406030204" pitchFamily="18" charset="0"/>
                                    <a:ea typeface="+mj-ea"/>
                                    <a:cs typeface="+mn-cs"/>
                                  </a:rPr>
                                  <m:t>·</m:t>
                                </m:r>
                                <m:sSup>
                                  <m:sSupPr>
                                    <m:ctrlPr>
                                      <a:rPr lang="en-US" altLang="zh-CN" sz="1800" b="1" i="1" kern="100" dirty="0" smtClean="0">
                                        <a:solidFill>
                                          <a:schemeClr val="dk1"/>
                                        </a:solidFill>
                                        <a:effectLst/>
                                        <a:latin typeface="Cambria Math" panose="02040503050406030204" pitchFamily="18" charset="0"/>
                                        <a:ea typeface="+mj-ea"/>
                                        <a:cs typeface="+mn-cs"/>
                                      </a:rPr>
                                    </m:ctrlPr>
                                  </m:sSupPr>
                                  <m:e>
                                    <m:r>
                                      <a:rPr lang="en-US" altLang="zh-CN" sz="1800" b="1" i="1" kern="100" dirty="0">
                                        <a:solidFill>
                                          <a:schemeClr val="dk1"/>
                                        </a:solidFill>
                                        <a:effectLst/>
                                        <a:latin typeface="Cambria Math" panose="02040503050406030204" pitchFamily="18" charset="0"/>
                                        <a:ea typeface="+mj-ea"/>
                                        <a:cs typeface="+mn-cs"/>
                                      </a:rPr>
                                      <m:t>𝑹</m:t>
                                    </m:r>
                                  </m:e>
                                  <m:sup>
                                    <m:r>
                                      <a:rPr lang="en-US" altLang="zh-CN" sz="1800" b="1" i="1" kern="100" dirty="0">
                                        <a:solidFill>
                                          <a:schemeClr val="dk1"/>
                                        </a:solidFill>
                                        <a:effectLst/>
                                        <a:latin typeface="Cambria Math" panose="02040503050406030204" pitchFamily="18" charset="0"/>
                                        <a:ea typeface="+mj-ea"/>
                                        <a:cs typeface="+mn-cs"/>
                                      </a:rPr>
                                      <m:t>−</m:t>
                                    </m:r>
                                    <m:r>
                                      <a:rPr lang="en-US" altLang="zh-CN" sz="1800" b="1" i="1" kern="100" dirty="0">
                                        <a:solidFill>
                                          <a:schemeClr val="dk1"/>
                                        </a:solidFill>
                                        <a:effectLst/>
                                        <a:latin typeface="Cambria Math" panose="02040503050406030204" pitchFamily="18" charset="0"/>
                                        <a:ea typeface="+mj-ea"/>
                                        <a:cs typeface="+mn-cs"/>
                                      </a:rPr>
                                      <m:t>𝟏</m:t>
                                    </m:r>
                                  </m:sup>
                                </m:sSup>
                                <m:r>
                                  <a:rPr lang="en-US" altLang="zh-CN" sz="1800" b="1" i="1" kern="100" dirty="0" smtClean="0">
                                    <a:solidFill>
                                      <a:schemeClr val="dk1"/>
                                    </a:solidFill>
                                    <a:effectLst/>
                                    <a:latin typeface="Cambria Math" panose="02040503050406030204" pitchFamily="18" charset="0"/>
                                    <a:ea typeface="+mj-ea"/>
                                    <a:cs typeface="+mn-cs"/>
                                  </a:rPr>
                                  <m:t> </m:t>
                                </m:r>
                                <m:r>
                                  <a:rPr lang="en-US" altLang="zh-CN" sz="1800" b="1" i="1" kern="100" smtClean="0">
                                    <a:solidFill>
                                      <a:schemeClr val="dk1"/>
                                    </a:solidFill>
                                    <a:effectLst/>
                                    <a:latin typeface="Cambria Math" panose="02040503050406030204" pitchFamily="18" charset="0"/>
                                    <a:ea typeface="+mj-ea"/>
                                    <a:cs typeface="+mn-cs"/>
                                  </a:rPr>
                                  <m:t>𝐦𝐨𝐝</m:t>
                                </m:r>
                                <m:r>
                                  <a:rPr lang="en-US" altLang="zh-CN" sz="1800" b="1" i="1" kern="100" smtClean="0">
                                    <a:solidFill>
                                      <a:schemeClr val="dk1"/>
                                    </a:solidFill>
                                    <a:effectLst/>
                                    <a:latin typeface="Cambria Math" panose="02040503050406030204" pitchFamily="18" charset="0"/>
                                    <a:ea typeface="+mj-ea"/>
                                    <a:cs typeface="+mn-cs"/>
                                  </a:rPr>
                                  <m:t> </m:t>
                                </m:r>
                                <m:r>
                                  <a:rPr lang="en-US" altLang="zh-CN" sz="1800" b="1" i="1" kern="100" smtClean="0">
                                    <a:solidFill>
                                      <a:schemeClr val="dk1"/>
                                    </a:solidFill>
                                    <a:effectLst/>
                                    <a:latin typeface="Cambria Math" panose="02040503050406030204" pitchFamily="18" charset="0"/>
                                    <a:ea typeface="+mj-ea"/>
                                    <a:cs typeface="+mn-cs"/>
                                  </a:rPr>
                                  <m:t>𝑵</m:t>
                                </m:r>
                              </m:oMath>
                            </m:oMathPara>
                          </a14:m>
                          <a:endParaRPr lang="zh-CN" sz="1800" b="1" i="1" kern="100" dirty="0">
                            <a:solidFill>
                              <a:schemeClr val="dk1"/>
                            </a:solidFill>
                            <a:effectLst/>
                            <a:latin typeface="Cambria Math" panose="02040503050406030204" pitchFamily="18" charset="0"/>
                            <a:ea typeface="+mj-ea"/>
                            <a:cs typeface="+mn-cs"/>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6"/>
                      </a:ext>
                    </a:extLst>
                  </a:tr>
                  <a:tr h="484748">
                    <a:tc>
                      <a:txBody>
                        <a:bodyPr/>
                        <a:lstStyle/>
                        <a:p>
                          <a:pPr algn="ctr">
                            <a:spcBef>
                              <a:spcPts val="300"/>
                            </a:spcBef>
                            <a:spcAft>
                              <a:spcPts val="300"/>
                            </a:spcAft>
                          </a:pPr>
                          <a:r>
                            <a:rPr lang="en-US" altLang="zh-CN" sz="1800" b="1" kern="100" dirty="0">
                              <a:effectLst/>
                              <a:latin typeface="+mj-ea"/>
                              <a:ea typeface="+mj-ea"/>
                              <a:cs typeface="Times New Roman"/>
                            </a:rPr>
                            <a:t>4</a:t>
                          </a:r>
                          <a:endParaRPr lang="zh-CN" sz="1800" b="1" kern="100" dirty="0">
                            <a:effectLst/>
                            <a:latin typeface="+mj-ea"/>
                            <a:ea typeface="+mj-ea"/>
                            <a:cs typeface="Times New Roman"/>
                          </a:endParaRPr>
                        </a:p>
                      </a:txBody>
                      <a:tcPr marL="68580" marR="68580" marT="0" marB="0" anchor="ctr"/>
                    </a:tc>
                    <a:tc gridSpan="2">
                      <a:txBody>
                        <a:bodyPr/>
                        <a:lstStyle/>
                        <a:p>
                          <a:pPr marL="0" marR="0" lvl="0" indent="0" algn="just" defTabSz="914400" rtl="0" eaLnBrk="1" fontAlgn="auto" latinLnBrk="0" hangingPunct="1">
                            <a:lnSpc>
                              <a:spcPct val="100000"/>
                            </a:lnSpc>
                            <a:spcBef>
                              <a:spcPts val="300"/>
                            </a:spcBef>
                            <a:spcAft>
                              <a:spcPts val="300"/>
                            </a:spcAft>
                            <a:buClrTx/>
                            <a:buSzTx/>
                            <a:buFontTx/>
                            <a:buNone/>
                            <a:tabLst/>
                            <a:defRPr/>
                          </a:pPr>
                          <a:r>
                            <a:rPr lang="en-US" altLang="zh-CN" sz="1800" b="1" kern="100" dirty="0">
                              <a:solidFill>
                                <a:schemeClr val="dk1"/>
                              </a:solidFill>
                              <a:effectLst/>
                              <a:latin typeface="+mj-ea"/>
                              <a:ea typeface="+mn-ea"/>
                              <a:cs typeface="+mn-cs"/>
                            </a:rPr>
                            <a:t>Return </a:t>
                          </a:r>
                          <a14:m>
                            <m:oMath xmlns:m="http://schemas.openxmlformats.org/officeDocument/2006/math">
                              <m:r>
                                <a:rPr lang="en-US" altLang="zh-CN" sz="1800" b="1" i="1" kern="100" smtClean="0">
                                  <a:solidFill>
                                    <a:schemeClr val="dk1"/>
                                  </a:solidFill>
                                  <a:effectLst/>
                                  <a:latin typeface="Cambria Math" panose="02040503050406030204" pitchFamily="18" charset="0"/>
                                  <a:ea typeface="+mn-ea"/>
                                  <a:cs typeface="+mn-cs"/>
                                </a:rPr>
                                <m:t>𝑨</m:t>
                              </m:r>
                            </m:oMath>
                          </a14:m>
                          <a:endParaRPr lang="zh-CN" altLang="zh-CN" sz="1800" b="1" i="1" kern="100" dirty="0">
                            <a:solidFill>
                              <a:schemeClr val="dk1"/>
                            </a:solidFill>
                            <a:effectLst/>
                            <a:latin typeface="+mj-ea"/>
                            <a:ea typeface="+mn-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808728514"/>
                      </a:ext>
                    </a:extLst>
                  </a:tr>
                </a:tbl>
              </a:graphicData>
            </a:graphic>
          </p:graphicFrame>
        </mc:Choice>
        <mc:Fallback xmlns="">
          <p:graphicFrame>
            <p:nvGraphicFramePr>
              <p:cNvPr id="4" name="内容占位符 7">
                <a:extLst>
                  <a:ext uri="{FF2B5EF4-FFF2-40B4-BE49-F238E27FC236}">
                    <a16:creationId xmlns:a16="http://schemas.microsoft.com/office/drawing/2014/main" id="{992C1FC3-E7D0-F2AF-6409-D8827200129C}"/>
                  </a:ext>
                </a:extLst>
              </p:cNvPr>
              <p:cNvGraphicFramePr>
                <a:graphicFrameLocks/>
              </p:cNvGraphicFramePr>
              <p:nvPr>
                <p:extLst>
                  <p:ext uri="{D42A27DB-BD31-4B8C-83A1-F6EECF244321}">
                    <p14:modId xmlns:p14="http://schemas.microsoft.com/office/powerpoint/2010/main" val="1190723961"/>
                  </p:ext>
                </p:extLst>
              </p:nvPr>
            </p:nvGraphicFramePr>
            <p:xfrm>
              <a:off x="5942014" y="1313151"/>
              <a:ext cx="5866605" cy="4146616"/>
            </p:xfrm>
            <a:graphic>
              <a:graphicData uri="http://schemas.openxmlformats.org/drawingml/2006/table">
                <a:tbl>
                  <a:tblPr firstRow="1" firstCol="1" bandRow="1">
                    <a:tableStyleId>{5C22544A-7EE6-4342-B048-85BDC9FD1C3A}</a:tableStyleId>
                  </a:tblPr>
                  <a:tblGrid>
                    <a:gridCol w="657592">
                      <a:extLst>
                        <a:ext uri="{9D8B030D-6E8A-4147-A177-3AD203B41FA5}">
                          <a16:colId xmlns:a16="http://schemas.microsoft.com/office/drawing/2014/main" val="20000"/>
                        </a:ext>
                      </a:extLst>
                    </a:gridCol>
                    <a:gridCol w="529857">
                      <a:extLst>
                        <a:ext uri="{9D8B030D-6E8A-4147-A177-3AD203B41FA5}">
                          <a16:colId xmlns:a16="http://schemas.microsoft.com/office/drawing/2014/main" val="20001"/>
                        </a:ext>
                      </a:extLst>
                    </a:gridCol>
                    <a:gridCol w="4679156">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endParaRPr lang="zh-CN"/>
                        </a:p>
                      </a:txBody>
                      <a:tcPr marL="68580" marR="68580" marT="0" marB="0" anchor="ctr">
                        <a:blipFill>
                          <a:blip r:embed="rId3"/>
                          <a:stretch>
                            <a:fillRect l="-12734" t="-885" r="-467" b="-507965"/>
                          </a:stretch>
                        </a:blipFill>
                      </a:tcP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2734" t="-135714" r="-467" b="-583333"/>
                          </a:stretch>
                        </a:blipFill>
                      </a:tcP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2734" t="-247500" r="-467" b="-512500"/>
                          </a:stretch>
                        </a:blipFill>
                      </a:tcP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2734" t="-351899" r="-467" b="-418987"/>
                          </a:stretch>
                        </a:blipFill>
                      </a:tcP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3"/>
                          <a:stretch>
                            <a:fillRect l="-25488" t="-446250" r="-520" b="-313750"/>
                          </a:stretch>
                        </a:blipFill>
                      </a:tcP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3"/>
                          <a:stretch>
                            <a:fillRect l="-25488" t="-508140" r="-520" b="-191860"/>
                          </a:stretch>
                        </a:blipFill>
                      </a:tcP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2734" t="-662025" r="-467" b="-108861"/>
                          </a:stretch>
                        </a:blipFill>
                      </a:tcPr>
                    </a:tc>
                    <a:tc hMerge="1">
                      <a:txBody>
                        <a:bodyPr/>
                        <a:lstStyle/>
                        <a:p>
                          <a:endParaRPr lang="zh-CN" altLang="en-US"/>
                        </a:p>
                      </a:txBody>
                      <a:tcPr/>
                    </a:tc>
                    <a:extLst>
                      <a:ext uri="{0D108BD9-81ED-4DB2-BD59-A6C34878D82A}">
                        <a16:rowId xmlns:a16="http://schemas.microsoft.com/office/drawing/2014/main" val="10006"/>
                      </a:ext>
                    </a:extLst>
                  </a:tr>
                  <a:tr h="484748">
                    <a:tc>
                      <a:txBody>
                        <a:bodyPr/>
                        <a:lstStyle/>
                        <a:p>
                          <a:pPr algn="ctr">
                            <a:spcBef>
                              <a:spcPts val="300"/>
                            </a:spcBef>
                            <a:spcAft>
                              <a:spcPts val="300"/>
                            </a:spcAft>
                          </a:pPr>
                          <a:r>
                            <a:rPr lang="en-US" altLang="zh-CN" sz="1800" b="1" kern="100" dirty="0">
                              <a:effectLst/>
                              <a:latin typeface="+mj-ea"/>
                              <a:ea typeface="+mj-ea"/>
                              <a:cs typeface="Times New Roman"/>
                            </a:rPr>
                            <a:t>4</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2734" t="-752500" r="-467" b="-7500"/>
                          </a:stretch>
                        </a:blipFill>
                      </a:tcPr>
                    </a:tc>
                    <a:tc hMerge="1">
                      <a:txBody>
                        <a:bodyPr/>
                        <a:lstStyle/>
                        <a:p>
                          <a:endParaRPr lang="zh-CN" altLang="en-US"/>
                        </a:p>
                      </a:txBody>
                      <a:tcPr/>
                    </a:tc>
                    <a:extLst>
                      <a:ext uri="{0D108BD9-81ED-4DB2-BD59-A6C34878D82A}">
                        <a16:rowId xmlns:a16="http://schemas.microsoft.com/office/drawing/2014/main" val="2808728514"/>
                      </a:ext>
                    </a:extLst>
                  </a:tr>
                </a:tbl>
              </a:graphicData>
            </a:graphic>
          </p:graphicFrame>
        </mc:Fallback>
      </mc:AlternateContent>
      <p:sp>
        <p:nvSpPr>
          <p:cNvPr id="6" name="文本框 5">
            <a:extLst>
              <a:ext uri="{FF2B5EF4-FFF2-40B4-BE49-F238E27FC236}">
                <a16:creationId xmlns:a16="http://schemas.microsoft.com/office/drawing/2014/main" id="{6DC01376-E927-7F91-26C8-F39B678E2E8A}"/>
              </a:ext>
            </a:extLst>
          </p:cNvPr>
          <p:cNvSpPr txBox="1"/>
          <p:nvPr/>
        </p:nvSpPr>
        <p:spPr>
          <a:xfrm>
            <a:off x="2235878" y="5545495"/>
            <a:ext cx="172354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传统模幂实现</a:t>
            </a:r>
          </a:p>
        </p:txBody>
      </p:sp>
      <p:sp>
        <p:nvSpPr>
          <p:cNvPr id="7" name="文本框 6">
            <a:extLst>
              <a:ext uri="{FF2B5EF4-FFF2-40B4-BE49-F238E27FC236}">
                <a16:creationId xmlns:a16="http://schemas.microsoft.com/office/drawing/2014/main" id="{5F6F8648-B760-B40B-F76E-2FF6215A1549}"/>
              </a:ext>
            </a:extLst>
          </p:cNvPr>
          <p:cNvSpPr txBox="1"/>
          <p:nvPr/>
        </p:nvSpPr>
        <p:spPr>
          <a:xfrm>
            <a:off x="7414693" y="5545495"/>
            <a:ext cx="2921249" cy="400110"/>
          </a:xfrm>
          <a:prstGeom prst="rect">
            <a:avLst/>
          </a:prstGeom>
          <a:solidFill>
            <a:schemeClr val="bg1"/>
          </a:solidFill>
        </p:spPr>
        <p:txBody>
          <a:bodyPr wrap="none">
            <a:spAutoFit/>
          </a:bodyPr>
          <a:lstStyle/>
          <a:p>
            <a:pPr algn="ctr"/>
            <a:r>
              <a:rPr lang="en-US" altLang="zh-CN" sz="2000" b="1" dirty="0">
                <a:solidFill>
                  <a:schemeClr val="accent1"/>
                </a:solidFill>
                <a:latin typeface="+mn-ea"/>
                <a:ea typeface="+mn-ea"/>
              </a:rPr>
              <a:t>Montgomery</a:t>
            </a:r>
            <a:r>
              <a:rPr lang="zh-CN" altLang="en-US" sz="2000" b="1" dirty="0">
                <a:solidFill>
                  <a:schemeClr val="accent1"/>
                </a:solidFill>
                <a:latin typeface="+mn-ea"/>
                <a:ea typeface="+mn-ea"/>
              </a:rPr>
              <a:t>模幂实现</a:t>
            </a:r>
          </a:p>
        </p:txBody>
      </p:sp>
      <p:sp>
        <p:nvSpPr>
          <p:cNvPr id="5" name="文本框 4">
            <a:extLst>
              <a:ext uri="{FF2B5EF4-FFF2-40B4-BE49-F238E27FC236}">
                <a16:creationId xmlns:a16="http://schemas.microsoft.com/office/drawing/2014/main" id="{EEFA752F-20AB-7C2B-1C5C-84D674FA6222}"/>
              </a:ext>
            </a:extLst>
          </p:cNvPr>
          <p:cNvSpPr txBox="1"/>
          <p:nvPr/>
        </p:nvSpPr>
        <p:spPr>
          <a:xfrm>
            <a:off x="4945552" y="6358809"/>
            <a:ext cx="4544834"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动机：找一个能够快速计算模乘的式子</a:t>
            </a:r>
          </a:p>
        </p:txBody>
      </p:sp>
    </p:spTree>
    <p:extLst>
      <p:ext uri="{BB962C8B-B14F-4D97-AF65-F5344CB8AC3E}">
        <p14:creationId xmlns:p14="http://schemas.microsoft.com/office/powerpoint/2010/main" val="297972401"/>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D7A3752-9761-BB33-FA0B-1D6432B6F182}"/>
                  </a:ext>
                </a:extLst>
              </p:cNvPr>
              <p:cNvSpPr>
                <a:spLocks noGrp="1"/>
              </p:cNvSpPr>
              <p:nvPr>
                <p:ph type="title"/>
              </p:nvPr>
            </p:nvSpPr>
            <p:spPr>
              <a:xfrm>
                <a:off x="577850" y="244675"/>
                <a:ext cx="8643848" cy="488916"/>
              </a:xfrm>
            </p:spPr>
            <p:txBody>
              <a:bodyPr/>
              <a:lstStyle/>
              <a:p>
                <a:r>
                  <a:rPr lang="zh-CN" altLang="en-US" sz="2800" dirty="0"/>
                  <a:t>举个例子：计算</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𝟏𝟏𝟏𝟎𝟎𝟎</m:t>
                        </m:r>
                      </m:sup>
                    </m:sSup>
                    <m:r>
                      <a:rPr lang="en-US" altLang="zh-CN" sz="2800" b="1" i="0">
                        <a:latin typeface="Cambria Math" panose="02040503050406030204" pitchFamily="18" charset="0"/>
                      </a:rPr>
                      <m:t>𝐦𝐨𝐝</m:t>
                    </m:r>
                    <m:r>
                      <a:rPr lang="en-US" altLang="zh-CN" sz="2800" b="1" i="1">
                        <a:latin typeface="Cambria Math" panose="02040503050406030204" pitchFamily="18" charset="0"/>
                      </a:rPr>
                      <m:t> </m:t>
                    </m:r>
                    <m:r>
                      <a:rPr lang="zh-CN" altLang="en-US" sz="2800" b="1" i="1">
                        <a:latin typeface="Cambria Math" panose="02040503050406030204" pitchFamily="18" charset="0"/>
                      </a:rPr>
                      <m:t>𝑵</m:t>
                    </m:r>
                  </m:oMath>
                </a14:m>
                <a:endParaRPr lang="zh-CN" altLang="en-US" dirty="0"/>
              </a:p>
            </p:txBody>
          </p:sp>
        </mc:Choice>
        <mc:Fallback xmlns="">
          <p:sp>
            <p:nvSpPr>
              <p:cNvPr id="2" name="标题 1">
                <a:extLst>
                  <a:ext uri="{FF2B5EF4-FFF2-40B4-BE49-F238E27FC236}">
                    <a16:creationId xmlns:a16="http://schemas.microsoft.com/office/drawing/2014/main" id="{ED7A3752-9761-BB33-FA0B-1D6432B6F182}"/>
                  </a:ext>
                </a:extLst>
              </p:cNvPr>
              <p:cNvSpPr>
                <a:spLocks noGrp="1" noRot="1" noChangeAspect="1" noMove="1" noResize="1" noEditPoints="1" noAdjustHandles="1" noChangeArrowheads="1" noChangeShapeType="1" noTextEdit="1"/>
              </p:cNvSpPr>
              <p:nvPr>
                <p:ph type="title"/>
              </p:nvPr>
            </p:nvSpPr>
            <p:spPr>
              <a:xfrm>
                <a:off x="577850" y="244675"/>
                <a:ext cx="8643848" cy="488916"/>
              </a:xfrm>
              <a:blipFill>
                <a:blip r:embed="rId2"/>
                <a:stretch>
                  <a:fillRect l="-1481" t="-18750" b="-3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内容占位符 7">
                <a:extLst>
                  <a:ext uri="{FF2B5EF4-FFF2-40B4-BE49-F238E27FC236}">
                    <a16:creationId xmlns:a16="http://schemas.microsoft.com/office/drawing/2014/main" id="{45EA2D53-0079-F5E5-A7A2-4B03B0FDAE8A}"/>
                  </a:ext>
                </a:extLst>
              </p:cNvPr>
              <p:cNvGraphicFramePr>
                <a:graphicFrameLocks/>
              </p:cNvGraphicFramePr>
              <p:nvPr>
                <p:extLst>
                  <p:ext uri="{D42A27DB-BD31-4B8C-83A1-F6EECF244321}">
                    <p14:modId xmlns:p14="http://schemas.microsoft.com/office/powerpoint/2010/main" val="1811408410"/>
                  </p:ext>
                </p:extLst>
              </p:nvPr>
            </p:nvGraphicFramePr>
            <p:xfrm>
              <a:off x="577850" y="1119760"/>
              <a:ext cx="5050631" cy="1167575"/>
            </p:xfrm>
            <a:graphic>
              <a:graphicData uri="http://schemas.openxmlformats.org/drawingml/2006/table">
                <a:tbl>
                  <a:tblPr firstRow="1" firstCol="1" bandRow="1">
                    <a:tableStyleId>{5C22544A-7EE6-4342-B048-85BDC9FD1C3A}</a:tableStyleId>
                  </a:tblPr>
                  <a:tblGrid>
                    <a:gridCol w="607219">
                      <a:extLst>
                        <a:ext uri="{9D8B030D-6E8A-4147-A177-3AD203B41FA5}">
                          <a16:colId xmlns:a16="http://schemas.microsoft.com/office/drawing/2014/main" val="20000"/>
                        </a:ext>
                      </a:extLst>
                    </a:gridCol>
                    <a:gridCol w="604933">
                      <a:extLst>
                        <a:ext uri="{9D8B030D-6E8A-4147-A177-3AD203B41FA5}">
                          <a16:colId xmlns:a16="http://schemas.microsoft.com/office/drawing/2014/main" val="20001"/>
                        </a:ext>
                      </a:extLst>
                    </a:gridCol>
                    <a:gridCol w="3838479">
                      <a:extLst>
                        <a:ext uri="{9D8B030D-6E8A-4147-A177-3AD203B41FA5}">
                          <a16:colId xmlns:a16="http://schemas.microsoft.com/office/drawing/2014/main" val="20002"/>
                        </a:ext>
                      </a:extLst>
                    </a:gridCol>
                  </a:tblGrid>
                  <a:tr h="10331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𝟏</m:t>
                              </m:r>
                            </m:oMath>
                          </a14:m>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2"/>
                      </a:ext>
                    </a:extLst>
                  </a:tr>
                  <a:tr h="10331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For </a:t>
                          </a:r>
                          <a14:m>
                            <m:oMath xmlns:m="http://schemas.openxmlformats.org/officeDocument/2006/math">
                              <m:r>
                                <a:rPr lang="en-US" sz="1800" b="1" i="1" kern="100">
                                  <a:effectLst/>
                                  <a:latin typeface="Cambria Math" panose="02040503050406030204" pitchFamily="18" charset="0"/>
                                  <a:ea typeface="+mj-ea"/>
                                </a:rPr>
                                <m:t>𝒋</m:t>
                              </m:r>
                              <m:r>
                                <a:rPr lang="en-US" sz="1800" b="1" kern="100">
                                  <a:effectLst/>
                                  <a:latin typeface="Cambria Math" panose="02040503050406030204" pitchFamily="18" charset="0"/>
                                  <a:ea typeface="+mj-ea"/>
                                </a:rPr>
                                <m:t>=</m:t>
                              </m:r>
                              <m:r>
                                <a:rPr lang="en-US" sz="1800" b="1" i="1" kern="100">
                                  <a:effectLst/>
                                  <a:latin typeface="Cambria Math" panose="02040503050406030204" pitchFamily="18" charset="0"/>
                                  <a:ea typeface="+mj-ea"/>
                                </a:rPr>
                                <m:t>𝟏𝟎𝟐𝟑</m:t>
                              </m:r>
                            </m:oMath>
                          </a14:m>
                          <a:r>
                            <a:rPr lang="en-US" sz="1800" b="1" kern="100" dirty="0">
                              <a:effectLst/>
                              <a:latin typeface="+mj-ea"/>
                              <a:ea typeface="+mj-ea"/>
                            </a:rPr>
                            <a:t> to </a:t>
                          </a:r>
                          <a14:m>
                            <m:oMath xmlns:m="http://schemas.openxmlformats.org/officeDocument/2006/math">
                              <m:r>
                                <a:rPr lang="en-US" sz="1800" b="1" i="1" kern="100">
                                  <a:effectLst/>
                                  <a:latin typeface="Cambria Math" panose="02040503050406030204" pitchFamily="18" charset="0"/>
                                  <a:ea typeface="+mj-ea"/>
                                </a:rPr>
                                <m:t>𝟎</m:t>
                              </m:r>
                            </m:oMath>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3"/>
                      </a:ext>
                    </a:extLst>
                  </a:tr>
                  <a:tr h="10331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sSup>
                                  <m:sSupPr>
                                    <m:ctrlPr>
                                      <a:rPr lang="en-US" altLang="zh-CN" sz="1800" b="1" i="1" kern="100" smtClean="0">
                                        <a:solidFill>
                                          <a:srgbClr val="FF0000"/>
                                        </a:solidFill>
                                        <a:effectLst/>
                                        <a:latin typeface="Cambria Math" panose="02040503050406030204" pitchFamily="18" charset="0"/>
                                        <a:ea typeface="+mj-ea"/>
                                      </a:rPr>
                                    </m:ctrlPr>
                                  </m:sSupPr>
                                  <m:e>
                                    <m:r>
                                      <a:rPr lang="en-US" altLang="zh-CN" sz="1800" b="1" i="1" kern="100" smtClean="0">
                                        <a:solidFill>
                                          <a:srgbClr val="FF0000"/>
                                        </a:solidFill>
                                        <a:effectLst/>
                                        <a:latin typeface="Cambria Math" panose="02040503050406030204" pitchFamily="18" charset="0"/>
                                        <a:ea typeface="+mj-ea"/>
                                      </a:rPr>
                                      <m:t>𝑨</m:t>
                                    </m:r>
                                  </m:e>
                                  <m:sup>
                                    <m:r>
                                      <a:rPr lang="en-US" altLang="zh-CN" sz="1800" b="1" i="1" kern="100" smtClean="0">
                                        <a:solidFill>
                                          <a:srgbClr val="FF0000"/>
                                        </a:solidFill>
                                        <a:effectLst/>
                                        <a:latin typeface="Cambria Math" panose="02040503050406030204" pitchFamily="18" charset="0"/>
                                        <a:ea typeface="+mj-ea"/>
                                      </a:rPr>
                                      <m:t>𝟐</m:t>
                                    </m:r>
                                  </m:sup>
                                </m:sSup>
                                <m:r>
                                  <a:rPr lang="en-US" altLang="zh-CN" sz="1800" b="1" i="1" kern="100" smtClean="0">
                                    <a:solidFill>
                                      <a:srgbClr val="FF0000"/>
                                    </a:solidFill>
                                    <a:effectLst/>
                                    <a:latin typeface="Cambria Math" panose="02040503050406030204" pitchFamily="18" charset="0"/>
                                    <a:ea typeface="+mj-ea"/>
                                  </a:rPr>
                                  <m:t> </m:t>
                                </m:r>
                                <m:r>
                                  <a:rPr lang="en-US" altLang="zh-CN" sz="1800" b="1" i="0" kern="100" smtClean="0">
                                    <a:solidFill>
                                      <a:srgbClr val="FF0000"/>
                                    </a:solidFill>
                                    <a:effectLst/>
                                    <a:latin typeface="Cambria Math" panose="02040503050406030204" pitchFamily="18" charset="0"/>
                                    <a:ea typeface="+mj-ea"/>
                                  </a:rPr>
                                  <m:t>𝐦𝐨𝐝</m:t>
                                </m:r>
                                <m:r>
                                  <a:rPr lang="en-US" altLang="zh-CN" sz="1800" b="1" i="1" kern="100" smtClean="0">
                                    <a:solidFill>
                                      <a:srgbClr val="FF0000"/>
                                    </a:solidFill>
                                    <a:effectLst/>
                                    <a:latin typeface="Cambria Math" panose="02040503050406030204" pitchFamily="18" charset="0"/>
                                    <a:ea typeface="+mj-ea"/>
                                  </a:rPr>
                                  <m:t> </m:t>
                                </m:r>
                                <m:r>
                                  <a:rPr lang="en-US" altLang="zh-CN" sz="1800" b="1" i="1" kern="100" smtClean="0">
                                    <a:solidFill>
                                      <a:srgbClr val="FF0000"/>
                                    </a:solidFill>
                                    <a:effectLst/>
                                    <a:latin typeface="Cambria Math" panose="02040503050406030204" pitchFamily="18" charset="0"/>
                                    <a:ea typeface="+mj-ea"/>
                                  </a:rPr>
                                  <m:t>𝑵</m:t>
                                </m:r>
                              </m:oMath>
                            </m:oMathPara>
                          </a14:m>
                          <a:endParaRPr lang="zh-CN" sz="1800" b="1" kern="100" dirty="0">
                            <a:solidFill>
                              <a:srgbClr val="FF0000"/>
                            </a:solidFill>
                            <a:effectLst/>
                            <a:latin typeface="+mj-ea"/>
                            <a:ea typeface="+mj-ea"/>
                            <a:cs typeface="+mn-cs"/>
                          </a:endParaRPr>
                        </a:p>
                      </a:txBody>
                      <a:tcPr marL="68580" marR="68580" marT="0" marB="0" anchor="ctr"/>
                    </a:tc>
                    <a:extLst>
                      <a:ext uri="{0D108BD9-81ED-4DB2-BD59-A6C34878D82A}">
                        <a16:rowId xmlns:a16="http://schemas.microsoft.com/office/drawing/2014/main" val="10004"/>
                      </a:ext>
                    </a:extLst>
                  </a:tr>
                  <a:tr h="11161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r>
                            <a:rPr lang="en-US" sz="1800" b="1" kern="100" dirty="0">
                              <a:solidFill>
                                <a:schemeClr val="dk1"/>
                              </a:solidFill>
                              <a:effectLst/>
                              <a:latin typeface="+mj-ea"/>
                              <a:ea typeface="+mj-ea"/>
                              <a:cs typeface="+mn-cs"/>
                            </a:rPr>
                            <a:t>If </a:t>
                          </a:r>
                          <a14:m>
                            <m:oMath xmlns:m="http://schemas.openxmlformats.org/officeDocument/2006/math">
                              <m:sSub>
                                <m:sSubPr>
                                  <m:ctrlPr>
                                    <a:rPr lang="zh-CN" sz="1800" b="1" i="1" kern="100" smtClean="0">
                                      <a:solidFill>
                                        <a:schemeClr val="dk1"/>
                                      </a:solidFill>
                                      <a:effectLst/>
                                      <a:latin typeface="Cambria Math" panose="02040503050406030204" pitchFamily="18" charset="0"/>
                                      <a:ea typeface="+mj-ea"/>
                                      <a:cs typeface="+mn-cs"/>
                                    </a:rPr>
                                  </m:ctrlPr>
                                </m:sSubPr>
                                <m:e>
                                  <m:r>
                                    <a:rPr lang="en-US" sz="1800" b="1" kern="100" smtClean="0">
                                      <a:solidFill>
                                        <a:schemeClr val="dk1"/>
                                      </a:solidFill>
                                      <a:effectLst/>
                                      <a:latin typeface="Cambria Math" panose="02040503050406030204" pitchFamily="18" charset="0"/>
                                      <a:ea typeface="+mj-ea"/>
                                      <a:cs typeface="+mn-cs"/>
                                    </a:rPr>
                                    <m:t>𝒅</m:t>
                                  </m:r>
                                </m:e>
                                <m:sub>
                                  <m:r>
                                    <a:rPr lang="en-US" sz="1800" b="1" kern="100">
                                      <a:solidFill>
                                        <a:schemeClr val="dk1"/>
                                      </a:solidFill>
                                      <a:effectLst/>
                                      <a:latin typeface="Cambria Math" panose="02040503050406030204" pitchFamily="18" charset="0"/>
                                      <a:ea typeface="+mj-ea"/>
                                      <a:cs typeface="+mn-cs"/>
                                    </a:rPr>
                                    <m:t>𝒋</m:t>
                                  </m:r>
                                </m:sub>
                              </m:sSub>
                              <m:r>
                                <a:rPr lang="en-US" sz="1800" b="1" kern="100">
                                  <a:solidFill>
                                    <a:schemeClr val="dk1"/>
                                  </a:solidFill>
                                  <a:effectLst/>
                                  <a:latin typeface="Cambria Math" panose="02040503050406030204" pitchFamily="18" charset="0"/>
                                  <a:ea typeface="+mj-ea"/>
                                  <a:cs typeface="+mn-cs"/>
                                </a:rPr>
                                <m:t>=</m:t>
                              </m:r>
                              <m:r>
                                <a:rPr lang="en-US" sz="1800" b="1" kern="100">
                                  <a:solidFill>
                                    <a:schemeClr val="dk1"/>
                                  </a:solidFill>
                                  <a:effectLst/>
                                  <a:latin typeface="Cambria Math" panose="02040503050406030204" pitchFamily="18" charset="0"/>
                                  <a:ea typeface="+mj-ea"/>
                                  <a:cs typeface="+mn-cs"/>
                                </a:rPr>
                                <m:t>𝟏</m:t>
                              </m:r>
                            </m:oMath>
                          </a14:m>
                          <a:r>
                            <a:rPr lang="en-US" sz="1800" b="1" kern="100" dirty="0">
                              <a:solidFill>
                                <a:schemeClr val="dk1"/>
                              </a:solidFill>
                              <a:effectLst/>
                              <a:latin typeface="+mj-ea"/>
                              <a:ea typeface="+mj-ea"/>
                              <a:cs typeface="+mn-cs"/>
                            </a:rPr>
                            <a:t> Then </a:t>
                          </a: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𝑨</m:t>
                              </m:r>
                              <m:r>
                                <a:rPr lang="en-US" altLang="zh-CN" sz="1800" b="1" i="1" kern="100" smtClean="0">
                                  <a:solidFill>
                                    <a:srgbClr val="FF0000"/>
                                  </a:solidFill>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𝒙</m:t>
                              </m:r>
                            </m:oMath>
                          </a14:m>
                          <a:r>
                            <a:rPr lang="en-US" altLang="zh-CN" sz="1800" b="1" kern="100" dirty="0">
                              <a:solidFill>
                                <a:srgbClr val="FF0000"/>
                              </a:solidFill>
                              <a:effectLst/>
                              <a:latin typeface="+mj-ea"/>
                              <a:ea typeface="+mj-ea"/>
                            </a:rPr>
                            <a:t> </a:t>
                          </a:r>
                          <a14:m>
                            <m:oMath xmlns:m="http://schemas.openxmlformats.org/officeDocument/2006/math">
                              <m:r>
                                <a:rPr lang="en-US" altLang="zh-CN" sz="1800" b="1" i="0"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a14:m>
                          <a:endParaRPr lang="zh-CN" sz="1800" b="1" i="1" kern="100" dirty="0">
                            <a:solidFill>
                              <a:srgbClr val="FF0000"/>
                            </a:solidFill>
                            <a:effectLst/>
                            <a:latin typeface="+mj-ea"/>
                            <a:ea typeface="+mj-ea"/>
                            <a:cs typeface="Times New Roman"/>
                          </a:endParaRPr>
                        </a:p>
                      </a:txBody>
                      <a:tcPr marL="68580" marR="68580" marT="0" marB="0" anchor="ctr"/>
                    </a:tc>
                    <a:extLst>
                      <a:ext uri="{0D108BD9-81ED-4DB2-BD59-A6C34878D82A}">
                        <a16:rowId xmlns:a16="http://schemas.microsoft.com/office/drawing/2014/main" val="10005"/>
                      </a:ext>
                    </a:extLst>
                  </a:tr>
                </a:tbl>
              </a:graphicData>
            </a:graphic>
          </p:graphicFrame>
        </mc:Choice>
        <mc:Fallback xmlns="">
          <p:graphicFrame>
            <p:nvGraphicFramePr>
              <p:cNvPr id="3" name="内容占位符 7">
                <a:extLst>
                  <a:ext uri="{FF2B5EF4-FFF2-40B4-BE49-F238E27FC236}">
                    <a16:creationId xmlns:a16="http://schemas.microsoft.com/office/drawing/2014/main" id="{45EA2D53-0079-F5E5-A7A2-4B03B0FDAE8A}"/>
                  </a:ext>
                </a:extLst>
              </p:cNvPr>
              <p:cNvGraphicFramePr>
                <a:graphicFrameLocks/>
              </p:cNvGraphicFramePr>
              <p:nvPr>
                <p:extLst>
                  <p:ext uri="{D42A27DB-BD31-4B8C-83A1-F6EECF244321}">
                    <p14:modId xmlns:p14="http://schemas.microsoft.com/office/powerpoint/2010/main" val="1811408410"/>
                  </p:ext>
                </p:extLst>
              </p:nvPr>
            </p:nvGraphicFramePr>
            <p:xfrm>
              <a:off x="577850" y="1119760"/>
              <a:ext cx="5050631" cy="1167575"/>
            </p:xfrm>
            <a:graphic>
              <a:graphicData uri="http://schemas.openxmlformats.org/drawingml/2006/table">
                <a:tbl>
                  <a:tblPr firstRow="1" firstCol="1" bandRow="1">
                    <a:tableStyleId>{5C22544A-7EE6-4342-B048-85BDC9FD1C3A}</a:tableStyleId>
                  </a:tblPr>
                  <a:tblGrid>
                    <a:gridCol w="607219">
                      <a:extLst>
                        <a:ext uri="{9D8B030D-6E8A-4147-A177-3AD203B41FA5}">
                          <a16:colId xmlns:a16="http://schemas.microsoft.com/office/drawing/2014/main" val="20000"/>
                        </a:ext>
                      </a:extLst>
                    </a:gridCol>
                    <a:gridCol w="604933">
                      <a:extLst>
                        <a:ext uri="{9D8B030D-6E8A-4147-A177-3AD203B41FA5}">
                          <a16:colId xmlns:a16="http://schemas.microsoft.com/office/drawing/2014/main" val="20001"/>
                        </a:ext>
                      </a:extLst>
                    </a:gridCol>
                    <a:gridCol w="3838479">
                      <a:extLst>
                        <a:ext uri="{9D8B030D-6E8A-4147-A177-3AD203B41FA5}">
                          <a16:colId xmlns:a16="http://schemas.microsoft.com/office/drawing/2014/main" val="20002"/>
                        </a:ext>
                      </a:extLst>
                    </a:gridCol>
                  </a:tblGrid>
                  <a:tr h="274320">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3836" t="-26667" r="-548" b="-375556"/>
                          </a:stretch>
                        </a:blipFill>
                      </a:tcPr>
                    </a:tc>
                    <a:tc hMerge="1">
                      <a:txBody>
                        <a:bodyPr/>
                        <a:lstStyle/>
                        <a:p>
                          <a:endParaRPr lang="zh-CN" altLang="en-US"/>
                        </a:p>
                      </a:txBody>
                      <a:tcPr/>
                    </a:tc>
                    <a:extLst>
                      <a:ext uri="{0D108BD9-81ED-4DB2-BD59-A6C34878D82A}">
                        <a16:rowId xmlns:a16="http://schemas.microsoft.com/office/drawing/2014/main" val="10002"/>
                      </a:ext>
                    </a:extLst>
                  </a:tr>
                  <a:tr h="274320">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3"/>
                          <a:stretch>
                            <a:fillRect l="-13836" t="-123913" r="-548" b="-267391"/>
                          </a:stretch>
                        </a:blipFill>
                      </a:tcPr>
                    </a:tc>
                    <a:tc hMerge="1">
                      <a:txBody>
                        <a:bodyPr/>
                        <a:lstStyle/>
                        <a:p>
                          <a:endParaRPr lang="zh-CN" altLang="en-US"/>
                        </a:p>
                      </a:txBody>
                      <a:tcPr/>
                    </a:tc>
                    <a:extLst>
                      <a:ext uri="{0D108BD9-81ED-4DB2-BD59-A6C34878D82A}">
                        <a16:rowId xmlns:a16="http://schemas.microsoft.com/office/drawing/2014/main" val="10003"/>
                      </a:ext>
                    </a:extLst>
                  </a:tr>
                  <a:tr h="318580">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3"/>
                          <a:stretch>
                            <a:fillRect l="-31696" t="-198077" r="-634" b="-136538"/>
                          </a:stretch>
                        </a:blipFill>
                      </a:tcPr>
                    </a:tc>
                    <a:extLst>
                      <a:ext uri="{0D108BD9-81ED-4DB2-BD59-A6C34878D82A}">
                        <a16:rowId xmlns:a16="http://schemas.microsoft.com/office/drawing/2014/main" val="10004"/>
                      </a:ext>
                    </a:extLst>
                  </a:tr>
                  <a:tr h="30035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3"/>
                          <a:stretch>
                            <a:fillRect l="-31696" t="-310000" r="-634" b="-42000"/>
                          </a:stretch>
                        </a:blipFill>
                      </a:tcP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内容占位符 7">
                <a:extLst>
                  <a:ext uri="{FF2B5EF4-FFF2-40B4-BE49-F238E27FC236}">
                    <a16:creationId xmlns:a16="http://schemas.microsoft.com/office/drawing/2014/main" id="{992C1FC3-E7D0-F2AF-6409-D8827200129C}"/>
                  </a:ext>
                </a:extLst>
              </p:cNvPr>
              <p:cNvGraphicFramePr>
                <a:graphicFrameLocks/>
              </p:cNvGraphicFramePr>
              <p:nvPr>
                <p:extLst>
                  <p:ext uri="{D42A27DB-BD31-4B8C-83A1-F6EECF244321}">
                    <p14:modId xmlns:p14="http://schemas.microsoft.com/office/powerpoint/2010/main" val="2711606253"/>
                  </p:ext>
                </p:extLst>
              </p:nvPr>
            </p:nvGraphicFramePr>
            <p:xfrm>
              <a:off x="5942014" y="955259"/>
              <a:ext cx="5866605" cy="1524255"/>
            </p:xfrm>
            <a:graphic>
              <a:graphicData uri="http://schemas.openxmlformats.org/drawingml/2006/table">
                <a:tbl>
                  <a:tblPr firstRow="1" firstCol="1" bandRow="1">
                    <a:tableStyleId>{5C22544A-7EE6-4342-B048-85BDC9FD1C3A}</a:tableStyleId>
                  </a:tblPr>
                  <a:tblGrid>
                    <a:gridCol w="657592">
                      <a:extLst>
                        <a:ext uri="{9D8B030D-6E8A-4147-A177-3AD203B41FA5}">
                          <a16:colId xmlns:a16="http://schemas.microsoft.com/office/drawing/2014/main" val="20000"/>
                        </a:ext>
                      </a:extLst>
                    </a:gridCol>
                    <a:gridCol w="529857">
                      <a:extLst>
                        <a:ext uri="{9D8B030D-6E8A-4147-A177-3AD203B41FA5}">
                          <a16:colId xmlns:a16="http://schemas.microsoft.com/office/drawing/2014/main" val="20001"/>
                        </a:ext>
                      </a:extLst>
                    </a:gridCol>
                    <a:gridCol w="4679156">
                      <a:extLst>
                        <a:ext uri="{9D8B030D-6E8A-4147-A177-3AD203B41FA5}">
                          <a16:colId xmlns:a16="http://schemas.microsoft.com/office/drawing/2014/main" val="20002"/>
                        </a:ext>
                      </a:extLst>
                    </a:gridCol>
                  </a:tblGrid>
                  <a:tr h="46774">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effectLst/>
                                    <a:latin typeface="Cambria Math" panose="02040503050406030204" pitchFamily="18" charset="0"/>
                                    <a:ea typeface="+mj-ea"/>
                                  </a:rPr>
                                  <m:t>𝑹</m:t>
                                </m:r>
                                <m:r>
                                  <a:rPr lang="en-US" sz="1800" b="1" i="0" kern="100" smtClean="0">
                                    <a:effectLst/>
                                    <a:latin typeface="Cambria Math" panose="02040503050406030204" pitchFamily="18" charset="0"/>
                                    <a:ea typeface="+mj-ea"/>
                                  </a:rPr>
                                  <m:t> </m:t>
                                </m:r>
                                <m:r>
                                  <a:rPr lang="en-US" sz="1800" b="1" i="0" kern="100" smtClean="0">
                                    <a:effectLst/>
                                    <a:latin typeface="Cambria Math" panose="02040503050406030204" pitchFamily="18" charset="0"/>
                                    <a:ea typeface="+mj-ea"/>
                                  </a:rPr>
                                  <m:t>𝐦𝐨𝐝</m:t>
                                </m:r>
                                <m:r>
                                  <a:rPr lang="en-US" sz="1800" b="1" i="0" kern="100" smtClean="0">
                                    <a:effectLst/>
                                    <a:latin typeface="Cambria Math" panose="02040503050406030204" pitchFamily="18" charset="0"/>
                                    <a:ea typeface="+mj-ea"/>
                                  </a:rPr>
                                  <m:t> </m:t>
                                </m:r>
                                <m:r>
                                  <a:rPr lang="en-US" sz="1800" b="1" i="1" kern="100" smtClean="0">
                                    <a:effectLst/>
                                    <a:latin typeface="Cambria Math" panose="02040503050406030204" pitchFamily="18" charset="0"/>
                                    <a:ea typeface="+mj-ea"/>
                                  </a:rPr>
                                  <m:t>𝑵</m:t>
                                </m:r>
                              </m:oMath>
                            </m:oMathPara>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2"/>
                      </a:ext>
                    </a:extLst>
                  </a:tr>
                  <a:tr h="46774">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For </a:t>
                          </a:r>
                          <a14:m>
                            <m:oMath xmlns:m="http://schemas.openxmlformats.org/officeDocument/2006/math">
                              <m:r>
                                <a:rPr lang="en-US" sz="1800" b="1" i="1" kern="100">
                                  <a:effectLst/>
                                  <a:latin typeface="Cambria Math" panose="02040503050406030204" pitchFamily="18" charset="0"/>
                                  <a:ea typeface="+mj-ea"/>
                                </a:rPr>
                                <m:t>𝒋</m:t>
                              </m:r>
                              <m:r>
                                <a:rPr lang="en-US" sz="1800" b="1" kern="100">
                                  <a:effectLst/>
                                  <a:latin typeface="Cambria Math" panose="02040503050406030204" pitchFamily="18" charset="0"/>
                                  <a:ea typeface="+mj-ea"/>
                                </a:rPr>
                                <m:t>=</m:t>
                              </m:r>
                              <m:r>
                                <a:rPr lang="en-US" sz="1800" b="1" i="1" kern="100">
                                  <a:effectLst/>
                                  <a:latin typeface="Cambria Math" panose="02040503050406030204" pitchFamily="18" charset="0"/>
                                  <a:ea typeface="+mj-ea"/>
                                </a:rPr>
                                <m:t>𝟏𝟎𝟐𝟑</m:t>
                              </m:r>
                            </m:oMath>
                          </a14:m>
                          <a:r>
                            <a:rPr lang="en-US" sz="1800" b="1" kern="100" dirty="0">
                              <a:effectLst/>
                              <a:latin typeface="+mj-ea"/>
                              <a:ea typeface="+mj-ea"/>
                            </a:rPr>
                            <a:t> to </a:t>
                          </a:r>
                          <a14:m>
                            <m:oMath xmlns:m="http://schemas.openxmlformats.org/officeDocument/2006/math">
                              <m:r>
                                <a:rPr lang="en-US" sz="1800" b="1" i="1" kern="100">
                                  <a:effectLst/>
                                  <a:latin typeface="Cambria Math" panose="02040503050406030204" pitchFamily="18" charset="0"/>
                                  <a:ea typeface="+mj-ea"/>
                                </a:rPr>
                                <m:t>𝟎</m:t>
                              </m:r>
                            </m:oMath>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3"/>
                      </a:ext>
                    </a:extLst>
                  </a:tr>
                  <a:tr h="46774">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solidFill>
                                      <a:schemeClr val="tx1"/>
                                    </a:solidFill>
                                    <a:effectLst/>
                                    <a:latin typeface="Cambria Math" panose="02040503050406030204" pitchFamily="18" charset="0"/>
                                    <a:ea typeface="+mn-ea"/>
                                    <a:cs typeface="+mn-cs"/>
                                  </a:rPr>
                                  <m:t>𝑨</m:t>
                                </m:r>
                                <m:r>
                                  <a:rPr lang="en-US" sz="1800" b="1" i="1" kern="100" smtClean="0">
                                    <a:solidFill>
                                      <a:schemeClr val="tx1"/>
                                    </a:solidFill>
                                    <a:effectLst/>
                                    <a:latin typeface="Cambria Math" panose="02040503050406030204" pitchFamily="18" charset="0"/>
                                    <a:ea typeface="+mn-ea"/>
                                    <a:cs typeface="+mn-cs"/>
                                  </a:rPr>
                                  <m:t>=</m:t>
                                </m:r>
                                <m:r>
                                  <a:rPr lang="en-US" altLang="zh-CN" sz="1800" b="1" i="1" kern="100" smtClean="0">
                                    <a:solidFill>
                                      <a:srgbClr val="FF0000"/>
                                    </a:solidFill>
                                    <a:effectLst/>
                                    <a:latin typeface="Cambria Math" panose="02040503050406030204" pitchFamily="18" charset="0"/>
                                    <a:ea typeface="+mn-ea"/>
                                    <a:cs typeface="+mn-cs"/>
                                  </a:rPr>
                                  <m:t>𝑨</m:t>
                                </m:r>
                                <m:r>
                                  <a:rPr lang="en-US" altLang="zh-CN" sz="1800" b="1" i="1" kern="100" smtClean="0">
                                    <a:solidFill>
                                      <a:srgbClr val="FF0000"/>
                                    </a:solidFill>
                                    <a:effectLst/>
                                    <a:latin typeface="Cambria Math" panose="02040503050406030204" pitchFamily="18" charset="0"/>
                                    <a:ea typeface="+mn-ea"/>
                                    <a:cs typeface="+mn-cs"/>
                                  </a:rPr>
                                  <m:t>·</m:t>
                                </m:r>
                                <m:r>
                                  <a:rPr lang="en-US" altLang="zh-CN" sz="1800" b="1" i="1" kern="100" smtClean="0">
                                    <a:solidFill>
                                      <a:srgbClr val="FF0000"/>
                                    </a:solidFill>
                                    <a:effectLst/>
                                    <a:latin typeface="Cambria Math" panose="02040503050406030204" pitchFamily="18" charset="0"/>
                                    <a:ea typeface="+mn-ea"/>
                                    <a:cs typeface="+mn-cs"/>
                                  </a:rPr>
                                  <m:t>𝑨</m:t>
                                </m:r>
                                <m:sSup>
                                  <m:sSupPr>
                                    <m:ctrlPr>
                                      <a:rPr lang="en-US" altLang="zh-CN" sz="1800" b="1" i="1" kern="100" dirty="0" smtClean="0">
                                        <a:solidFill>
                                          <a:srgbClr val="FF0000"/>
                                        </a:solidFill>
                                        <a:effectLst/>
                                        <a:latin typeface="Cambria Math" panose="02040503050406030204" pitchFamily="18" charset="0"/>
                                        <a:ea typeface="+mn-ea"/>
                                        <a:cs typeface="+mn-cs"/>
                                      </a:rPr>
                                    </m:ctrlPr>
                                  </m:sSupPr>
                                  <m:e>
                                    <m:r>
                                      <a:rPr lang="en-US" altLang="zh-CN" sz="1800" b="1" i="1" kern="100" dirty="0" smtClean="0">
                                        <a:solidFill>
                                          <a:srgbClr val="FF0000"/>
                                        </a:solidFill>
                                        <a:effectLst/>
                                        <a:latin typeface="Cambria Math" panose="02040503050406030204" pitchFamily="18" charset="0"/>
                                        <a:ea typeface="+mn-ea"/>
                                        <a:cs typeface="+mn-cs"/>
                                      </a:rPr>
                                      <m:t>·</m:t>
                                    </m:r>
                                    <m:r>
                                      <a:rPr lang="en-US" altLang="zh-CN" sz="1800" b="1" i="1" kern="100" dirty="0">
                                        <a:solidFill>
                                          <a:srgbClr val="FF0000"/>
                                        </a:solidFill>
                                        <a:effectLst/>
                                        <a:latin typeface="Cambria Math" panose="02040503050406030204" pitchFamily="18" charset="0"/>
                                        <a:ea typeface="+mn-ea"/>
                                        <a:cs typeface="+mn-cs"/>
                                      </a:rPr>
                                      <m:t>𝑹</m:t>
                                    </m:r>
                                  </m:e>
                                  <m:sup>
                                    <m:r>
                                      <a:rPr lang="en-US" altLang="zh-CN" sz="1800" b="1" i="1" kern="100" dirty="0">
                                        <a:solidFill>
                                          <a:srgbClr val="FF0000"/>
                                        </a:solidFill>
                                        <a:effectLst/>
                                        <a:latin typeface="Cambria Math" panose="02040503050406030204" pitchFamily="18" charset="0"/>
                                        <a:ea typeface="+mn-ea"/>
                                        <a:cs typeface="+mn-cs"/>
                                      </a:rPr>
                                      <m:t>−</m:t>
                                    </m:r>
                                    <m:r>
                                      <a:rPr lang="en-US" altLang="zh-CN" sz="1800" b="1" i="1" kern="100" dirty="0">
                                        <a:solidFill>
                                          <a:srgbClr val="FF0000"/>
                                        </a:solidFill>
                                        <a:effectLst/>
                                        <a:latin typeface="Cambria Math" panose="02040503050406030204" pitchFamily="18" charset="0"/>
                                        <a:ea typeface="+mn-ea"/>
                                        <a:cs typeface="+mn-cs"/>
                                      </a:rPr>
                                      <m:t>𝟏</m:t>
                                    </m:r>
                                  </m:sup>
                                </m:sSup>
                                <m:r>
                                  <a:rPr lang="en-US" altLang="zh-CN" sz="1800" b="1" i="1"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m:oMathPara>
                          </a14:m>
                          <a:endParaRPr lang="zh-CN" sz="1800" b="1" i="1" kern="100" dirty="0">
                            <a:solidFill>
                              <a:srgbClr val="FF0000"/>
                            </a:solidFill>
                            <a:effectLst/>
                            <a:latin typeface="Cambria Math" panose="02040503050406030204" pitchFamily="18" charset="0"/>
                            <a:ea typeface="+mn-ea"/>
                            <a:cs typeface="+mn-cs"/>
                          </a:endParaRPr>
                        </a:p>
                      </a:txBody>
                      <a:tcPr marL="68580" marR="68580" marT="0" marB="0" anchor="ctr"/>
                    </a:tc>
                    <a:extLst>
                      <a:ext uri="{0D108BD9-81ED-4DB2-BD59-A6C34878D82A}">
                        <a16:rowId xmlns:a16="http://schemas.microsoft.com/office/drawing/2014/main" val="10004"/>
                      </a:ext>
                    </a:extLst>
                  </a:tr>
                  <a:tr h="50530">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r>
                            <a:rPr lang="en-US" sz="1800" b="1" kern="100" dirty="0">
                              <a:solidFill>
                                <a:schemeClr val="dk1"/>
                              </a:solidFill>
                              <a:effectLst/>
                              <a:latin typeface="+mj-ea"/>
                              <a:ea typeface="+mj-ea"/>
                              <a:cs typeface="+mn-cs"/>
                            </a:rPr>
                            <a:t>If </a:t>
                          </a:r>
                          <a14:m>
                            <m:oMath xmlns:m="http://schemas.openxmlformats.org/officeDocument/2006/math">
                              <m:sSub>
                                <m:sSubPr>
                                  <m:ctrlPr>
                                    <a:rPr lang="zh-CN" sz="1800" b="1" i="1" kern="100" smtClean="0">
                                      <a:solidFill>
                                        <a:schemeClr val="dk1"/>
                                      </a:solidFill>
                                      <a:effectLst/>
                                      <a:latin typeface="Cambria Math" panose="02040503050406030204" pitchFamily="18" charset="0"/>
                                      <a:ea typeface="+mj-ea"/>
                                      <a:cs typeface="+mn-cs"/>
                                    </a:rPr>
                                  </m:ctrlPr>
                                </m:sSubPr>
                                <m:e>
                                  <m:r>
                                    <a:rPr lang="en-US" sz="1800" b="1" kern="100" smtClean="0">
                                      <a:solidFill>
                                        <a:schemeClr val="dk1"/>
                                      </a:solidFill>
                                      <a:effectLst/>
                                      <a:latin typeface="Cambria Math" panose="02040503050406030204" pitchFamily="18" charset="0"/>
                                      <a:ea typeface="+mj-ea"/>
                                      <a:cs typeface="+mn-cs"/>
                                    </a:rPr>
                                    <m:t>𝒅</m:t>
                                  </m:r>
                                </m:e>
                                <m:sub>
                                  <m:r>
                                    <a:rPr lang="en-US" sz="1800" b="1" kern="100">
                                      <a:solidFill>
                                        <a:schemeClr val="dk1"/>
                                      </a:solidFill>
                                      <a:effectLst/>
                                      <a:latin typeface="Cambria Math" panose="02040503050406030204" pitchFamily="18" charset="0"/>
                                      <a:ea typeface="+mj-ea"/>
                                      <a:cs typeface="+mn-cs"/>
                                    </a:rPr>
                                    <m:t>𝒋</m:t>
                                  </m:r>
                                </m:sub>
                              </m:sSub>
                              <m:r>
                                <a:rPr lang="en-US" sz="1800" b="1" kern="100">
                                  <a:solidFill>
                                    <a:schemeClr val="dk1"/>
                                  </a:solidFill>
                                  <a:effectLst/>
                                  <a:latin typeface="Cambria Math" panose="02040503050406030204" pitchFamily="18" charset="0"/>
                                  <a:ea typeface="+mj-ea"/>
                                  <a:cs typeface="+mn-cs"/>
                                </a:rPr>
                                <m:t>=</m:t>
                              </m:r>
                              <m:r>
                                <a:rPr lang="en-US" sz="1800" b="1" kern="100">
                                  <a:solidFill>
                                    <a:schemeClr val="dk1"/>
                                  </a:solidFill>
                                  <a:effectLst/>
                                  <a:latin typeface="Cambria Math" panose="02040503050406030204" pitchFamily="18" charset="0"/>
                                  <a:ea typeface="+mj-ea"/>
                                  <a:cs typeface="+mn-cs"/>
                                </a:rPr>
                                <m:t>𝟏</m:t>
                              </m:r>
                            </m:oMath>
                          </a14:m>
                          <a:r>
                            <a:rPr lang="en-US" sz="1800" b="1" kern="100" dirty="0">
                              <a:solidFill>
                                <a:schemeClr val="dk1"/>
                              </a:solidFill>
                              <a:effectLst/>
                              <a:latin typeface="+mj-ea"/>
                              <a:ea typeface="+mj-ea"/>
                              <a:cs typeface="+mn-cs"/>
                            </a:rPr>
                            <a:t> Then </a:t>
                          </a:r>
                          <a14:m>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𝑨</m:t>
                              </m:r>
                              <m:r>
                                <a:rPr lang="en-US" altLang="zh-CN" sz="1800" b="1" i="1" kern="100" smtClean="0">
                                  <a:solidFill>
                                    <a:srgbClr val="FF0000"/>
                                  </a:solidFill>
                                  <a:effectLst/>
                                  <a:latin typeface="Cambria Math" panose="02040503050406030204" pitchFamily="18" charset="0"/>
                                  <a:ea typeface="+mj-ea"/>
                                </a:rPr>
                                <m:t>·</m:t>
                              </m:r>
                              <m:d>
                                <m:dPr>
                                  <m:ctrlPr>
                                    <a:rPr lang="en-US" altLang="zh-CN" sz="1800" b="1" i="1" kern="100" smtClean="0">
                                      <a:solidFill>
                                        <a:srgbClr val="FF0000"/>
                                      </a:solidFill>
                                      <a:effectLst/>
                                      <a:latin typeface="Cambria Math" panose="02040503050406030204" pitchFamily="18" charset="0"/>
                                      <a:ea typeface="+mj-ea"/>
                                    </a:rPr>
                                  </m:ctrlPr>
                                </m:dPr>
                                <m:e>
                                  <m:r>
                                    <a:rPr lang="en-US" sz="1800" b="1" i="1" kern="100" smtClean="0">
                                      <a:solidFill>
                                        <a:srgbClr val="FF0000"/>
                                      </a:solidFill>
                                      <a:effectLst/>
                                      <a:latin typeface="Cambria Math" panose="02040503050406030204" pitchFamily="18" charset="0"/>
                                      <a:ea typeface="+mj-ea"/>
                                    </a:rPr>
                                    <m:t>𝒙</m:t>
                                  </m:r>
                                  <m:r>
                                    <a:rPr lang="en-US" altLang="zh-CN" sz="1800" b="1" i="1" kern="100" smtClean="0">
                                      <a:solidFill>
                                        <a:srgbClr val="FF0000"/>
                                      </a:solidFill>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𝑹</m:t>
                                  </m:r>
                                </m:e>
                              </m:d>
                              <m:r>
                                <a:rPr lang="en-US" altLang="zh-CN" sz="1800" b="1" i="1" kern="100" smtClean="0">
                                  <a:solidFill>
                                    <a:srgbClr val="FF0000"/>
                                  </a:solidFill>
                                  <a:effectLst/>
                                  <a:latin typeface="Cambria Math" panose="02040503050406030204" pitchFamily="18" charset="0"/>
                                  <a:ea typeface="+mj-ea"/>
                                </a:rPr>
                                <m:t>·</m:t>
                              </m:r>
                              <m:sSup>
                                <m:sSupPr>
                                  <m:ctrlPr>
                                    <a:rPr lang="en-US" altLang="zh-CN" sz="1800" b="1" i="1" kern="100" dirty="0" smtClean="0">
                                      <a:solidFill>
                                        <a:srgbClr val="FF0000"/>
                                      </a:solidFill>
                                      <a:effectLst/>
                                      <a:latin typeface="Cambria Math" panose="02040503050406030204" pitchFamily="18" charset="0"/>
                                      <a:ea typeface="+mn-ea"/>
                                      <a:cs typeface="+mn-cs"/>
                                    </a:rPr>
                                  </m:ctrlPr>
                                </m:sSupPr>
                                <m:e>
                                  <m:r>
                                    <a:rPr lang="en-US" altLang="zh-CN" sz="1800" b="1" i="1" kern="100" dirty="0">
                                      <a:solidFill>
                                        <a:srgbClr val="FF0000"/>
                                      </a:solidFill>
                                      <a:effectLst/>
                                      <a:latin typeface="Cambria Math" panose="02040503050406030204" pitchFamily="18" charset="0"/>
                                      <a:ea typeface="+mn-ea"/>
                                      <a:cs typeface="+mn-cs"/>
                                    </a:rPr>
                                    <m:t>𝑹</m:t>
                                  </m:r>
                                </m:e>
                                <m:sup>
                                  <m:r>
                                    <a:rPr lang="en-US" altLang="zh-CN" sz="1800" b="1" i="1" kern="100" dirty="0">
                                      <a:solidFill>
                                        <a:srgbClr val="FF0000"/>
                                      </a:solidFill>
                                      <a:effectLst/>
                                      <a:latin typeface="Cambria Math" panose="02040503050406030204" pitchFamily="18" charset="0"/>
                                      <a:ea typeface="+mn-ea"/>
                                      <a:cs typeface="+mn-cs"/>
                                    </a:rPr>
                                    <m:t>−</m:t>
                                  </m:r>
                                  <m:r>
                                    <a:rPr lang="en-US" altLang="zh-CN" sz="1800" b="1" i="1" kern="100" dirty="0">
                                      <a:solidFill>
                                        <a:srgbClr val="FF0000"/>
                                      </a:solidFill>
                                      <a:effectLst/>
                                      <a:latin typeface="Cambria Math" panose="02040503050406030204" pitchFamily="18" charset="0"/>
                                      <a:ea typeface="+mn-ea"/>
                                      <a:cs typeface="+mn-cs"/>
                                    </a:rPr>
                                    <m:t>𝟏</m:t>
                                  </m:r>
                                </m:sup>
                              </m:sSup>
                              <m:r>
                                <a:rPr lang="en-US" altLang="zh-CN" sz="1800" b="1" i="1" kern="100" dirty="0" smtClean="0">
                                  <a:solidFill>
                                    <a:srgbClr val="FF0000"/>
                                  </a:solidFill>
                                  <a:effectLst/>
                                  <a:latin typeface="Cambria Math" panose="02040503050406030204" pitchFamily="18" charset="0"/>
                                  <a:ea typeface="+mn-ea"/>
                                  <a:cs typeface="+mn-cs"/>
                                </a:rPr>
                                <m:t> </m:t>
                              </m:r>
                              <m:r>
                                <a:rPr lang="en-US" altLang="zh-CN" sz="1800" b="1" i="0"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a14:m>
                          <a:endParaRPr lang="zh-CN" sz="1800" b="1" i="1" kern="100" dirty="0">
                            <a:solidFill>
                              <a:srgbClr val="FF0000"/>
                            </a:solidFill>
                            <a:effectLst/>
                            <a:latin typeface="+mj-ea"/>
                            <a:ea typeface="+mj-ea"/>
                            <a:cs typeface="Times New Roman"/>
                          </a:endParaRPr>
                        </a:p>
                      </a:txBody>
                      <a:tcPr marL="68580" marR="68580" marT="0" marB="0" anchor="ctr"/>
                    </a:tc>
                    <a:extLst>
                      <a:ext uri="{0D108BD9-81ED-4DB2-BD59-A6C34878D82A}">
                        <a16:rowId xmlns:a16="http://schemas.microsoft.com/office/drawing/2014/main" val="10005"/>
                      </a:ext>
                    </a:extLst>
                  </a:tr>
                  <a:tr h="46774">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altLang="zh-CN" sz="1800" b="1" i="1" kern="100" smtClean="0">
                                    <a:solidFill>
                                      <a:schemeClr val="dk1"/>
                                    </a:solidFill>
                                    <a:effectLst/>
                                    <a:latin typeface="Cambria Math" panose="02040503050406030204" pitchFamily="18" charset="0"/>
                                    <a:ea typeface="+mj-ea"/>
                                    <a:cs typeface="+mn-cs"/>
                                  </a:rPr>
                                  <m:t>𝑨</m:t>
                                </m:r>
                                <m:r>
                                  <a:rPr lang="en-US" altLang="zh-CN" sz="1800" b="1" i="1" kern="100" smtClean="0">
                                    <a:solidFill>
                                      <a:schemeClr val="dk1"/>
                                    </a:solidFill>
                                    <a:effectLst/>
                                    <a:latin typeface="Cambria Math" panose="02040503050406030204" pitchFamily="18" charset="0"/>
                                    <a:ea typeface="+mj-ea"/>
                                    <a:cs typeface="+mn-cs"/>
                                  </a:rPr>
                                  <m:t>=</m:t>
                                </m:r>
                                <m:r>
                                  <a:rPr lang="en-US" altLang="zh-CN" sz="1800" b="1" i="1" kern="100" smtClean="0">
                                    <a:solidFill>
                                      <a:schemeClr val="dk1"/>
                                    </a:solidFill>
                                    <a:effectLst/>
                                    <a:latin typeface="Cambria Math" panose="02040503050406030204" pitchFamily="18" charset="0"/>
                                    <a:ea typeface="+mj-ea"/>
                                    <a:cs typeface="+mn-cs"/>
                                  </a:rPr>
                                  <m:t>𝑨</m:t>
                                </m:r>
                                <m:r>
                                  <a:rPr lang="en-US" altLang="zh-CN" sz="1800" b="1" i="1" kern="100" smtClean="0">
                                    <a:solidFill>
                                      <a:schemeClr val="dk1"/>
                                    </a:solidFill>
                                    <a:effectLst/>
                                    <a:latin typeface="Cambria Math" panose="02040503050406030204" pitchFamily="18" charset="0"/>
                                    <a:ea typeface="+mj-ea"/>
                                    <a:cs typeface="+mn-cs"/>
                                  </a:rPr>
                                  <m:t>·</m:t>
                                </m:r>
                                <m:sSup>
                                  <m:sSupPr>
                                    <m:ctrlPr>
                                      <a:rPr lang="en-US" altLang="zh-CN" sz="1800" b="1" i="1" kern="100" dirty="0" smtClean="0">
                                        <a:solidFill>
                                          <a:schemeClr val="dk1"/>
                                        </a:solidFill>
                                        <a:effectLst/>
                                        <a:latin typeface="Cambria Math" panose="02040503050406030204" pitchFamily="18" charset="0"/>
                                        <a:ea typeface="+mj-ea"/>
                                        <a:cs typeface="+mn-cs"/>
                                      </a:rPr>
                                    </m:ctrlPr>
                                  </m:sSupPr>
                                  <m:e>
                                    <m:r>
                                      <a:rPr lang="en-US" altLang="zh-CN" sz="1800" b="1" i="1" kern="100" dirty="0">
                                        <a:solidFill>
                                          <a:schemeClr val="dk1"/>
                                        </a:solidFill>
                                        <a:effectLst/>
                                        <a:latin typeface="Cambria Math" panose="02040503050406030204" pitchFamily="18" charset="0"/>
                                        <a:ea typeface="+mj-ea"/>
                                        <a:cs typeface="+mn-cs"/>
                                      </a:rPr>
                                      <m:t>𝑹</m:t>
                                    </m:r>
                                  </m:e>
                                  <m:sup>
                                    <m:r>
                                      <a:rPr lang="en-US" altLang="zh-CN" sz="1800" b="1" i="1" kern="100" dirty="0">
                                        <a:solidFill>
                                          <a:schemeClr val="dk1"/>
                                        </a:solidFill>
                                        <a:effectLst/>
                                        <a:latin typeface="Cambria Math" panose="02040503050406030204" pitchFamily="18" charset="0"/>
                                        <a:ea typeface="+mj-ea"/>
                                        <a:cs typeface="+mn-cs"/>
                                      </a:rPr>
                                      <m:t>−</m:t>
                                    </m:r>
                                    <m:r>
                                      <a:rPr lang="en-US" altLang="zh-CN" sz="1800" b="1" i="1" kern="100" dirty="0">
                                        <a:solidFill>
                                          <a:schemeClr val="dk1"/>
                                        </a:solidFill>
                                        <a:effectLst/>
                                        <a:latin typeface="Cambria Math" panose="02040503050406030204" pitchFamily="18" charset="0"/>
                                        <a:ea typeface="+mj-ea"/>
                                        <a:cs typeface="+mn-cs"/>
                                      </a:rPr>
                                      <m:t>𝟏</m:t>
                                    </m:r>
                                  </m:sup>
                                </m:sSup>
                                <m:r>
                                  <a:rPr lang="en-US" altLang="zh-CN" sz="1800" b="1" i="1" kern="100" dirty="0" smtClean="0">
                                    <a:solidFill>
                                      <a:schemeClr val="dk1"/>
                                    </a:solidFill>
                                    <a:effectLst/>
                                    <a:latin typeface="Cambria Math" panose="02040503050406030204" pitchFamily="18" charset="0"/>
                                    <a:ea typeface="+mj-ea"/>
                                    <a:cs typeface="+mn-cs"/>
                                  </a:rPr>
                                  <m:t> </m:t>
                                </m:r>
                                <m:r>
                                  <a:rPr lang="en-US" altLang="zh-CN" sz="1800" b="1" i="1" kern="100" smtClean="0">
                                    <a:solidFill>
                                      <a:schemeClr val="dk1"/>
                                    </a:solidFill>
                                    <a:effectLst/>
                                    <a:latin typeface="Cambria Math" panose="02040503050406030204" pitchFamily="18" charset="0"/>
                                    <a:ea typeface="+mj-ea"/>
                                    <a:cs typeface="+mn-cs"/>
                                  </a:rPr>
                                  <m:t>𝐦𝐨𝐝</m:t>
                                </m:r>
                                <m:r>
                                  <a:rPr lang="en-US" altLang="zh-CN" sz="1800" b="1" i="1" kern="100" smtClean="0">
                                    <a:solidFill>
                                      <a:schemeClr val="dk1"/>
                                    </a:solidFill>
                                    <a:effectLst/>
                                    <a:latin typeface="Cambria Math" panose="02040503050406030204" pitchFamily="18" charset="0"/>
                                    <a:ea typeface="+mj-ea"/>
                                    <a:cs typeface="+mn-cs"/>
                                  </a:rPr>
                                  <m:t> </m:t>
                                </m:r>
                                <m:r>
                                  <a:rPr lang="en-US" altLang="zh-CN" sz="1800" b="1" i="1" kern="100" smtClean="0">
                                    <a:solidFill>
                                      <a:schemeClr val="dk1"/>
                                    </a:solidFill>
                                    <a:effectLst/>
                                    <a:latin typeface="Cambria Math" panose="02040503050406030204" pitchFamily="18" charset="0"/>
                                    <a:ea typeface="+mj-ea"/>
                                    <a:cs typeface="+mn-cs"/>
                                  </a:rPr>
                                  <m:t>𝑵</m:t>
                                </m:r>
                              </m:oMath>
                            </m:oMathPara>
                          </a14:m>
                          <a:endParaRPr lang="zh-CN" sz="1800" b="1" i="1" kern="100" dirty="0">
                            <a:solidFill>
                              <a:schemeClr val="dk1"/>
                            </a:solidFill>
                            <a:effectLst/>
                            <a:latin typeface="Cambria Math" panose="02040503050406030204" pitchFamily="18" charset="0"/>
                            <a:ea typeface="+mj-ea"/>
                            <a:cs typeface="+mn-cs"/>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Choice>
        <mc:Fallback xmlns="">
          <p:graphicFrame>
            <p:nvGraphicFramePr>
              <p:cNvPr id="4" name="内容占位符 7">
                <a:extLst>
                  <a:ext uri="{FF2B5EF4-FFF2-40B4-BE49-F238E27FC236}">
                    <a16:creationId xmlns:a16="http://schemas.microsoft.com/office/drawing/2014/main" id="{992C1FC3-E7D0-F2AF-6409-D8827200129C}"/>
                  </a:ext>
                </a:extLst>
              </p:cNvPr>
              <p:cNvGraphicFramePr>
                <a:graphicFrameLocks/>
              </p:cNvGraphicFramePr>
              <p:nvPr>
                <p:extLst>
                  <p:ext uri="{D42A27DB-BD31-4B8C-83A1-F6EECF244321}">
                    <p14:modId xmlns:p14="http://schemas.microsoft.com/office/powerpoint/2010/main" val="2711606253"/>
                  </p:ext>
                </p:extLst>
              </p:nvPr>
            </p:nvGraphicFramePr>
            <p:xfrm>
              <a:off x="5942014" y="955259"/>
              <a:ext cx="5866605" cy="1524255"/>
            </p:xfrm>
            <a:graphic>
              <a:graphicData uri="http://schemas.openxmlformats.org/drawingml/2006/table">
                <a:tbl>
                  <a:tblPr firstRow="1" firstCol="1" bandRow="1">
                    <a:tableStyleId>{5C22544A-7EE6-4342-B048-85BDC9FD1C3A}</a:tableStyleId>
                  </a:tblPr>
                  <a:tblGrid>
                    <a:gridCol w="657592">
                      <a:extLst>
                        <a:ext uri="{9D8B030D-6E8A-4147-A177-3AD203B41FA5}">
                          <a16:colId xmlns:a16="http://schemas.microsoft.com/office/drawing/2014/main" val="20000"/>
                        </a:ext>
                      </a:extLst>
                    </a:gridCol>
                    <a:gridCol w="529857">
                      <a:extLst>
                        <a:ext uri="{9D8B030D-6E8A-4147-A177-3AD203B41FA5}">
                          <a16:colId xmlns:a16="http://schemas.microsoft.com/office/drawing/2014/main" val="20001"/>
                        </a:ext>
                      </a:extLst>
                    </a:gridCol>
                    <a:gridCol w="4679156">
                      <a:extLst>
                        <a:ext uri="{9D8B030D-6E8A-4147-A177-3AD203B41FA5}">
                          <a16:colId xmlns:a16="http://schemas.microsoft.com/office/drawing/2014/main" val="20002"/>
                        </a:ext>
                      </a:extLst>
                    </a:gridCol>
                  </a:tblGrid>
                  <a:tr h="312420">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734" t="-17647" r="-467" b="-431373"/>
                          </a:stretch>
                        </a:blipFill>
                      </a:tcPr>
                    </a:tc>
                    <a:tc hMerge="1">
                      <a:txBody>
                        <a:bodyPr/>
                        <a:lstStyle/>
                        <a:p>
                          <a:endParaRPr lang="zh-CN" altLang="en-US"/>
                        </a:p>
                      </a:txBody>
                      <a:tcPr/>
                    </a:tc>
                    <a:extLst>
                      <a:ext uri="{0D108BD9-81ED-4DB2-BD59-A6C34878D82A}">
                        <a16:rowId xmlns:a16="http://schemas.microsoft.com/office/drawing/2014/main" val="10002"/>
                      </a:ext>
                    </a:extLst>
                  </a:tr>
                  <a:tr h="274320">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734" t="-130435" r="-467" b="-378261"/>
                          </a:stretch>
                        </a:blipFill>
                      </a:tcPr>
                    </a:tc>
                    <a:tc hMerge="1">
                      <a:txBody>
                        <a:bodyPr/>
                        <a:lstStyle/>
                        <a:p>
                          <a:endParaRPr lang="zh-CN" altLang="en-US"/>
                        </a:p>
                      </a:txBody>
                      <a:tcPr/>
                    </a:tc>
                    <a:extLst>
                      <a:ext uri="{0D108BD9-81ED-4DB2-BD59-A6C34878D82A}">
                        <a16:rowId xmlns:a16="http://schemas.microsoft.com/office/drawing/2014/main" val="10003"/>
                      </a:ext>
                    </a:extLst>
                  </a:tr>
                  <a:tr h="318580">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4"/>
                          <a:stretch>
                            <a:fillRect l="-25488" t="-203846" r="-520" b="-234615"/>
                          </a:stretch>
                        </a:blipFill>
                      </a:tcPr>
                    </a:tc>
                    <a:extLst>
                      <a:ext uri="{0D108BD9-81ED-4DB2-BD59-A6C34878D82A}">
                        <a16:rowId xmlns:a16="http://schemas.microsoft.com/office/drawing/2014/main" val="10004"/>
                      </a:ext>
                    </a:extLst>
                  </a:tr>
                  <a:tr h="30035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4"/>
                          <a:stretch>
                            <a:fillRect l="-25488" t="-316000" r="-520" b="-144000"/>
                          </a:stretch>
                        </a:blipFill>
                      </a:tcPr>
                    </a:tc>
                    <a:extLst>
                      <a:ext uri="{0D108BD9-81ED-4DB2-BD59-A6C34878D82A}">
                        <a16:rowId xmlns:a16="http://schemas.microsoft.com/office/drawing/2014/main" val="10005"/>
                      </a:ext>
                    </a:extLst>
                  </a:tr>
                  <a:tr h="318580">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4"/>
                          <a:stretch>
                            <a:fillRect l="-12734" t="-400000" r="-467" b="-38462"/>
                          </a:stretch>
                        </a:blipFill>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mc:Fallback>
      </mc:AlternateContent>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0726FAD2-CF9D-124B-226F-62E6FB06CB1D}"/>
                  </a:ext>
                </a:extLst>
              </p:cNvPr>
              <p:cNvSpPr txBox="1">
                <a:spLocks/>
              </p:cNvSpPr>
              <p:nvPr/>
            </p:nvSpPr>
            <p:spPr>
              <a:xfrm>
                <a:off x="653278" y="2615454"/>
                <a:ext cx="4738666" cy="363532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spcBef>
                    <a:spcPts val="0"/>
                  </a:spcBef>
                </a:pPr>
                <a:r>
                  <a:rPr lang="zh-CN" altLang="en-US" sz="2000" dirty="0">
                    <a:latin typeface="Cambria Math" panose="02040503050406030204" pitchFamily="18" charset="0"/>
                  </a:rPr>
                  <a:t>初始化：</a:t>
                </a:r>
                <a14:m>
                  <m:oMath xmlns:m="http://schemas.openxmlformats.org/officeDocument/2006/math">
                    <m:r>
                      <a:rPr lang="en-US" altLang="zh-CN" sz="2000" b="1" i="1" dirty="0" smtClean="0">
                        <a:latin typeface="Cambria Math" panose="02040503050406030204" pitchFamily="18" charset="0"/>
                      </a:rPr>
                      <m:t>𝑨</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oMath>
                </a14:m>
                <a:endParaRPr lang="en-US" altLang="zh-CN" sz="2000" dirty="0">
                  <a:latin typeface="Cambria Math" panose="02040503050406030204" pitchFamily="18" charset="0"/>
                </a:endParaRPr>
              </a:p>
              <a:p>
                <a:pPr>
                  <a:spcBef>
                    <a:spcPts val="0"/>
                  </a:spcBef>
                </a:pPr>
                <a:r>
                  <a:rPr lang="en-US" altLang="zh-CN" sz="2000" dirty="0">
                    <a:latin typeface="Cambria Math" panose="02040503050406030204" pitchFamily="18" charset="0"/>
                  </a:rPr>
                  <a:t>1</a:t>
                </a: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smtClean="0">
                            <a:latin typeface="Cambria Math" panose="02040503050406030204" pitchFamily="18" charset="0"/>
                          </a:rPr>
                          <m:t>𝟏</m:t>
                        </m:r>
                      </m:sup>
                    </m:sSup>
                  </m:oMath>
                </a14:m>
                <a:r>
                  <a:rPr lang="en-US" altLang="zh-CN" sz="2000" dirty="0"/>
                  <a:t> </a:t>
                </a:r>
                <a14:m>
                  <m:oMath xmlns:m="http://schemas.openxmlformats.org/officeDocument/2006/math">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i="1" dirty="0"/>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𝟎</m:t>
                        </m:r>
                      </m:sup>
                    </m:sSup>
                  </m:oMath>
                </a14:m>
                <a:r>
                  <a:rPr lang="en-US" altLang="zh-CN" sz="2000" dirty="0"/>
                  <a:t> </a:t>
                </a:r>
                <a14:m>
                  <m:oMath xmlns:m="http://schemas.openxmlformats.org/officeDocument/2006/math">
                    <m:r>
                      <a:rPr lang="en-US" altLang="zh-CN" sz="2000" b="1" i="0">
                        <a:latin typeface="Cambria Math" panose="02040503050406030204" pitchFamily="18" charset="0"/>
                      </a:rPr>
                      <m:t>𝐦𝐨𝐝</m:t>
                    </m:r>
                    <m:r>
                      <a:rPr lang="en-US" altLang="zh-CN" sz="2000" b="1">
                        <a:latin typeface="Cambria Math" panose="02040503050406030204" pitchFamily="18" charset="0"/>
                      </a:rPr>
                      <m:t> </m:t>
                    </m:r>
                    <m:r>
                      <a:rPr lang="zh-CN" altLang="en-US" sz="2000" b="1" i="1">
                        <a:latin typeface="Cambria Math" panose="02040503050406030204" pitchFamily="18" charset="0"/>
                      </a:rPr>
                      <m:t>𝐍</m:t>
                    </m:r>
                  </m:oMath>
                </a14:m>
                <a:endParaRPr lang="en-US" altLang="zh-CN" sz="2000" dirty="0">
                  <a:latin typeface="Cambria Math" panose="02040503050406030204" pitchFamily="18" charset="0"/>
                </a:endParaRP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m:t>
                        </m:r>
                      </m:sup>
                    </m:sSup>
                  </m:oMath>
                </a14:m>
                <a:r>
                  <a:rPr lang="en-US" altLang="zh-CN" sz="2000" dirty="0"/>
                  <a:t> </a:t>
                </a:r>
                <a14:m>
                  <m:oMath xmlns:m="http://schemas.openxmlformats.org/officeDocument/2006/math">
                    <m:r>
                      <a:rPr lang="en-US" altLang="zh-CN" sz="2000" b="1" i="0">
                        <a:latin typeface="Cambria Math" panose="02040503050406030204" pitchFamily="18" charset="0"/>
                      </a:rPr>
                      <m:t>𝐦𝐨𝐝</m:t>
                    </m:r>
                    <m:r>
                      <a:rPr lang="en-US" altLang="zh-CN" sz="2000" b="1">
                        <a:latin typeface="Cambria Math" panose="02040503050406030204" pitchFamily="18" charset="0"/>
                      </a:rPr>
                      <m:t> </m:t>
                    </m:r>
                    <m:r>
                      <a:rPr lang="zh-CN" altLang="en-US" sz="2000" b="1" i="1">
                        <a:latin typeface="Cambria Math" panose="02040503050406030204" pitchFamily="18" charset="0"/>
                      </a:rPr>
                      <m:t>𝐍</m:t>
                    </m:r>
                  </m:oMath>
                </a14:m>
                <a:endParaRPr lang="en-US" altLang="zh-CN" sz="2000" dirty="0">
                  <a:latin typeface="Cambria Math" panose="02040503050406030204" pitchFamily="18" charset="0"/>
                </a:endParaRPr>
              </a:p>
              <a:p>
                <a:pPr>
                  <a:spcBef>
                    <a:spcPts val="0"/>
                  </a:spcBef>
                </a:pPr>
                <a14:m>
                  <m:oMath xmlns:m="http://schemas.openxmlformats.org/officeDocument/2006/math">
                    <m:sSup>
                      <m:sSupPr>
                        <m:ctrlPr>
                          <a:rPr lang="en-US" altLang="zh-CN" sz="2000" i="1" smtClean="0">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m:t>
                        </m:r>
                        <m:r>
                          <a:rPr lang="en-US" altLang="zh-CN" sz="2000" b="1" i="1">
                            <a:latin typeface="Cambria Math" panose="02040503050406030204" pitchFamily="18" charset="0"/>
                          </a:rPr>
                          <m:t>𝟎</m:t>
                        </m:r>
                      </m:sup>
                    </m:sSup>
                  </m:oMath>
                </a14:m>
                <a:r>
                  <a:rPr lang="en-US" altLang="zh-CN" sz="2000" dirty="0"/>
                  <a:t> </a:t>
                </a:r>
                <a14:m>
                  <m:oMath xmlns:m="http://schemas.openxmlformats.org/officeDocument/2006/math">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dirty="0">
                  <a:solidFill>
                    <a:srgbClr val="FF0000"/>
                  </a:solidFill>
                </a:endParaRP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𝟏𝟏</m:t>
                        </m:r>
                      </m:sup>
                    </m:sSup>
                  </m:oMath>
                </a14:m>
                <a:r>
                  <a:rPr lang="en-US" altLang="zh-CN" sz="2000" dirty="0"/>
                  <a:t> </a:t>
                </a:r>
                <a14:m>
                  <m:oMath xmlns:m="http://schemas.openxmlformats.org/officeDocument/2006/math">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i="1" dirty="0">
                  <a:latin typeface="Cambria Math" panose="02040503050406030204" pitchFamily="18" charset="0"/>
                </a:endParaRP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𝟏𝟏</m:t>
                        </m:r>
                        <m:r>
                          <a:rPr lang="en-US" altLang="zh-CN" sz="2000" b="1" i="1">
                            <a:latin typeface="Cambria Math" panose="02040503050406030204" pitchFamily="18" charset="0"/>
                          </a:rPr>
                          <m:t>𝟎</m:t>
                        </m:r>
                      </m:sup>
                    </m:sSup>
                  </m:oMath>
                </a14:m>
                <a:r>
                  <a:rPr lang="en-US" altLang="zh-CN" sz="2000" dirty="0"/>
                  <a:t> </a:t>
                </a:r>
                <a14:m>
                  <m:oMath xmlns:m="http://schemas.openxmlformats.org/officeDocument/2006/math">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dirty="0">
                  <a:solidFill>
                    <a:srgbClr val="FF0000"/>
                  </a:solidFill>
                </a:endParaRP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𝟏𝟏𝟎𝟎</m:t>
                        </m:r>
                      </m:sup>
                    </m:sSup>
                  </m:oMath>
                </a14:m>
                <a:r>
                  <a:rPr lang="en-US" altLang="zh-CN" sz="2000" dirty="0"/>
                  <a:t> </a:t>
                </a:r>
                <a14:m>
                  <m:oMath xmlns:m="http://schemas.openxmlformats.org/officeDocument/2006/math">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dirty="0">
                  <a:solidFill>
                    <a:srgbClr val="FF0000"/>
                  </a:solidFill>
                </a:endParaRP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𝟏𝟏𝟎𝟎</m:t>
                        </m:r>
                        <m:r>
                          <a:rPr lang="en-US" altLang="zh-CN" sz="2000" b="1" i="1">
                            <a:latin typeface="Cambria Math" panose="02040503050406030204" pitchFamily="18" charset="0"/>
                          </a:rPr>
                          <m:t>𝟎</m:t>
                        </m:r>
                      </m:sup>
                    </m:sSup>
                  </m:oMath>
                </a14:m>
                <a:r>
                  <a:rPr lang="en-US" altLang="zh-CN" sz="2000" dirty="0"/>
                  <a:t> </a:t>
                </a:r>
                <a14:m>
                  <m:oMath xmlns:m="http://schemas.openxmlformats.org/officeDocument/2006/math">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dirty="0">
                  <a:solidFill>
                    <a:srgbClr val="FF0000"/>
                  </a:solidFill>
                </a:endParaRPr>
              </a:p>
              <a:p>
                <a:pPr>
                  <a:spcBef>
                    <a:spcPts val="0"/>
                  </a:spcBef>
                </a:pPr>
                <a:r>
                  <a:rPr lang="zh-CN" altLang="en-US" sz="2000" dirty="0">
                    <a:latin typeface="Cambria Math" panose="02040503050406030204" pitchFamily="18" charset="0"/>
                  </a:rPr>
                  <a:t>返回：</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𝟏𝟏𝟎𝟎</m:t>
                        </m:r>
                        <m:r>
                          <a:rPr lang="en-US" altLang="zh-CN" sz="2000" b="1" i="1">
                            <a:latin typeface="Cambria Math" panose="02040503050406030204" pitchFamily="18" charset="0"/>
                          </a:rPr>
                          <m:t>𝟎</m:t>
                        </m:r>
                      </m:sup>
                    </m:sSup>
                  </m:oMath>
                </a14:m>
                <a:r>
                  <a:rPr lang="en-US" altLang="zh-CN" sz="2000" dirty="0"/>
                  <a:t> </a:t>
                </a:r>
                <a14:m>
                  <m:oMath xmlns:m="http://schemas.openxmlformats.org/officeDocument/2006/math">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dirty="0">
                  <a:solidFill>
                    <a:srgbClr val="FF0000"/>
                  </a:solidFill>
                </a:endParaRPr>
              </a:p>
            </p:txBody>
          </p:sp>
        </mc:Choice>
        <mc:Fallback xmlns="">
          <p:sp>
            <p:nvSpPr>
              <p:cNvPr id="8" name="内容占位符 2">
                <a:extLst>
                  <a:ext uri="{FF2B5EF4-FFF2-40B4-BE49-F238E27FC236}">
                    <a16:creationId xmlns:a16="http://schemas.microsoft.com/office/drawing/2014/main" id="{0726FAD2-CF9D-124B-226F-62E6FB06CB1D}"/>
                  </a:ext>
                </a:extLst>
              </p:cNvPr>
              <p:cNvSpPr txBox="1">
                <a:spLocks noRot="1" noChangeAspect="1" noMove="1" noResize="1" noEditPoints="1" noAdjustHandles="1" noChangeArrowheads="1" noChangeShapeType="1" noTextEdit="1"/>
              </p:cNvSpPr>
              <p:nvPr/>
            </p:nvSpPr>
            <p:spPr>
              <a:xfrm>
                <a:off x="653278" y="2615454"/>
                <a:ext cx="4738666" cy="3635327"/>
              </a:xfrm>
              <a:prstGeom prst="rect">
                <a:avLst/>
              </a:prstGeom>
              <a:blipFill>
                <a:blip r:embed="rId5"/>
                <a:stretch>
                  <a:fillRect l="-514" t="-1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02E30D49-7641-2B7B-E4F6-154DA1B99DE6}"/>
                  </a:ext>
                </a:extLst>
              </p:cNvPr>
              <p:cNvSpPr txBox="1">
                <a:spLocks/>
              </p:cNvSpPr>
              <p:nvPr/>
            </p:nvSpPr>
            <p:spPr>
              <a:xfrm>
                <a:off x="6025377" y="2615454"/>
                <a:ext cx="5783242" cy="363532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spcBef>
                    <a:spcPts val="0"/>
                  </a:spcBef>
                </a:pPr>
                <a:r>
                  <a:rPr lang="zh-CN" altLang="en-US" sz="2000" dirty="0">
                    <a:latin typeface="Cambria Math" panose="02040503050406030204" pitchFamily="18" charset="0"/>
                  </a:rPr>
                  <a:t>初始化：</a:t>
                </a:r>
                <a14:m>
                  <m:oMath xmlns:m="http://schemas.openxmlformats.org/officeDocument/2006/math">
                    <m:r>
                      <a:rPr lang="en-US" altLang="zh-CN" sz="2000" b="1" i="1" dirty="0" smtClean="0">
                        <a:latin typeface="Cambria Math" panose="02040503050406030204" pitchFamily="18" charset="0"/>
                      </a:rPr>
                      <m:t>𝑨</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𝑹</m:t>
                    </m:r>
                    <m:r>
                      <a:rPr lang="en-US" altLang="zh-CN" sz="2000" b="1" i="1" dirty="0" smtClean="0">
                        <a:latin typeface="Cambria Math" panose="02040503050406030204" pitchFamily="18" charset="0"/>
                      </a:rPr>
                      <m:t> </m:t>
                    </m:r>
                    <m:r>
                      <a:rPr lang="en-US" altLang="zh-CN" sz="2000" b="1" i="0" dirty="0" smtClean="0">
                        <a:latin typeface="Cambria Math" panose="02040503050406030204" pitchFamily="18" charset="0"/>
                      </a:rPr>
                      <m:t>𝐦𝐨𝐝</m:t>
                    </m:r>
                    <m:r>
                      <a:rPr lang="en-US" altLang="zh-CN" sz="2000" b="1" i="1" dirty="0" smtClean="0">
                        <a:latin typeface="Cambria Math" panose="02040503050406030204" pitchFamily="18" charset="0"/>
                      </a:rPr>
                      <m:t> </m:t>
                    </m:r>
                    <m:r>
                      <a:rPr lang="en-US" altLang="zh-CN" sz="2000" b="1" i="1" dirty="0" smtClean="0">
                        <a:latin typeface="Cambria Math" panose="02040503050406030204" pitchFamily="18" charset="0"/>
                      </a:rPr>
                      <m:t>𝑵</m:t>
                    </m:r>
                  </m:oMath>
                </a14:m>
                <a:endParaRPr lang="en-US" altLang="zh-CN" sz="2000" dirty="0">
                  <a:latin typeface="Cambria Math" panose="02040503050406030204" pitchFamily="18" charset="0"/>
                </a:endParaRPr>
              </a:p>
              <a:p>
                <a:pPr>
                  <a:spcBef>
                    <a:spcPts val="0"/>
                  </a:spcBef>
                </a:pPr>
                <a14:m>
                  <m:oMath xmlns:m="http://schemas.openxmlformats.org/officeDocument/2006/math">
                    <m:r>
                      <a:rPr lang="en-US" altLang="zh-CN" sz="2000" b="1" i="1" dirty="0" smtClean="0">
                        <a:latin typeface="Cambria Math" panose="02040503050406030204" pitchFamily="18" charset="0"/>
                      </a:rPr>
                      <m:t>𝑹</m:t>
                    </m:r>
                    <m:r>
                      <a:rPr lang="en-US" altLang="zh-CN" sz="2000" b="1" i="1" dirty="0" smtClean="0">
                        <a:latin typeface="Cambria Math" panose="02040503050406030204" pitchFamily="18" charset="0"/>
                      </a:rPr>
                      <m:t> </m:t>
                    </m:r>
                    <m:r>
                      <a:rPr lang="en-US" altLang="zh-CN" sz="2000" b="1" i="0" dirty="0" smtClean="0">
                        <a:latin typeface="Cambria Math" panose="02040503050406030204" pitchFamily="18" charset="0"/>
                      </a:rPr>
                      <m:t>𝐦𝐨𝐝</m:t>
                    </m:r>
                    <m:r>
                      <a:rPr lang="en-US" altLang="zh-CN" sz="2000" b="1" i="1" dirty="0" smtClean="0">
                        <a:latin typeface="Cambria Math" panose="02040503050406030204" pitchFamily="18" charset="0"/>
                      </a:rPr>
                      <m:t> </m:t>
                    </m:r>
                    <m:r>
                      <a:rPr lang="en-US" altLang="zh-CN" sz="2000" b="1" i="1" dirty="0" smtClean="0">
                        <a:latin typeface="Cambria Math" panose="02040503050406030204" pitchFamily="18" charset="0"/>
                      </a:rPr>
                      <m:t>𝑵</m:t>
                    </m:r>
                  </m:oMath>
                </a14:m>
                <a:endParaRPr lang="en-US" altLang="zh-CN" sz="2000" i="1" dirty="0">
                  <a:latin typeface="Cambria Math" panose="02040503050406030204" pitchFamily="18" charset="0"/>
                </a:endParaRP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𝑹</m:t>
                    </m:r>
                    <m:r>
                      <a:rPr lang="en-US" altLang="zh-CN" sz="2000" b="1" i="1" smtClean="0">
                        <a:latin typeface="Cambria Math" panose="02040503050406030204" pitchFamily="18" charset="0"/>
                      </a:rPr>
                      <m:t> </m:t>
                    </m:r>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i="1" dirty="0"/>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𝟎</m:t>
                        </m:r>
                      </m:sup>
                    </m:sSup>
                    <m:r>
                      <a:rPr lang="en-US" altLang="zh-CN" sz="2000" b="1" i="1" smtClean="0">
                        <a:latin typeface="Cambria Math" panose="02040503050406030204" pitchFamily="18" charset="0"/>
                      </a:rPr>
                      <m:t>𝑹</m:t>
                    </m:r>
                    <m:r>
                      <a:rPr lang="en-US" altLang="zh-CN" sz="2000" b="1" i="0" smtClean="0">
                        <a:latin typeface="Cambria Math" panose="02040503050406030204" pitchFamily="18" charset="0"/>
                      </a:rPr>
                      <m:t> </m:t>
                    </m:r>
                    <m:r>
                      <a:rPr lang="en-US" altLang="zh-CN" sz="2000" b="1" i="0">
                        <a:latin typeface="Cambria Math" panose="02040503050406030204" pitchFamily="18" charset="0"/>
                      </a:rPr>
                      <m:t>𝐦𝐨𝐝</m:t>
                    </m:r>
                    <m:r>
                      <a:rPr lang="en-US" altLang="zh-CN" sz="2000" b="1">
                        <a:latin typeface="Cambria Math" panose="02040503050406030204" pitchFamily="18" charset="0"/>
                      </a:rPr>
                      <m:t> </m:t>
                    </m:r>
                    <m:r>
                      <a:rPr lang="zh-CN" altLang="en-US" sz="2000" b="1" i="1">
                        <a:latin typeface="Cambria Math" panose="02040503050406030204" pitchFamily="18" charset="0"/>
                      </a:rPr>
                      <m:t>𝐍</m:t>
                    </m:r>
                  </m:oMath>
                </a14:m>
                <a:endParaRPr lang="en-US" altLang="zh-CN" sz="2000" dirty="0">
                  <a:latin typeface="Cambria Math" panose="02040503050406030204" pitchFamily="18" charset="0"/>
                </a:endParaRP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m:t>
                        </m:r>
                      </m:sup>
                    </m:sSup>
                    <m:r>
                      <a:rPr lang="en-US" altLang="zh-CN" sz="2000" b="1" i="1">
                        <a:latin typeface="Cambria Math" panose="02040503050406030204" pitchFamily="18" charset="0"/>
                      </a:rPr>
                      <m:t>𝑹</m:t>
                    </m:r>
                    <m:r>
                      <a:rPr lang="en-US" altLang="zh-CN" sz="2000" b="1">
                        <a:latin typeface="Cambria Math" panose="02040503050406030204" pitchFamily="18" charset="0"/>
                      </a:rPr>
                      <m:t> </m:t>
                    </m:r>
                    <m:r>
                      <a:rPr lang="en-US" altLang="zh-CN" sz="2000" b="1" i="0">
                        <a:latin typeface="Cambria Math" panose="02040503050406030204" pitchFamily="18" charset="0"/>
                      </a:rPr>
                      <m:t>𝐦𝐨𝐝</m:t>
                    </m:r>
                    <m:r>
                      <a:rPr lang="en-US" altLang="zh-CN" sz="2000" b="1">
                        <a:latin typeface="Cambria Math" panose="02040503050406030204" pitchFamily="18" charset="0"/>
                      </a:rPr>
                      <m:t> </m:t>
                    </m:r>
                    <m:r>
                      <a:rPr lang="zh-CN" altLang="en-US" sz="2000" b="1" i="1">
                        <a:latin typeface="Cambria Math" panose="02040503050406030204" pitchFamily="18" charset="0"/>
                      </a:rPr>
                      <m:t>𝐍</m:t>
                    </m:r>
                  </m:oMath>
                </a14:m>
                <a:endParaRPr lang="en-US" altLang="zh-CN" sz="2000" dirty="0">
                  <a:latin typeface="Cambria Math" panose="02040503050406030204" pitchFamily="18" charset="0"/>
                </a:endParaRPr>
              </a:p>
              <a:p>
                <a:pPr>
                  <a:spcBef>
                    <a:spcPts val="0"/>
                  </a:spcBef>
                </a:pPr>
                <a14:m>
                  <m:oMath xmlns:m="http://schemas.openxmlformats.org/officeDocument/2006/math">
                    <m:sSup>
                      <m:sSupPr>
                        <m:ctrlPr>
                          <a:rPr lang="en-US" altLang="zh-CN" sz="2000" i="1" smtClean="0">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m:t>
                        </m:r>
                        <m:r>
                          <a:rPr lang="en-US" altLang="zh-CN" sz="2000" b="1" i="1">
                            <a:latin typeface="Cambria Math" panose="02040503050406030204" pitchFamily="18" charset="0"/>
                          </a:rPr>
                          <m:t>𝟎</m:t>
                        </m:r>
                      </m:sup>
                    </m:sSup>
                    <m:r>
                      <a:rPr lang="en-US" altLang="zh-CN" sz="2000" b="1" i="1">
                        <a:latin typeface="Cambria Math" panose="02040503050406030204" pitchFamily="18" charset="0"/>
                      </a:rPr>
                      <m:t>𝑹</m:t>
                    </m:r>
                  </m:oMath>
                </a14:m>
                <a:r>
                  <a:rPr lang="en-US" altLang="zh-CN" sz="2000" dirty="0"/>
                  <a:t> </a:t>
                </a:r>
                <a14:m>
                  <m:oMath xmlns:m="http://schemas.openxmlformats.org/officeDocument/2006/math">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dirty="0">
                  <a:solidFill>
                    <a:srgbClr val="FF0000"/>
                  </a:solidFill>
                </a:endParaRP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𝟏𝟏</m:t>
                        </m:r>
                      </m:sup>
                    </m:sSup>
                    <m:r>
                      <a:rPr lang="en-US" altLang="zh-CN" sz="2000" b="1" i="1">
                        <a:latin typeface="Cambria Math" panose="02040503050406030204" pitchFamily="18" charset="0"/>
                      </a:rPr>
                      <m:t>𝑹</m:t>
                    </m:r>
                    <m:r>
                      <a:rPr lang="en-US" altLang="zh-CN" sz="2000" b="1">
                        <a:latin typeface="Cambria Math" panose="02040503050406030204" pitchFamily="18" charset="0"/>
                      </a:rPr>
                      <m:t> </m:t>
                    </m:r>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i="1" dirty="0">
                  <a:latin typeface="Cambria Math" panose="02040503050406030204" pitchFamily="18" charset="0"/>
                </a:endParaRP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𝟏𝟏</m:t>
                        </m:r>
                        <m:r>
                          <a:rPr lang="en-US" altLang="zh-CN" sz="2000" b="1" i="1">
                            <a:latin typeface="Cambria Math" panose="02040503050406030204" pitchFamily="18" charset="0"/>
                          </a:rPr>
                          <m:t>𝟎</m:t>
                        </m:r>
                      </m:sup>
                    </m:sSup>
                    <m:r>
                      <a:rPr lang="en-US" altLang="zh-CN" sz="2000" b="1" i="1">
                        <a:latin typeface="Cambria Math" panose="02040503050406030204" pitchFamily="18" charset="0"/>
                      </a:rPr>
                      <m:t>𝑹</m:t>
                    </m:r>
                    <m:r>
                      <a:rPr lang="en-US" altLang="zh-CN" sz="2000" b="1">
                        <a:latin typeface="Cambria Math" panose="02040503050406030204" pitchFamily="18" charset="0"/>
                      </a:rPr>
                      <m:t> </m:t>
                    </m:r>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dirty="0">
                  <a:solidFill>
                    <a:srgbClr val="FF0000"/>
                  </a:solidFill>
                </a:endParaRP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𝟏𝟏𝟎𝟎</m:t>
                        </m:r>
                      </m:sup>
                    </m:sSup>
                    <m:r>
                      <a:rPr lang="en-US" altLang="zh-CN" sz="2000" b="1" i="1">
                        <a:latin typeface="Cambria Math" panose="02040503050406030204" pitchFamily="18" charset="0"/>
                      </a:rPr>
                      <m:t>𝑹</m:t>
                    </m:r>
                    <m:r>
                      <a:rPr lang="en-US" altLang="zh-CN" sz="2000" b="1">
                        <a:latin typeface="Cambria Math" panose="02040503050406030204" pitchFamily="18" charset="0"/>
                      </a:rPr>
                      <m:t> </m:t>
                    </m:r>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dirty="0">
                  <a:solidFill>
                    <a:srgbClr val="FF0000"/>
                  </a:solidFill>
                </a:endParaRPr>
              </a:p>
              <a:p>
                <a:pPr>
                  <a:spcBef>
                    <a:spcPts val="0"/>
                  </a:spcBef>
                </a:pPr>
                <a14:m>
                  <m:oMath xmlns:m="http://schemas.openxmlformats.org/officeDocument/2006/math">
                    <m:sSup>
                      <m:sSupPr>
                        <m:ctrlPr>
                          <a:rPr lang="en-US" altLang="zh-CN" sz="2000"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𝟏𝟏𝟎𝟎</m:t>
                        </m:r>
                        <m:r>
                          <a:rPr lang="en-US" altLang="zh-CN" sz="2000" b="1" i="1">
                            <a:latin typeface="Cambria Math" panose="02040503050406030204" pitchFamily="18" charset="0"/>
                          </a:rPr>
                          <m:t>𝟎</m:t>
                        </m:r>
                      </m:sup>
                    </m:sSup>
                    <m:r>
                      <a:rPr lang="en-US" altLang="zh-CN" sz="2000" b="1" i="1">
                        <a:latin typeface="Cambria Math" panose="02040503050406030204" pitchFamily="18" charset="0"/>
                      </a:rPr>
                      <m:t>𝑹</m:t>
                    </m:r>
                    <m:r>
                      <a:rPr lang="en-US" altLang="zh-CN" sz="2000" b="1">
                        <a:latin typeface="Cambria Math" panose="02040503050406030204" pitchFamily="18" charset="0"/>
                      </a:rPr>
                      <m:t> </m:t>
                    </m:r>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oMath>
                </a14:m>
                <a:endParaRPr lang="en-US" altLang="zh-CN" sz="2000" dirty="0">
                  <a:solidFill>
                    <a:srgbClr val="FF0000"/>
                  </a:solidFill>
                </a:endParaRPr>
              </a:p>
              <a:p>
                <a:pPr>
                  <a:spcBef>
                    <a:spcPts val="0"/>
                  </a:spcBef>
                </a:pPr>
                <a:r>
                  <a:rPr lang="zh-CN" altLang="en-US" sz="2000" dirty="0">
                    <a:latin typeface="Cambria Math" panose="02040503050406030204" pitchFamily="18" charset="0"/>
                  </a:rPr>
                  <a:t>返回：</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𝟏</m:t>
                        </m:r>
                        <m:r>
                          <a:rPr lang="en-US" altLang="zh-CN" sz="2000" b="1" i="1" smtClean="0">
                            <a:latin typeface="Cambria Math" panose="02040503050406030204" pitchFamily="18" charset="0"/>
                          </a:rPr>
                          <m:t>𝟏𝟏𝟎𝟎</m:t>
                        </m:r>
                        <m:r>
                          <a:rPr lang="en-US" altLang="zh-CN" sz="2000" b="1" i="1">
                            <a:latin typeface="Cambria Math" panose="02040503050406030204" pitchFamily="18" charset="0"/>
                          </a:rPr>
                          <m:t>𝟎</m:t>
                        </m:r>
                      </m:sup>
                    </m:sSup>
                    <m:r>
                      <a:rPr lang="en-US" altLang="zh-CN" sz="2000" b="1" i="1">
                        <a:latin typeface="Cambria Math" panose="02040503050406030204" pitchFamily="18" charset="0"/>
                      </a:rPr>
                      <m:t>𝑹</m:t>
                    </m:r>
                    <m:r>
                      <a:rPr lang="en-US" altLang="zh-CN" sz="2000" i="1">
                        <a:latin typeface="Cambria Math" panose="02040503050406030204" pitchFamily="18" charset="0"/>
                      </a:rPr>
                      <m:t>·</m:t>
                    </m:r>
                    <m:sSup>
                      <m:sSupPr>
                        <m:ctrlPr>
                          <a:rPr lang="en-US" altLang="zh-CN" sz="2000" i="1" kern="100" dirty="0">
                            <a:solidFill>
                              <a:schemeClr val="dk1"/>
                            </a:solidFill>
                            <a:latin typeface="Cambria Math" panose="02040503050406030204" pitchFamily="18" charset="0"/>
                          </a:rPr>
                        </m:ctrlPr>
                      </m:sSupPr>
                      <m:e>
                        <m:r>
                          <a:rPr lang="en-US" altLang="zh-CN" sz="2000" i="1" kern="100" dirty="0">
                            <a:solidFill>
                              <a:schemeClr val="dk1"/>
                            </a:solidFill>
                            <a:latin typeface="Cambria Math" panose="02040503050406030204" pitchFamily="18" charset="0"/>
                          </a:rPr>
                          <m:t>𝑹</m:t>
                        </m:r>
                      </m:e>
                      <m:sup>
                        <m:r>
                          <a:rPr lang="en-US" altLang="zh-CN" sz="2000" i="1" kern="100" dirty="0">
                            <a:solidFill>
                              <a:schemeClr val="dk1"/>
                            </a:solidFill>
                            <a:latin typeface="Cambria Math" panose="02040503050406030204" pitchFamily="18" charset="0"/>
                          </a:rPr>
                          <m:t>−</m:t>
                        </m:r>
                        <m:r>
                          <a:rPr lang="en-US" altLang="zh-CN" sz="2000" i="1" kern="100" dirty="0">
                            <a:solidFill>
                              <a:schemeClr val="dk1"/>
                            </a:solidFill>
                            <a:latin typeface="Cambria Math" panose="02040503050406030204" pitchFamily="18" charset="0"/>
                          </a:rPr>
                          <m:t>𝟏</m:t>
                        </m:r>
                      </m:sup>
                    </m:sSup>
                    <m:r>
                      <a:rPr lang="en-US" altLang="zh-CN" sz="2000" b="1" i="0" kern="100" dirty="0" smtClean="0">
                        <a:solidFill>
                          <a:schemeClr val="dk1"/>
                        </a:solidFill>
                        <a:latin typeface="Cambria Math" panose="02040503050406030204" pitchFamily="18" charset="0"/>
                      </a:rPr>
                      <m:t> </m:t>
                    </m:r>
                    <m:r>
                      <a:rPr lang="en-US" altLang="zh-CN" sz="2000" b="1" i="0">
                        <a:latin typeface="Cambria Math" panose="02040503050406030204" pitchFamily="18" charset="0"/>
                      </a:rPr>
                      <m:t>𝐦𝐨𝐝</m:t>
                    </m:r>
                    <m:r>
                      <a:rPr lang="en-US" altLang="zh-CN" sz="2000" b="1" i="1">
                        <a:latin typeface="Cambria Math" panose="02040503050406030204" pitchFamily="18" charset="0"/>
                      </a:rPr>
                      <m:t> </m:t>
                    </m:r>
                    <m:r>
                      <a:rPr lang="zh-CN" altLang="en-US" sz="2000" b="1" i="1">
                        <a:latin typeface="Cambria Math" panose="02040503050406030204" pitchFamily="18" charset="0"/>
                      </a:rPr>
                      <m:t>𝑵</m:t>
                    </m:r>
                    <m:r>
                      <a:rPr lang="en-US" altLang="zh-CN" sz="2000" b="1"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𝟏𝟏𝟏𝟎𝟎𝟎</m:t>
                        </m:r>
                      </m:sup>
                    </m:sSup>
                    <m:r>
                      <m:rPr>
                        <m:nor/>
                      </m:rPr>
                      <a:rPr lang="en-US" altLang="zh-CN" sz="2000" dirty="0"/>
                      <m:t> </m:t>
                    </m:r>
                    <m:r>
                      <a:rPr lang="en-US" altLang="zh-CN" sz="2000">
                        <a:latin typeface="Cambria Math" panose="02040503050406030204" pitchFamily="18" charset="0"/>
                      </a:rPr>
                      <m:t>𝐦𝐨𝐝</m:t>
                    </m:r>
                    <m:r>
                      <a:rPr lang="en-US" altLang="zh-CN" sz="2000" i="1">
                        <a:latin typeface="Cambria Math" panose="02040503050406030204" pitchFamily="18" charset="0"/>
                      </a:rPr>
                      <m:t> </m:t>
                    </m:r>
                    <m:r>
                      <a:rPr lang="zh-CN" altLang="en-US" sz="2000" i="1">
                        <a:latin typeface="Cambria Math" panose="02040503050406030204" pitchFamily="18" charset="0"/>
                      </a:rPr>
                      <m:t>𝑵</m:t>
                    </m:r>
                  </m:oMath>
                </a14:m>
                <a:endParaRPr lang="en-US" altLang="zh-CN" sz="2000" dirty="0">
                  <a:solidFill>
                    <a:srgbClr val="FF0000"/>
                  </a:solidFill>
                </a:endParaRPr>
              </a:p>
            </p:txBody>
          </p:sp>
        </mc:Choice>
        <mc:Fallback xmlns="">
          <p:sp>
            <p:nvSpPr>
              <p:cNvPr id="9" name="内容占位符 2">
                <a:extLst>
                  <a:ext uri="{FF2B5EF4-FFF2-40B4-BE49-F238E27FC236}">
                    <a16:creationId xmlns:a16="http://schemas.microsoft.com/office/drawing/2014/main" id="{02E30D49-7641-2B7B-E4F6-154DA1B99DE6}"/>
                  </a:ext>
                </a:extLst>
              </p:cNvPr>
              <p:cNvSpPr txBox="1">
                <a:spLocks noRot="1" noChangeAspect="1" noMove="1" noResize="1" noEditPoints="1" noAdjustHandles="1" noChangeArrowheads="1" noChangeShapeType="1" noTextEdit="1"/>
              </p:cNvSpPr>
              <p:nvPr/>
            </p:nvSpPr>
            <p:spPr>
              <a:xfrm>
                <a:off x="6025377" y="2615454"/>
                <a:ext cx="5783242" cy="3635327"/>
              </a:xfrm>
              <a:prstGeom prst="rect">
                <a:avLst/>
              </a:prstGeom>
              <a:blipFill>
                <a:blip r:embed="rId6"/>
                <a:stretch>
                  <a:fillRect l="-421" t="-1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462760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267977" y="1286273"/>
            <a:ext cx="6749218" cy="4851002"/>
            <a:chOff x="5267977" y="1286273"/>
            <a:chExt cx="6749218" cy="4851002"/>
          </a:xfrm>
        </p:grpSpPr>
        <p:grpSp>
          <p:nvGrpSpPr>
            <p:cNvPr id="23" name="组合 22"/>
            <p:cNvGrpSpPr/>
            <p:nvPr/>
          </p:nvGrpSpPr>
          <p:grpSpPr>
            <a:xfrm>
              <a:off x="8036197" y="5982373"/>
              <a:ext cx="1001207" cy="154902"/>
              <a:chOff x="7957225" y="6063574"/>
              <a:chExt cx="1508992" cy="233464"/>
            </a:xfrm>
          </p:grpSpPr>
          <p:sp>
            <p:nvSpPr>
              <p:cNvPr id="24" name="椭圆 23"/>
              <p:cNvSpPr/>
              <p:nvPr userDrawn="1"/>
            </p:nvSpPr>
            <p:spPr>
              <a:xfrm>
                <a:off x="7957225"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1</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3" name="文本占位符 12"/>
            <p:cNvSpPr txBox="1"/>
            <p:nvPr/>
          </p:nvSpPr>
          <p:spPr>
            <a:xfrm>
              <a:off x="5267977" y="2859854"/>
              <a:ext cx="6749218"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RSA</a:t>
              </a: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算法软件实现的任务分解</a:t>
              </a:r>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A3752-9761-BB33-FA0B-1D6432B6F182}"/>
              </a:ext>
            </a:extLst>
          </p:cNvPr>
          <p:cNvSpPr>
            <a:spLocks noGrp="1"/>
          </p:cNvSpPr>
          <p:nvPr>
            <p:ph type="title"/>
          </p:nvPr>
        </p:nvSpPr>
        <p:spPr/>
        <p:txBody>
          <a:bodyPr/>
          <a:lstStyle/>
          <a:p>
            <a:r>
              <a:rPr lang="en-US" altLang="zh-CN" sz="2800" dirty="0"/>
              <a:t>4.1 </a:t>
            </a:r>
            <a:r>
              <a:rPr lang="zh-CN" altLang="en-US" sz="2800" dirty="0"/>
              <a:t>用</a:t>
            </a:r>
            <a:r>
              <a:rPr lang="en-US" altLang="zh-CN" sz="2800" dirty="0"/>
              <a:t>Montgomery</a:t>
            </a:r>
            <a:r>
              <a:rPr lang="zh-CN" altLang="en-US" sz="2800" dirty="0"/>
              <a:t>模乘“等价实现”模幂运算</a:t>
            </a:r>
            <a:endParaRPr lang="zh-CN" altLang="en-US" dirty="0"/>
          </a:p>
        </p:txBody>
      </p:sp>
      <mc:AlternateContent xmlns:mc="http://schemas.openxmlformats.org/markup-compatibility/2006" xmlns:a14="http://schemas.microsoft.com/office/drawing/2010/main">
        <mc:Choice Requires="a14">
          <p:graphicFrame>
            <p:nvGraphicFramePr>
              <p:cNvPr id="4" name="内容占位符 7">
                <a:extLst>
                  <a:ext uri="{FF2B5EF4-FFF2-40B4-BE49-F238E27FC236}">
                    <a16:creationId xmlns:a16="http://schemas.microsoft.com/office/drawing/2014/main" id="{992C1FC3-E7D0-F2AF-6409-D8827200129C}"/>
                  </a:ext>
                </a:extLst>
              </p:cNvPr>
              <p:cNvGraphicFramePr>
                <a:graphicFrameLocks/>
              </p:cNvGraphicFramePr>
              <p:nvPr>
                <p:extLst>
                  <p:ext uri="{D42A27DB-BD31-4B8C-83A1-F6EECF244321}">
                    <p14:modId xmlns:p14="http://schemas.microsoft.com/office/powerpoint/2010/main" val="347852201"/>
                  </p:ext>
                </p:extLst>
              </p:nvPr>
            </p:nvGraphicFramePr>
            <p:xfrm>
              <a:off x="6096000" y="1313151"/>
              <a:ext cx="5695155" cy="4146616"/>
            </p:xfrm>
            <a:graphic>
              <a:graphicData uri="http://schemas.openxmlformats.org/drawingml/2006/table">
                <a:tbl>
                  <a:tblPr firstRow="1" firstCol="1" bandRow="1">
                    <a:tableStyleId>{5C22544A-7EE6-4342-B048-85BDC9FD1C3A}</a:tableStyleId>
                  </a:tblPr>
                  <a:tblGrid>
                    <a:gridCol w="638374">
                      <a:extLst>
                        <a:ext uri="{9D8B030D-6E8A-4147-A177-3AD203B41FA5}">
                          <a16:colId xmlns:a16="http://schemas.microsoft.com/office/drawing/2014/main" val="20000"/>
                        </a:ext>
                      </a:extLst>
                    </a:gridCol>
                    <a:gridCol w="514372">
                      <a:extLst>
                        <a:ext uri="{9D8B030D-6E8A-4147-A177-3AD203B41FA5}">
                          <a16:colId xmlns:a16="http://schemas.microsoft.com/office/drawing/2014/main" val="20001"/>
                        </a:ext>
                      </a:extLst>
                    </a:gridCol>
                    <a:gridCol w="4542409">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pPr algn="just">
                            <a:spcBef>
                              <a:spcPts val="300"/>
                            </a:spcBef>
                            <a:spcAft>
                              <a:spcPts val="300"/>
                            </a:spcAft>
                          </a:pP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j-ea"/>
                                </a:rPr>
                                <m:t>𝒙</m:t>
                              </m:r>
                            </m:oMath>
                          </a14:m>
                          <a:r>
                            <a:rPr lang="zh-CN" sz="1800" b="1" kern="100" dirty="0">
                              <a:solidFill>
                                <a:schemeClr val="bg1"/>
                              </a:solidFill>
                              <a:effectLst/>
                              <a:latin typeface="+mj-ea"/>
                              <a:ea typeface="+mj-ea"/>
                            </a:rPr>
                            <a:t>，</a:t>
                          </a:r>
                          <a14:m>
                            <m:oMath xmlns:m="http://schemas.openxmlformats.org/officeDocument/2006/math">
                              <m:r>
                                <a:rPr lang="en-US" altLang="zh-CN" sz="1800" b="1" i="1" kern="100" dirty="0" smtClean="0">
                                  <a:solidFill>
                                    <a:schemeClr val="bg1"/>
                                  </a:solidFill>
                                  <a:effectLst/>
                                  <a:latin typeface="Cambria Math" panose="02040503050406030204" pitchFamily="18" charset="0"/>
                                  <a:ea typeface="+mn-ea"/>
                                  <a:cs typeface="+mn-cs"/>
                                </a:rPr>
                                <m:t>𝑵</m:t>
                              </m:r>
                            </m:oMath>
                          </a14:m>
                          <a:r>
                            <a:rPr lang="zh-CN" altLang="zh-CN" sz="1800" b="1" kern="100" dirty="0">
                              <a:solidFill>
                                <a:schemeClr val="bg1"/>
                              </a:solidFill>
                              <a:effectLst/>
                              <a:latin typeface="+mj-ea"/>
                              <a:ea typeface="+mn-ea"/>
                              <a:cs typeface="+mn-cs"/>
                            </a:rPr>
                            <a:t>，</a:t>
                          </a:r>
                          <a14:m>
                            <m:oMath xmlns:m="http://schemas.openxmlformats.org/officeDocument/2006/math">
                              <m:r>
                                <a:rPr lang="en-US" sz="1800" b="1" i="1" kern="100" smtClean="0">
                                  <a:solidFill>
                                    <a:schemeClr val="bg1"/>
                                  </a:solidFill>
                                  <a:effectLst/>
                                  <a:latin typeface="Cambria Math" panose="02040503050406030204" pitchFamily="18" charset="0"/>
                                  <a:ea typeface="+mj-ea"/>
                                </a:rPr>
                                <m:t>𝒅</m:t>
                              </m:r>
                              <m:r>
                                <a:rPr lang="en-US" sz="1800" b="1" kern="100">
                                  <a:solidFill>
                                    <a:schemeClr val="bg1"/>
                                  </a:solidFill>
                                  <a:effectLst/>
                                  <a:latin typeface="Cambria Math" panose="02040503050406030204" pitchFamily="18" charset="0"/>
                                  <a:ea typeface="+mj-ea"/>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𝟏𝟎𝟐𝟑</m:t>
                                      </m:r>
                                    </m:sub>
                                  </m:sSub>
                                  <m:r>
                                    <a:rPr lang="en-US" altLang="zh-CN" sz="1800" b="1" i="0" kern="100" smtClean="0">
                                      <a:solidFill>
                                        <a:schemeClr val="bg1"/>
                                      </a:solidFill>
                                      <a:effectLst/>
                                      <a:latin typeface="Cambria Math" panose="02040503050406030204" pitchFamily="18" charset="0"/>
                                      <a:ea typeface="+mn-ea"/>
                                      <a:cs typeface="+mn-cs"/>
                                    </a:rPr>
                                    <m:t>||</m:t>
                                  </m:r>
                                  <m:r>
                                    <a:rPr lang="en-US" altLang="zh-CN" sz="1800" b="1" kern="100" smtClean="0">
                                      <a:solidFill>
                                        <a:schemeClr val="bg1"/>
                                      </a:solidFill>
                                      <a:effectLst/>
                                      <a:latin typeface="Cambria Math" panose="02040503050406030204" pitchFamily="18" charset="0"/>
                                      <a:ea typeface="+mn-ea"/>
                                      <a:cs typeface="+mn-cs"/>
                                    </a:rPr>
                                    <m:t>…</m:t>
                                  </m:r>
                                  <m:r>
                                    <a:rPr lang="en-US" altLang="zh-CN" sz="1800" b="1" i="1"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𝟏</m:t>
                                      </m:r>
                                    </m:sub>
                                  </m:sSub>
                                  <m:r>
                                    <a:rPr lang="en-US" altLang="zh-CN" sz="1800" b="1" i="0" kern="100" smtClean="0">
                                      <a:solidFill>
                                        <a:schemeClr val="bg1"/>
                                      </a:solidFill>
                                      <a:effectLst/>
                                      <a:latin typeface="Cambria Math" panose="02040503050406030204" pitchFamily="18" charset="0"/>
                                      <a:ea typeface="+mn-ea"/>
                                      <a:cs typeface="+mn-cs"/>
                                    </a:rPr>
                                    <m:t>||</m:t>
                                  </m:r>
                                  <m:sSub>
                                    <m:sSubPr>
                                      <m:ctrlPr>
                                        <a:rPr lang="en-US" altLang="zh-CN" sz="1800" b="1" i="1" kern="100" smtClean="0">
                                          <a:solidFill>
                                            <a:schemeClr val="bg1"/>
                                          </a:solidFill>
                                          <a:effectLst/>
                                          <a:latin typeface="Cambria Math" panose="02040503050406030204" pitchFamily="18" charset="0"/>
                                          <a:ea typeface="+mn-ea"/>
                                          <a:cs typeface="+mn-cs"/>
                                        </a:rPr>
                                      </m:ctrlPr>
                                    </m:sSubPr>
                                    <m:e>
                                      <m:r>
                                        <a:rPr lang="en-US" altLang="zh-CN" sz="1800" b="1" i="1" kern="100" smtClean="0">
                                          <a:solidFill>
                                            <a:schemeClr val="bg1"/>
                                          </a:solidFill>
                                          <a:effectLst/>
                                          <a:latin typeface="Cambria Math" panose="02040503050406030204" pitchFamily="18" charset="0"/>
                                          <a:ea typeface="+mn-ea"/>
                                          <a:cs typeface="+mn-cs"/>
                                        </a:rPr>
                                        <m:t>𝒅</m:t>
                                      </m:r>
                                    </m:e>
                                    <m:sub>
                                      <m:r>
                                        <a:rPr lang="en-US" altLang="zh-CN" sz="1800" b="1" i="1" kern="100" smtClean="0">
                                          <a:solidFill>
                                            <a:schemeClr val="bg1"/>
                                          </a:solidFill>
                                          <a:effectLst/>
                                          <a:latin typeface="Cambria Math" panose="02040503050406030204" pitchFamily="18" charset="0"/>
                                          <a:ea typeface="+mn-ea"/>
                                          <a:cs typeface="+mn-cs"/>
                                        </a:rPr>
                                        <m:t>𝟎</m:t>
                                      </m:r>
                                    </m:sub>
                                  </m:sSub>
                                  <m:r>
                                    <a:rPr lang="en-US" altLang="zh-CN" sz="1800" b="1" i="1" kern="100" smtClean="0">
                                      <a:solidFill>
                                        <a:schemeClr val="bg1"/>
                                      </a:solidFill>
                                      <a:effectLst/>
                                      <a:latin typeface="Cambria Math" panose="02040503050406030204" pitchFamily="18" charset="0"/>
                                      <a:ea typeface="+mn-ea"/>
                                      <a:cs typeface="+mn-cs"/>
                                    </a:rPr>
                                    <m:t>)</m:t>
                                  </m:r>
                                </m:e>
                                <m:sub>
                                  <m:r>
                                    <a:rPr lang="en-US" altLang="zh-CN" sz="1800" b="1" i="0" kern="100" smtClean="0">
                                      <a:solidFill>
                                        <a:schemeClr val="bg1"/>
                                      </a:solidFill>
                                      <a:effectLst/>
                                      <a:latin typeface="Cambria Math" panose="02040503050406030204" pitchFamily="18" charset="0"/>
                                      <a:ea typeface="+mn-ea"/>
                                      <a:cs typeface="+mn-cs"/>
                                    </a:rPr>
                                    <m:t>𝟐</m:t>
                                  </m:r>
                                </m:sub>
                              </m:sSub>
                            </m:oMath>
                          </a14:m>
                          <a:r>
                            <a:rPr lang="zh-CN" altLang="en-US" sz="1800" b="1" i="0" kern="100" dirty="0">
                              <a:solidFill>
                                <a:schemeClr val="bg1"/>
                              </a:solidFill>
                              <a:effectLst/>
                              <a:latin typeface="+mj-lt"/>
                              <a:ea typeface="+mn-ea"/>
                              <a:cs typeface="+mn-cs"/>
                            </a:rPr>
                            <a:t>，</a:t>
                          </a:r>
                          <a14:m>
                            <m:oMath xmlns:m="http://schemas.openxmlformats.org/officeDocument/2006/math">
                              <m:r>
                                <a:rPr lang="en-US" altLang="zh-CN" sz="1800" kern="100" dirty="0" smtClean="0">
                                  <a:latin typeface="Cambria Math" panose="02040503050406030204" pitchFamily="18" charset="0"/>
                                </a:rPr>
                                <m:t>𝑹</m:t>
                              </m:r>
                              <m:r>
                                <a:rPr lang="en-US" altLang="zh-CN" sz="1800" kern="100" dirty="0" smtClean="0">
                                  <a:latin typeface="Cambria Math" panose="02040503050406030204" pitchFamily="18" charset="0"/>
                                </a:rPr>
                                <m:t>=</m:t>
                              </m:r>
                              <m:sSup>
                                <m:sSupPr>
                                  <m:ctrlPr>
                                    <a:rPr lang="en-US" altLang="zh-CN" sz="1800" i="1" kern="100" dirty="0">
                                      <a:latin typeface="Cambria Math" panose="02040503050406030204" pitchFamily="18" charset="0"/>
                                    </a:rPr>
                                  </m:ctrlPr>
                                </m:sSupPr>
                                <m:e>
                                  <m:r>
                                    <a:rPr lang="en-US" altLang="zh-CN" sz="1800" kern="100" dirty="0">
                                      <a:latin typeface="Cambria Math" panose="02040503050406030204" pitchFamily="18" charset="0"/>
                                    </a:rPr>
                                    <m:t>𝟐</m:t>
                                  </m:r>
                                </m:e>
                                <m:sup>
                                  <m:r>
                                    <a:rPr lang="en-US" altLang="zh-CN" sz="1800" kern="100" dirty="0">
                                      <a:latin typeface="Cambria Math" panose="02040503050406030204" pitchFamily="18" charset="0"/>
                                    </a:rPr>
                                    <m:t>𝟏𝟎𝟐𝟒</m:t>
                                  </m:r>
                                </m:sup>
                              </m:sSup>
                            </m:oMath>
                          </a14:m>
                          <a:endParaRPr lang="zh-CN" sz="1800" b="1" kern="100" dirty="0">
                            <a:solidFill>
                              <a:schemeClr val="bg1"/>
                            </a:solidFill>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sSup>
                                  <m:sSupPr>
                                    <m:ctrlPr>
                                      <a:rPr lang="en-US" altLang="zh-CN" sz="1800" b="1" i="1" kern="100" smtClean="0">
                                        <a:effectLst/>
                                        <a:latin typeface="Cambria Math" panose="02040503050406030204" pitchFamily="18" charset="0"/>
                                        <a:ea typeface="+mj-ea"/>
                                      </a:rPr>
                                    </m:ctrlPr>
                                  </m:sSupPr>
                                  <m:e>
                                    <m:r>
                                      <a:rPr lang="en-US" altLang="zh-CN" sz="1800" b="1" i="1" kern="100" smtClean="0">
                                        <a:effectLst/>
                                        <a:latin typeface="Cambria Math" panose="02040503050406030204" pitchFamily="18" charset="0"/>
                                        <a:ea typeface="+mj-ea"/>
                                      </a:rPr>
                                      <m:t>𝒙</m:t>
                                    </m:r>
                                  </m:e>
                                  <m:sup>
                                    <m:r>
                                      <a:rPr lang="en-US" altLang="zh-CN" sz="1800" b="1" i="1" kern="100" smtClean="0">
                                        <a:effectLst/>
                                        <a:latin typeface="Cambria Math" panose="02040503050406030204" pitchFamily="18" charset="0"/>
                                        <a:ea typeface="+mj-ea"/>
                                      </a:rPr>
                                      <m:t>𝒅</m:t>
                                    </m:r>
                                  </m:sup>
                                </m:sSup>
                                <m:r>
                                  <a:rPr lang="en-US" altLang="zh-CN" sz="1800" b="1" i="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𝐦𝐨𝐝</m:t>
                                </m:r>
                                <m:r>
                                  <a:rPr lang="en-US" altLang="zh-CN" sz="1800" b="1" kern="100" smtClean="0">
                                    <a:effectLst/>
                                    <a:latin typeface="Cambria Math" panose="02040503050406030204" pitchFamily="18" charset="0"/>
                                    <a:ea typeface="+mj-ea"/>
                                  </a:rPr>
                                  <m:t> </m:t>
                                </m:r>
                                <m:r>
                                  <a:rPr lang="en-US" altLang="zh-CN" sz="1800" b="1" i="1" kern="100" smtClean="0">
                                    <a:effectLst/>
                                    <a:latin typeface="Cambria Math" panose="02040503050406030204" pitchFamily="18" charset="0"/>
                                    <a:ea typeface="+mj-ea"/>
                                  </a:rPr>
                                  <m:t>𝑵</m:t>
                                </m:r>
                              </m:oMath>
                            </m:oMathPara>
                          </a14:m>
                          <a:endParaRPr lang="zh-CN" sz="1800" b="1" i="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effectLst/>
                                    <a:latin typeface="Cambria Math" panose="02040503050406030204" pitchFamily="18" charset="0"/>
                                    <a:ea typeface="+mj-ea"/>
                                  </a:rPr>
                                  <m:t>𝑨</m:t>
                                </m:r>
                                <m:r>
                                  <a:rPr lang="en-US" sz="1800" b="1" kern="100" smtClean="0">
                                    <a:effectLst/>
                                    <a:latin typeface="Cambria Math" panose="02040503050406030204" pitchFamily="18" charset="0"/>
                                    <a:ea typeface="+mj-ea"/>
                                  </a:rPr>
                                  <m:t>=</m:t>
                                </m:r>
                                <m:r>
                                  <a:rPr lang="en-US" sz="1800" b="1" i="1" kern="100" smtClean="0">
                                    <a:solidFill>
                                      <a:srgbClr val="FF0000"/>
                                    </a:solidFill>
                                    <a:effectLst/>
                                    <a:latin typeface="Cambria Math" panose="02040503050406030204" pitchFamily="18" charset="0"/>
                                    <a:ea typeface="+mj-ea"/>
                                  </a:rPr>
                                  <m:t>𝑹</m:t>
                                </m:r>
                                <m:r>
                                  <a:rPr lang="en-US" sz="1800" b="1" i="0" kern="100" smtClean="0">
                                    <a:solidFill>
                                      <a:srgbClr val="FF0000"/>
                                    </a:solidFill>
                                    <a:effectLst/>
                                    <a:latin typeface="Cambria Math" panose="02040503050406030204" pitchFamily="18" charset="0"/>
                                    <a:ea typeface="+mj-ea"/>
                                  </a:rPr>
                                  <m:t> </m:t>
                                </m:r>
                                <m:r>
                                  <a:rPr lang="en-US" sz="1800" b="1" i="0" kern="100" smtClean="0">
                                    <a:solidFill>
                                      <a:srgbClr val="FF0000"/>
                                    </a:solidFill>
                                    <a:effectLst/>
                                    <a:latin typeface="Cambria Math" panose="02040503050406030204" pitchFamily="18" charset="0"/>
                                    <a:ea typeface="+mj-ea"/>
                                  </a:rPr>
                                  <m:t>𝐦𝐨𝐝</m:t>
                                </m:r>
                                <m:r>
                                  <a:rPr lang="en-US" sz="1800" b="1" i="0" kern="100" smtClean="0">
                                    <a:solidFill>
                                      <a:srgbClr val="FF0000"/>
                                    </a:solidFill>
                                    <a:effectLst/>
                                    <a:latin typeface="Cambria Math" panose="02040503050406030204" pitchFamily="18" charset="0"/>
                                    <a:ea typeface="+mj-ea"/>
                                  </a:rPr>
                                  <m:t> </m:t>
                                </m:r>
                                <m:r>
                                  <a:rPr lang="en-US" sz="1800" b="1" i="1" kern="100" smtClean="0">
                                    <a:solidFill>
                                      <a:srgbClr val="FF0000"/>
                                    </a:solidFill>
                                    <a:effectLst/>
                                    <a:latin typeface="Cambria Math" panose="02040503050406030204" pitchFamily="18" charset="0"/>
                                    <a:ea typeface="+mj-ea"/>
                                  </a:rPr>
                                  <m:t>𝑵</m:t>
                                </m:r>
                              </m:oMath>
                            </m:oMathPara>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r>
                            <a:rPr lang="en-US" sz="1800" b="1" kern="100" dirty="0">
                              <a:effectLst/>
                              <a:latin typeface="+mj-ea"/>
                              <a:ea typeface="+mj-ea"/>
                            </a:rPr>
                            <a:t>For </a:t>
                          </a:r>
                          <a14:m>
                            <m:oMath xmlns:m="http://schemas.openxmlformats.org/officeDocument/2006/math">
                              <m:r>
                                <a:rPr lang="en-US" sz="1800" b="1" i="1" kern="100">
                                  <a:effectLst/>
                                  <a:latin typeface="Cambria Math" panose="02040503050406030204" pitchFamily="18" charset="0"/>
                                  <a:ea typeface="+mj-ea"/>
                                </a:rPr>
                                <m:t>𝒋</m:t>
                              </m:r>
                              <m:r>
                                <a:rPr lang="en-US" sz="1800" b="1" kern="100">
                                  <a:effectLst/>
                                  <a:latin typeface="Cambria Math" panose="02040503050406030204" pitchFamily="18" charset="0"/>
                                  <a:ea typeface="+mj-ea"/>
                                </a:rPr>
                                <m:t>=</m:t>
                              </m:r>
                              <m:r>
                                <a:rPr lang="en-US" sz="1800" b="1" i="1" kern="100">
                                  <a:effectLst/>
                                  <a:latin typeface="Cambria Math" panose="02040503050406030204" pitchFamily="18" charset="0"/>
                                  <a:ea typeface="+mj-ea"/>
                                </a:rPr>
                                <m:t>𝟏𝟎𝟐𝟑</m:t>
                              </m:r>
                            </m:oMath>
                          </a14:m>
                          <a:r>
                            <a:rPr lang="en-US" sz="1800" b="1" kern="100" dirty="0">
                              <a:effectLst/>
                              <a:latin typeface="+mj-ea"/>
                              <a:ea typeface="+mj-ea"/>
                            </a:rPr>
                            <a:t> to </a:t>
                          </a:r>
                          <a14:m>
                            <m:oMath xmlns:m="http://schemas.openxmlformats.org/officeDocument/2006/math">
                              <m:r>
                                <a:rPr lang="en-US" sz="1800" b="1" i="1" kern="100">
                                  <a:effectLst/>
                                  <a:latin typeface="Cambria Math" panose="02040503050406030204" pitchFamily="18" charset="0"/>
                                  <a:ea typeface="+mj-ea"/>
                                </a:rPr>
                                <m:t>𝟎</m:t>
                              </m:r>
                            </m:oMath>
                          </a14:m>
                          <a:endParaRPr lang="zh-CN" sz="1800" b="1" kern="100" dirty="0">
                            <a:effectLst/>
                            <a:latin typeface="+mj-ea"/>
                            <a:ea typeface="+mj-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sz="1800" b="1" i="1" kern="100" smtClean="0">
                                    <a:solidFill>
                                      <a:schemeClr val="tx1"/>
                                    </a:solidFill>
                                    <a:effectLst/>
                                    <a:latin typeface="Cambria Math" panose="02040503050406030204" pitchFamily="18" charset="0"/>
                                    <a:ea typeface="+mn-ea"/>
                                    <a:cs typeface="+mn-cs"/>
                                  </a:rPr>
                                  <m:t>𝑨</m:t>
                                </m:r>
                                <m:r>
                                  <a:rPr lang="en-US" sz="1800" b="1" i="1" kern="100" smtClean="0">
                                    <a:solidFill>
                                      <a:schemeClr val="tx1"/>
                                    </a:solidFill>
                                    <a:effectLst/>
                                    <a:latin typeface="Cambria Math" panose="02040503050406030204" pitchFamily="18" charset="0"/>
                                    <a:ea typeface="+mn-ea"/>
                                    <a:cs typeface="+mn-cs"/>
                                  </a:rPr>
                                  <m:t>=</m:t>
                                </m:r>
                                <m:r>
                                  <a:rPr lang="en-US" altLang="zh-CN" sz="1800" b="1" i="1" kern="100" smtClean="0">
                                    <a:solidFill>
                                      <a:schemeClr val="tx1"/>
                                    </a:solidFill>
                                    <a:effectLst/>
                                    <a:latin typeface="Cambria Math" panose="02040503050406030204" pitchFamily="18" charset="0"/>
                                    <a:ea typeface="+mn-ea"/>
                                    <a:cs typeface="+mn-cs"/>
                                  </a:rPr>
                                  <m:t>𝑨</m:t>
                                </m:r>
                                <m:r>
                                  <a:rPr lang="en-US" altLang="zh-CN" sz="1800" b="1" i="1" kern="100" smtClean="0">
                                    <a:solidFill>
                                      <a:schemeClr val="tx1"/>
                                    </a:solidFill>
                                    <a:effectLst/>
                                    <a:latin typeface="Cambria Math" panose="02040503050406030204" pitchFamily="18" charset="0"/>
                                    <a:ea typeface="+mn-ea"/>
                                    <a:cs typeface="+mn-cs"/>
                                  </a:rPr>
                                  <m:t>·</m:t>
                                </m:r>
                                <m:r>
                                  <a:rPr lang="en-US" altLang="zh-CN" sz="1800" b="1" i="1" kern="100" smtClean="0">
                                    <a:solidFill>
                                      <a:schemeClr val="tx1"/>
                                    </a:solidFill>
                                    <a:effectLst/>
                                    <a:latin typeface="Cambria Math" panose="02040503050406030204" pitchFamily="18" charset="0"/>
                                    <a:ea typeface="+mn-ea"/>
                                    <a:cs typeface="+mn-cs"/>
                                  </a:rPr>
                                  <m:t>𝑨</m:t>
                                </m:r>
                                <m:sSup>
                                  <m:sSupPr>
                                    <m:ctrlPr>
                                      <a:rPr lang="en-US" altLang="zh-CN" sz="1800" b="1" i="1" kern="100" dirty="0" smtClean="0">
                                        <a:solidFill>
                                          <a:schemeClr val="tx1"/>
                                        </a:solidFill>
                                        <a:effectLst/>
                                        <a:latin typeface="Cambria Math" panose="02040503050406030204" pitchFamily="18" charset="0"/>
                                        <a:ea typeface="+mn-ea"/>
                                        <a:cs typeface="+mn-cs"/>
                                      </a:rPr>
                                    </m:ctrlPr>
                                  </m:sSupPr>
                                  <m:e>
                                    <m:r>
                                      <a:rPr lang="en-US" altLang="zh-CN" sz="1800" b="1" i="1" kern="100" dirty="0" smtClean="0">
                                        <a:solidFill>
                                          <a:schemeClr val="tx1"/>
                                        </a:solidFill>
                                        <a:effectLst/>
                                        <a:latin typeface="Cambria Math" panose="02040503050406030204" pitchFamily="18" charset="0"/>
                                        <a:ea typeface="+mn-ea"/>
                                        <a:cs typeface="+mn-cs"/>
                                      </a:rPr>
                                      <m:t>·</m:t>
                                    </m:r>
                                    <m:r>
                                      <a:rPr lang="en-US" altLang="zh-CN" sz="1800" b="1" i="1" kern="100" dirty="0">
                                        <a:solidFill>
                                          <a:schemeClr val="tx1"/>
                                        </a:solidFill>
                                        <a:effectLst/>
                                        <a:latin typeface="Cambria Math" panose="02040503050406030204" pitchFamily="18" charset="0"/>
                                        <a:ea typeface="+mn-ea"/>
                                        <a:cs typeface="+mn-cs"/>
                                      </a:rPr>
                                      <m:t>𝑹</m:t>
                                    </m:r>
                                  </m:e>
                                  <m:sup>
                                    <m:r>
                                      <a:rPr lang="en-US" altLang="zh-CN" sz="1800" b="1" i="1" kern="100" dirty="0">
                                        <a:solidFill>
                                          <a:schemeClr val="tx1"/>
                                        </a:solidFill>
                                        <a:effectLst/>
                                        <a:latin typeface="Cambria Math" panose="02040503050406030204" pitchFamily="18" charset="0"/>
                                        <a:ea typeface="+mn-ea"/>
                                        <a:cs typeface="+mn-cs"/>
                                      </a:rPr>
                                      <m:t>−</m:t>
                                    </m:r>
                                    <m:r>
                                      <a:rPr lang="en-US" altLang="zh-CN" sz="1800" b="1" i="1" kern="100" dirty="0">
                                        <a:solidFill>
                                          <a:schemeClr val="tx1"/>
                                        </a:solidFill>
                                        <a:effectLst/>
                                        <a:latin typeface="Cambria Math" panose="02040503050406030204" pitchFamily="18" charset="0"/>
                                        <a:ea typeface="+mn-ea"/>
                                        <a:cs typeface="+mn-cs"/>
                                      </a:rPr>
                                      <m:t>𝟏</m:t>
                                    </m:r>
                                  </m:sup>
                                </m:sSup>
                                <m:r>
                                  <a:rPr lang="en-US" altLang="zh-CN" sz="1800" b="1" i="1" kern="100" smtClean="0">
                                    <a:solidFill>
                                      <a:schemeClr val="tx1"/>
                                    </a:solidFill>
                                    <a:effectLst/>
                                    <a:latin typeface="Cambria Math" panose="02040503050406030204" pitchFamily="18" charset="0"/>
                                    <a:ea typeface="+mn-ea"/>
                                    <a:cs typeface="+mn-cs"/>
                                  </a:rPr>
                                  <m:t>𝐦𝐨𝐝</m:t>
                                </m:r>
                                <m:r>
                                  <a:rPr lang="en-US" altLang="zh-CN" sz="1800" b="1" i="1" kern="100" smtClean="0">
                                    <a:solidFill>
                                      <a:schemeClr val="tx1"/>
                                    </a:solidFill>
                                    <a:effectLst/>
                                    <a:latin typeface="Cambria Math" panose="02040503050406030204" pitchFamily="18" charset="0"/>
                                    <a:ea typeface="+mn-ea"/>
                                    <a:cs typeface="+mn-cs"/>
                                  </a:rPr>
                                  <m:t> </m:t>
                                </m:r>
                                <m:r>
                                  <a:rPr lang="en-US" altLang="zh-CN" sz="1800" b="1" i="1" kern="100" smtClean="0">
                                    <a:solidFill>
                                      <a:schemeClr val="tx1"/>
                                    </a:solidFill>
                                    <a:effectLst/>
                                    <a:latin typeface="Cambria Math" panose="02040503050406030204" pitchFamily="18" charset="0"/>
                                    <a:ea typeface="+mn-ea"/>
                                    <a:cs typeface="+mn-cs"/>
                                  </a:rPr>
                                  <m:t>𝑵</m:t>
                                </m:r>
                              </m:oMath>
                            </m:oMathPara>
                          </a14:m>
                          <a:endParaRPr lang="zh-CN" sz="1800" b="1" i="1" kern="100" dirty="0">
                            <a:solidFill>
                              <a:schemeClr val="tx1"/>
                            </a:solidFill>
                            <a:effectLst/>
                            <a:latin typeface="Cambria Math" panose="02040503050406030204" pitchFamily="18" charset="0"/>
                            <a:ea typeface="+mn-ea"/>
                            <a:cs typeface="+mn-cs"/>
                          </a:endParaRPr>
                        </a:p>
                      </a:txBody>
                      <a:tcPr marL="68580" marR="68580" marT="0" marB="0" anchor="ct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pPr algn="just">
                            <a:spcBef>
                              <a:spcPts val="300"/>
                            </a:spcBef>
                            <a:spcAft>
                              <a:spcPts val="300"/>
                            </a:spcAft>
                          </a:pPr>
                          <a:r>
                            <a:rPr lang="en-US" sz="1800" b="1" kern="100" dirty="0">
                              <a:solidFill>
                                <a:schemeClr val="dk1"/>
                              </a:solidFill>
                              <a:effectLst/>
                              <a:latin typeface="+mj-ea"/>
                              <a:ea typeface="+mj-ea"/>
                              <a:cs typeface="+mn-cs"/>
                            </a:rPr>
                            <a:t>If </a:t>
                          </a:r>
                          <a14:m>
                            <m:oMath xmlns:m="http://schemas.openxmlformats.org/officeDocument/2006/math">
                              <m:sSub>
                                <m:sSubPr>
                                  <m:ctrlPr>
                                    <a:rPr lang="zh-CN" sz="1800" b="1" i="1" kern="100" smtClean="0">
                                      <a:solidFill>
                                        <a:schemeClr val="dk1"/>
                                      </a:solidFill>
                                      <a:effectLst/>
                                      <a:latin typeface="Cambria Math" panose="02040503050406030204" pitchFamily="18" charset="0"/>
                                      <a:ea typeface="+mj-ea"/>
                                      <a:cs typeface="+mn-cs"/>
                                    </a:rPr>
                                  </m:ctrlPr>
                                </m:sSubPr>
                                <m:e>
                                  <m:r>
                                    <a:rPr lang="en-US" sz="1800" b="1" kern="100" smtClean="0">
                                      <a:solidFill>
                                        <a:schemeClr val="dk1"/>
                                      </a:solidFill>
                                      <a:effectLst/>
                                      <a:latin typeface="Cambria Math" panose="02040503050406030204" pitchFamily="18" charset="0"/>
                                      <a:ea typeface="+mj-ea"/>
                                      <a:cs typeface="+mn-cs"/>
                                    </a:rPr>
                                    <m:t>𝒅</m:t>
                                  </m:r>
                                </m:e>
                                <m:sub>
                                  <m:r>
                                    <a:rPr lang="en-US" sz="1800" b="1" kern="100">
                                      <a:solidFill>
                                        <a:schemeClr val="dk1"/>
                                      </a:solidFill>
                                      <a:effectLst/>
                                      <a:latin typeface="Cambria Math" panose="02040503050406030204" pitchFamily="18" charset="0"/>
                                      <a:ea typeface="+mj-ea"/>
                                      <a:cs typeface="+mn-cs"/>
                                    </a:rPr>
                                    <m:t>𝒋</m:t>
                                  </m:r>
                                </m:sub>
                              </m:sSub>
                              <m:r>
                                <a:rPr lang="en-US" sz="1800" b="1" kern="100">
                                  <a:solidFill>
                                    <a:schemeClr val="dk1"/>
                                  </a:solidFill>
                                  <a:effectLst/>
                                  <a:latin typeface="Cambria Math" panose="02040503050406030204" pitchFamily="18" charset="0"/>
                                  <a:ea typeface="+mj-ea"/>
                                  <a:cs typeface="+mn-cs"/>
                                </a:rPr>
                                <m:t>=</m:t>
                              </m:r>
                              <m:r>
                                <a:rPr lang="en-US" sz="1800" b="1" kern="100">
                                  <a:solidFill>
                                    <a:schemeClr val="dk1"/>
                                  </a:solidFill>
                                  <a:effectLst/>
                                  <a:latin typeface="Cambria Math" panose="02040503050406030204" pitchFamily="18" charset="0"/>
                                  <a:ea typeface="+mj-ea"/>
                                  <a:cs typeface="+mn-cs"/>
                                </a:rPr>
                                <m:t>𝟏</m:t>
                              </m:r>
                            </m:oMath>
                          </a14:m>
                          <a:r>
                            <a:rPr lang="en-US" sz="1800" b="1" kern="100" dirty="0">
                              <a:solidFill>
                                <a:schemeClr val="dk1"/>
                              </a:solidFill>
                              <a:effectLst/>
                              <a:latin typeface="+mj-ea"/>
                              <a:ea typeface="+mj-ea"/>
                              <a:cs typeface="+mn-cs"/>
                            </a:rPr>
                            <a:t> Then </a:t>
                          </a:r>
                          <a14:m>
                            <m:oMath xmlns:m="http://schemas.openxmlformats.org/officeDocument/2006/math">
                              <m:r>
                                <a:rPr lang="en-US" sz="1800" b="1" i="1" kern="100" smtClean="0">
                                  <a:solidFill>
                                    <a:schemeClr val="tx1"/>
                                  </a:solidFill>
                                  <a:effectLst/>
                                  <a:latin typeface="Cambria Math" panose="02040503050406030204" pitchFamily="18" charset="0"/>
                                  <a:ea typeface="+mn-ea"/>
                                  <a:cs typeface="+mn-cs"/>
                                </a:rPr>
                                <m:t>𝑨</m:t>
                              </m:r>
                              <m:r>
                                <a:rPr lang="en-US" sz="1800" b="1" i="1" kern="100" smtClean="0">
                                  <a:solidFill>
                                    <a:schemeClr val="tx1"/>
                                  </a:solidFill>
                                  <a:effectLst/>
                                  <a:latin typeface="Cambria Math" panose="02040503050406030204" pitchFamily="18" charset="0"/>
                                  <a:ea typeface="+mn-ea"/>
                                  <a:cs typeface="+mn-cs"/>
                                </a:rPr>
                                <m:t>=</m:t>
                              </m:r>
                              <m:r>
                                <a:rPr lang="en-US" sz="1800" b="1" i="1" kern="100" smtClean="0">
                                  <a:solidFill>
                                    <a:schemeClr val="tx1"/>
                                  </a:solidFill>
                                  <a:effectLst/>
                                  <a:latin typeface="Cambria Math" panose="02040503050406030204" pitchFamily="18" charset="0"/>
                                  <a:ea typeface="+mn-ea"/>
                                  <a:cs typeface="+mn-cs"/>
                                </a:rPr>
                                <m:t>𝑨</m:t>
                              </m:r>
                              <m:r>
                                <a:rPr lang="en-US" altLang="zh-CN" sz="1800" b="1" i="1" kern="100" smtClean="0">
                                  <a:solidFill>
                                    <a:schemeClr val="tx1"/>
                                  </a:solidFill>
                                  <a:effectLst/>
                                  <a:latin typeface="Cambria Math" panose="02040503050406030204" pitchFamily="18" charset="0"/>
                                  <a:ea typeface="+mn-ea"/>
                                  <a:cs typeface="+mn-cs"/>
                                </a:rPr>
                                <m:t>·</m:t>
                              </m:r>
                              <m:d>
                                <m:dPr>
                                  <m:ctrlPr>
                                    <a:rPr lang="en-US" altLang="zh-CN" sz="1800" b="1" i="1" kern="100" smtClean="0">
                                      <a:solidFill>
                                        <a:schemeClr val="tx1"/>
                                      </a:solidFill>
                                      <a:effectLst/>
                                      <a:latin typeface="Cambria Math" panose="02040503050406030204" pitchFamily="18" charset="0"/>
                                      <a:ea typeface="+mn-ea"/>
                                      <a:cs typeface="+mn-cs"/>
                                    </a:rPr>
                                  </m:ctrlPr>
                                </m:dPr>
                                <m:e>
                                  <m:r>
                                    <a:rPr lang="en-US" sz="1800" b="1" i="1" kern="100" smtClean="0">
                                      <a:solidFill>
                                        <a:srgbClr val="FF0000"/>
                                      </a:solidFill>
                                      <a:effectLst/>
                                      <a:latin typeface="Cambria Math" panose="02040503050406030204" pitchFamily="18" charset="0"/>
                                      <a:ea typeface="+mn-ea"/>
                                      <a:cs typeface="+mn-cs"/>
                                    </a:rPr>
                                    <m:t>𝒙</m:t>
                                  </m:r>
                                  <m:r>
                                    <a:rPr lang="en-US" altLang="zh-CN" sz="1800" b="1" i="1" kern="100" smtClean="0">
                                      <a:solidFill>
                                        <a:srgbClr val="FF0000"/>
                                      </a:solidFill>
                                      <a:effectLst/>
                                      <a:latin typeface="Cambria Math" panose="02040503050406030204" pitchFamily="18" charset="0"/>
                                      <a:ea typeface="+mn-ea"/>
                                      <a:cs typeface="+mn-cs"/>
                                    </a:rPr>
                                    <m:t>·</m:t>
                                  </m:r>
                                  <m:r>
                                    <a:rPr lang="en-US" sz="1800" b="1" i="1" kern="100" smtClean="0">
                                      <a:solidFill>
                                        <a:srgbClr val="FF0000"/>
                                      </a:solidFill>
                                      <a:effectLst/>
                                      <a:latin typeface="Cambria Math" panose="02040503050406030204" pitchFamily="18" charset="0"/>
                                      <a:ea typeface="+mn-ea"/>
                                      <a:cs typeface="+mn-cs"/>
                                    </a:rPr>
                                    <m:t>𝑹</m:t>
                                  </m:r>
                                </m:e>
                              </m:d>
                              <m:r>
                                <a:rPr lang="en-US" altLang="zh-CN" sz="1800" b="1" i="1" kern="100" smtClean="0">
                                  <a:solidFill>
                                    <a:schemeClr val="tx1"/>
                                  </a:solidFill>
                                  <a:effectLst/>
                                  <a:latin typeface="Cambria Math" panose="02040503050406030204" pitchFamily="18" charset="0"/>
                                  <a:ea typeface="+mn-ea"/>
                                  <a:cs typeface="+mn-cs"/>
                                </a:rPr>
                                <m:t>·</m:t>
                              </m:r>
                              <m:sSup>
                                <m:sSupPr>
                                  <m:ctrlPr>
                                    <a:rPr lang="en-US" altLang="zh-CN" sz="1800" b="1" i="1" kern="100" dirty="0" smtClean="0">
                                      <a:solidFill>
                                        <a:schemeClr val="tx1"/>
                                      </a:solidFill>
                                      <a:effectLst/>
                                      <a:latin typeface="Cambria Math" panose="02040503050406030204" pitchFamily="18" charset="0"/>
                                      <a:ea typeface="+mn-ea"/>
                                      <a:cs typeface="+mn-cs"/>
                                    </a:rPr>
                                  </m:ctrlPr>
                                </m:sSupPr>
                                <m:e>
                                  <m:r>
                                    <a:rPr lang="en-US" altLang="zh-CN" sz="1800" b="1" i="1" kern="100" dirty="0">
                                      <a:solidFill>
                                        <a:schemeClr val="tx1"/>
                                      </a:solidFill>
                                      <a:effectLst/>
                                      <a:latin typeface="Cambria Math" panose="02040503050406030204" pitchFamily="18" charset="0"/>
                                      <a:ea typeface="+mn-ea"/>
                                      <a:cs typeface="+mn-cs"/>
                                    </a:rPr>
                                    <m:t>𝑹</m:t>
                                  </m:r>
                                </m:e>
                                <m:sup>
                                  <m:r>
                                    <a:rPr lang="en-US" altLang="zh-CN" sz="1800" b="1" i="1" kern="100" dirty="0">
                                      <a:solidFill>
                                        <a:schemeClr val="tx1"/>
                                      </a:solidFill>
                                      <a:effectLst/>
                                      <a:latin typeface="Cambria Math" panose="02040503050406030204" pitchFamily="18" charset="0"/>
                                      <a:ea typeface="+mn-ea"/>
                                      <a:cs typeface="+mn-cs"/>
                                    </a:rPr>
                                    <m:t>−</m:t>
                                  </m:r>
                                  <m:r>
                                    <a:rPr lang="en-US" altLang="zh-CN" sz="1800" b="1" i="1" kern="100" dirty="0">
                                      <a:solidFill>
                                        <a:schemeClr val="tx1"/>
                                      </a:solidFill>
                                      <a:effectLst/>
                                      <a:latin typeface="Cambria Math" panose="02040503050406030204" pitchFamily="18" charset="0"/>
                                      <a:ea typeface="+mn-ea"/>
                                      <a:cs typeface="+mn-cs"/>
                                    </a:rPr>
                                    <m:t>𝟏</m:t>
                                  </m:r>
                                </m:sup>
                              </m:sSup>
                              <m:r>
                                <a:rPr lang="en-US" altLang="zh-CN" sz="1800" b="1" i="1" kern="100" dirty="0" smtClean="0">
                                  <a:solidFill>
                                    <a:schemeClr val="tx1"/>
                                  </a:solidFill>
                                  <a:effectLst/>
                                  <a:latin typeface="Cambria Math" panose="02040503050406030204" pitchFamily="18" charset="0"/>
                                  <a:ea typeface="+mn-ea"/>
                                  <a:cs typeface="+mn-cs"/>
                                </a:rPr>
                                <m:t> </m:t>
                              </m:r>
                              <m:r>
                                <a:rPr lang="en-US" altLang="zh-CN" sz="1800" b="1" i="1" kern="100" smtClean="0">
                                  <a:solidFill>
                                    <a:schemeClr val="tx1"/>
                                  </a:solidFill>
                                  <a:effectLst/>
                                  <a:latin typeface="Cambria Math" panose="02040503050406030204" pitchFamily="18" charset="0"/>
                                  <a:ea typeface="+mn-ea"/>
                                  <a:cs typeface="+mn-cs"/>
                                </a:rPr>
                                <m:t>𝐦𝐨𝐝</m:t>
                              </m:r>
                              <m:r>
                                <a:rPr lang="en-US" altLang="zh-CN" sz="1800" b="1" i="1" kern="100" smtClean="0">
                                  <a:solidFill>
                                    <a:schemeClr val="tx1"/>
                                  </a:solidFill>
                                  <a:effectLst/>
                                  <a:latin typeface="Cambria Math" panose="02040503050406030204" pitchFamily="18" charset="0"/>
                                  <a:ea typeface="+mn-ea"/>
                                  <a:cs typeface="+mn-cs"/>
                                </a:rPr>
                                <m:t> </m:t>
                              </m:r>
                              <m:r>
                                <a:rPr lang="en-US" altLang="zh-CN" sz="1800" b="1" i="1" kern="100" smtClean="0">
                                  <a:solidFill>
                                    <a:schemeClr val="tx1"/>
                                  </a:solidFill>
                                  <a:effectLst/>
                                  <a:latin typeface="Cambria Math" panose="02040503050406030204" pitchFamily="18" charset="0"/>
                                  <a:ea typeface="+mn-ea"/>
                                  <a:cs typeface="+mn-cs"/>
                                </a:rPr>
                                <m:t>𝑵</m:t>
                              </m:r>
                            </m:oMath>
                          </a14:m>
                          <a:endParaRPr lang="zh-CN" sz="1800" b="1" i="1" kern="100" dirty="0">
                            <a:solidFill>
                              <a:schemeClr val="tx1"/>
                            </a:solidFill>
                            <a:effectLst/>
                            <a:latin typeface="Cambria Math" panose="02040503050406030204" pitchFamily="18" charset="0"/>
                            <a:ea typeface="+mn-ea"/>
                            <a:cs typeface="+mn-cs"/>
                          </a:endParaRPr>
                        </a:p>
                      </a:txBody>
                      <a:tcPr marL="68580" marR="68580" marT="0" marB="0" anchor="ct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pPr algn="just">
                            <a:spcBef>
                              <a:spcPts val="300"/>
                            </a:spcBef>
                            <a:spcAft>
                              <a:spcPts val="300"/>
                            </a:spcAft>
                          </a:pPr>
                          <a14:m>
                            <m:oMathPara xmlns:m="http://schemas.openxmlformats.org/officeDocument/2006/math">
                              <m:oMathParaPr>
                                <m:jc m:val="left"/>
                              </m:oMathParaPr>
                              <m:oMath xmlns:m="http://schemas.openxmlformats.org/officeDocument/2006/math">
                                <m:r>
                                  <a:rPr lang="en-US" altLang="zh-CN" sz="1800" b="1" i="1" kern="100" smtClean="0">
                                    <a:solidFill>
                                      <a:schemeClr val="tx1"/>
                                    </a:solidFill>
                                    <a:effectLst/>
                                    <a:latin typeface="Cambria Math" panose="02040503050406030204" pitchFamily="18" charset="0"/>
                                    <a:ea typeface="+mn-ea"/>
                                    <a:cs typeface="+mn-cs"/>
                                  </a:rPr>
                                  <m:t>𝑨</m:t>
                                </m:r>
                                <m:r>
                                  <a:rPr lang="en-US" altLang="zh-CN" sz="1800" b="1" i="1" kern="100" smtClean="0">
                                    <a:solidFill>
                                      <a:schemeClr val="tx1"/>
                                    </a:solidFill>
                                    <a:effectLst/>
                                    <a:latin typeface="Cambria Math" panose="02040503050406030204" pitchFamily="18" charset="0"/>
                                    <a:ea typeface="+mn-ea"/>
                                    <a:cs typeface="+mn-cs"/>
                                  </a:rPr>
                                  <m:t>=</m:t>
                                </m:r>
                                <m:r>
                                  <a:rPr lang="en-US" altLang="zh-CN" sz="1800" b="1" i="1" kern="100" smtClean="0">
                                    <a:solidFill>
                                      <a:srgbClr val="FF0000"/>
                                    </a:solidFill>
                                    <a:effectLst/>
                                    <a:latin typeface="Cambria Math" panose="02040503050406030204" pitchFamily="18" charset="0"/>
                                    <a:ea typeface="+mn-ea"/>
                                    <a:cs typeface="+mn-cs"/>
                                  </a:rPr>
                                  <m:t>𝑨</m:t>
                                </m:r>
                                <m:r>
                                  <a:rPr lang="en-US" altLang="zh-CN" sz="1800" b="1" i="1" kern="100" smtClean="0">
                                    <a:solidFill>
                                      <a:srgbClr val="FF0000"/>
                                    </a:solidFill>
                                    <a:effectLst/>
                                    <a:latin typeface="Cambria Math" panose="02040503050406030204" pitchFamily="18" charset="0"/>
                                    <a:ea typeface="+mn-ea"/>
                                    <a:cs typeface="+mn-cs"/>
                                  </a:rPr>
                                  <m:t>·</m:t>
                                </m:r>
                                <m:sSup>
                                  <m:sSupPr>
                                    <m:ctrlPr>
                                      <a:rPr lang="en-US" altLang="zh-CN" sz="1800" b="1" i="1" kern="100" dirty="0" smtClean="0">
                                        <a:solidFill>
                                          <a:srgbClr val="FF0000"/>
                                        </a:solidFill>
                                        <a:effectLst/>
                                        <a:latin typeface="Cambria Math" panose="02040503050406030204" pitchFamily="18" charset="0"/>
                                        <a:ea typeface="+mn-ea"/>
                                        <a:cs typeface="+mn-cs"/>
                                      </a:rPr>
                                    </m:ctrlPr>
                                  </m:sSupPr>
                                  <m:e>
                                    <m:r>
                                      <a:rPr lang="en-US" altLang="zh-CN" sz="1800" b="1" i="1" kern="100" dirty="0">
                                        <a:solidFill>
                                          <a:srgbClr val="FF0000"/>
                                        </a:solidFill>
                                        <a:effectLst/>
                                        <a:latin typeface="Cambria Math" panose="02040503050406030204" pitchFamily="18" charset="0"/>
                                        <a:ea typeface="+mn-ea"/>
                                        <a:cs typeface="+mn-cs"/>
                                      </a:rPr>
                                      <m:t>𝑹</m:t>
                                    </m:r>
                                  </m:e>
                                  <m:sup>
                                    <m:r>
                                      <a:rPr lang="en-US" altLang="zh-CN" sz="1800" b="1" i="1" kern="100" dirty="0">
                                        <a:solidFill>
                                          <a:srgbClr val="FF0000"/>
                                        </a:solidFill>
                                        <a:effectLst/>
                                        <a:latin typeface="Cambria Math" panose="02040503050406030204" pitchFamily="18" charset="0"/>
                                        <a:ea typeface="+mn-ea"/>
                                        <a:cs typeface="+mn-cs"/>
                                      </a:rPr>
                                      <m:t>−</m:t>
                                    </m:r>
                                    <m:r>
                                      <a:rPr lang="en-US" altLang="zh-CN" sz="1800" b="1" i="1" kern="100" dirty="0">
                                        <a:solidFill>
                                          <a:srgbClr val="FF0000"/>
                                        </a:solidFill>
                                        <a:effectLst/>
                                        <a:latin typeface="Cambria Math" panose="02040503050406030204" pitchFamily="18" charset="0"/>
                                        <a:ea typeface="+mn-ea"/>
                                        <a:cs typeface="+mn-cs"/>
                                      </a:rPr>
                                      <m:t>𝟏</m:t>
                                    </m:r>
                                  </m:sup>
                                </m:sSup>
                                <m:r>
                                  <a:rPr lang="en-US" altLang="zh-CN" sz="1800" b="1" i="1" kern="100" dirty="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𝐦𝐨𝐝</m:t>
                                </m:r>
                                <m:r>
                                  <a:rPr lang="en-US" altLang="zh-CN" sz="1800" b="1" i="1" kern="100" smtClean="0">
                                    <a:solidFill>
                                      <a:srgbClr val="FF0000"/>
                                    </a:solidFill>
                                    <a:effectLst/>
                                    <a:latin typeface="Cambria Math" panose="02040503050406030204" pitchFamily="18" charset="0"/>
                                    <a:ea typeface="+mn-ea"/>
                                    <a:cs typeface="+mn-cs"/>
                                  </a:rPr>
                                  <m:t> </m:t>
                                </m:r>
                                <m:r>
                                  <a:rPr lang="en-US" altLang="zh-CN" sz="1800" b="1" i="1" kern="100" smtClean="0">
                                    <a:solidFill>
                                      <a:srgbClr val="FF0000"/>
                                    </a:solidFill>
                                    <a:effectLst/>
                                    <a:latin typeface="Cambria Math" panose="02040503050406030204" pitchFamily="18" charset="0"/>
                                    <a:ea typeface="+mn-ea"/>
                                    <a:cs typeface="+mn-cs"/>
                                  </a:rPr>
                                  <m:t>𝑵</m:t>
                                </m:r>
                              </m:oMath>
                            </m:oMathPara>
                          </a14:m>
                          <a:endParaRPr lang="zh-CN" sz="1800" b="1" i="1" kern="100" dirty="0">
                            <a:solidFill>
                              <a:schemeClr val="tx1"/>
                            </a:solidFill>
                            <a:effectLst/>
                            <a:latin typeface="Cambria Math" panose="02040503050406030204" pitchFamily="18" charset="0"/>
                            <a:ea typeface="+mn-ea"/>
                            <a:cs typeface="+mn-cs"/>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6"/>
                      </a:ext>
                    </a:extLst>
                  </a:tr>
                  <a:tr h="484748">
                    <a:tc>
                      <a:txBody>
                        <a:bodyPr/>
                        <a:lstStyle/>
                        <a:p>
                          <a:pPr algn="ctr">
                            <a:spcBef>
                              <a:spcPts val="300"/>
                            </a:spcBef>
                            <a:spcAft>
                              <a:spcPts val="300"/>
                            </a:spcAft>
                          </a:pPr>
                          <a:r>
                            <a:rPr lang="en-US" altLang="zh-CN" sz="1800" b="1" kern="100" dirty="0">
                              <a:effectLst/>
                              <a:latin typeface="+mj-ea"/>
                              <a:ea typeface="+mj-ea"/>
                              <a:cs typeface="Times New Roman"/>
                            </a:rPr>
                            <a:t>4</a:t>
                          </a:r>
                          <a:endParaRPr lang="zh-CN" sz="1800" b="1" kern="100" dirty="0">
                            <a:effectLst/>
                            <a:latin typeface="+mj-ea"/>
                            <a:ea typeface="+mj-ea"/>
                            <a:cs typeface="Times New Roman"/>
                          </a:endParaRPr>
                        </a:p>
                      </a:txBody>
                      <a:tcPr marL="68580" marR="68580" marT="0" marB="0" anchor="ctr"/>
                    </a:tc>
                    <a:tc gridSpan="2">
                      <a:txBody>
                        <a:bodyPr/>
                        <a:lstStyle/>
                        <a:p>
                          <a:pPr marL="0" marR="0" lvl="0" indent="0" algn="just" defTabSz="914400" rtl="0" eaLnBrk="1" fontAlgn="auto" latinLnBrk="0" hangingPunct="1">
                            <a:lnSpc>
                              <a:spcPct val="100000"/>
                            </a:lnSpc>
                            <a:spcBef>
                              <a:spcPts val="300"/>
                            </a:spcBef>
                            <a:spcAft>
                              <a:spcPts val="300"/>
                            </a:spcAft>
                            <a:buClrTx/>
                            <a:buSzTx/>
                            <a:buFontTx/>
                            <a:buNone/>
                            <a:tabLst/>
                            <a:defRPr/>
                          </a:pPr>
                          <a:r>
                            <a:rPr lang="en-US" altLang="zh-CN" sz="1800" b="1" kern="100" dirty="0">
                              <a:solidFill>
                                <a:schemeClr val="dk1"/>
                              </a:solidFill>
                              <a:effectLst/>
                              <a:latin typeface="+mj-ea"/>
                              <a:ea typeface="+mn-ea"/>
                              <a:cs typeface="+mn-cs"/>
                            </a:rPr>
                            <a:t>Return </a:t>
                          </a:r>
                          <a14:m>
                            <m:oMath xmlns:m="http://schemas.openxmlformats.org/officeDocument/2006/math">
                              <m:r>
                                <a:rPr lang="en-US" altLang="zh-CN" sz="1800" b="1" i="1" kern="100" smtClean="0">
                                  <a:solidFill>
                                    <a:schemeClr val="dk1"/>
                                  </a:solidFill>
                                  <a:effectLst/>
                                  <a:latin typeface="Cambria Math" panose="02040503050406030204" pitchFamily="18" charset="0"/>
                                  <a:ea typeface="+mn-ea"/>
                                  <a:cs typeface="+mn-cs"/>
                                </a:rPr>
                                <m:t>𝑨</m:t>
                              </m:r>
                            </m:oMath>
                          </a14:m>
                          <a:endParaRPr lang="zh-CN" altLang="zh-CN" sz="1800" b="1" i="1" kern="100" dirty="0">
                            <a:solidFill>
                              <a:schemeClr val="dk1"/>
                            </a:solidFill>
                            <a:effectLst/>
                            <a:latin typeface="+mj-ea"/>
                            <a:ea typeface="+mn-ea"/>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808728514"/>
                      </a:ext>
                    </a:extLst>
                  </a:tr>
                </a:tbl>
              </a:graphicData>
            </a:graphic>
          </p:graphicFrame>
        </mc:Choice>
        <mc:Fallback xmlns="">
          <p:graphicFrame>
            <p:nvGraphicFramePr>
              <p:cNvPr id="4" name="内容占位符 7">
                <a:extLst>
                  <a:ext uri="{FF2B5EF4-FFF2-40B4-BE49-F238E27FC236}">
                    <a16:creationId xmlns:a16="http://schemas.microsoft.com/office/drawing/2014/main" id="{992C1FC3-E7D0-F2AF-6409-D8827200129C}"/>
                  </a:ext>
                </a:extLst>
              </p:cNvPr>
              <p:cNvGraphicFramePr>
                <a:graphicFrameLocks/>
              </p:cNvGraphicFramePr>
              <p:nvPr>
                <p:extLst>
                  <p:ext uri="{D42A27DB-BD31-4B8C-83A1-F6EECF244321}">
                    <p14:modId xmlns:p14="http://schemas.microsoft.com/office/powerpoint/2010/main" val="347852201"/>
                  </p:ext>
                </p:extLst>
              </p:nvPr>
            </p:nvGraphicFramePr>
            <p:xfrm>
              <a:off x="6096000" y="1313151"/>
              <a:ext cx="5695155" cy="4146616"/>
            </p:xfrm>
            <a:graphic>
              <a:graphicData uri="http://schemas.openxmlformats.org/drawingml/2006/table">
                <a:tbl>
                  <a:tblPr firstRow="1" firstCol="1" bandRow="1">
                    <a:tableStyleId>{5C22544A-7EE6-4342-B048-85BDC9FD1C3A}</a:tableStyleId>
                  </a:tblPr>
                  <a:tblGrid>
                    <a:gridCol w="638374">
                      <a:extLst>
                        <a:ext uri="{9D8B030D-6E8A-4147-A177-3AD203B41FA5}">
                          <a16:colId xmlns:a16="http://schemas.microsoft.com/office/drawing/2014/main" val="20000"/>
                        </a:ext>
                      </a:extLst>
                    </a:gridCol>
                    <a:gridCol w="514372">
                      <a:extLst>
                        <a:ext uri="{9D8B030D-6E8A-4147-A177-3AD203B41FA5}">
                          <a16:colId xmlns:a16="http://schemas.microsoft.com/office/drawing/2014/main" val="20001"/>
                        </a:ext>
                      </a:extLst>
                    </a:gridCol>
                    <a:gridCol w="4542409">
                      <a:extLst>
                        <a:ext uri="{9D8B030D-6E8A-4147-A177-3AD203B41FA5}">
                          <a16:colId xmlns:a16="http://schemas.microsoft.com/office/drawing/2014/main" val="20002"/>
                        </a:ext>
                      </a:extLst>
                    </a:gridCol>
                  </a:tblGrid>
                  <a:tr h="685258">
                    <a:tc>
                      <a:txBody>
                        <a:bodyPr/>
                        <a:lstStyle/>
                        <a:p>
                          <a:pPr marL="0" indent="0" algn="ctr" defTabSz="914400" rtl="0" eaLnBrk="1" latinLnBrk="0" hangingPunct="1">
                            <a:spcBef>
                              <a:spcPts val="300"/>
                            </a:spcBef>
                            <a:spcAft>
                              <a:spcPts val="300"/>
                            </a:spcAft>
                          </a:pPr>
                          <a:r>
                            <a:rPr lang="zh-CN" sz="1800" b="1" kern="100" dirty="0">
                              <a:effectLst/>
                              <a:latin typeface="+mj-ea"/>
                              <a:ea typeface="+mj-ea"/>
                            </a:rPr>
                            <a:t>输入</a:t>
                          </a:r>
                          <a:endParaRPr lang="zh-CN" sz="1800" b="1" kern="100" dirty="0">
                            <a:solidFill>
                              <a:schemeClr val="lt1"/>
                            </a:solidFill>
                            <a:effectLst/>
                            <a:latin typeface="+mj-ea"/>
                            <a:ea typeface="+mj-ea"/>
                            <a:cs typeface="+mn-cs"/>
                          </a:endParaRPr>
                        </a:p>
                      </a:txBody>
                      <a:tcPr marL="68580" marR="68580" marT="0" marB="0" anchor="ctr"/>
                    </a:tc>
                    <a:tc gridSpan="2">
                      <a:txBody>
                        <a:bodyPr/>
                        <a:lstStyle/>
                        <a:p>
                          <a:endParaRPr lang="zh-CN"/>
                        </a:p>
                      </a:txBody>
                      <a:tcPr marL="68580" marR="68580" marT="0" marB="0" anchor="ctr">
                        <a:blipFill>
                          <a:blip r:embed="rId2"/>
                          <a:stretch>
                            <a:fillRect l="-12892" t="-885" r="-482" b="-507965"/>
                          </a:stretch>
                        </a:blipFill>
                      </a:tcPr>
                    </a:tc>
                    <a:tc hMerge="1">
                      <a:txBody>
                        <a:bodyPr/>
                        <a:lstStyle/>
                        <a:p>
                          <a:endParaRPr lang="zh-CN" altLang="en-US"/>
                        </a:p>
                      </a:txBody>
                      <a:tcPr/>
                    </a:tc>
                    <a:extLst>
                      <a:ext uri="{0D108BD9-81ED-4DB2-BD59-A6C34878D82A}">
                        <a16:rowId xmlns:a16="http://schemas.microsoft.com/office/drawing/2014/main" val="10000"/>
                      </a:ext>
                    </a:extLst>
                  </a:tr>
                  <a:tr h="513943">
                    <a:tc>
                      <a:txBody>
                        <a:bodyPr/>
                        <a:lstStyle/>
                        <a:p>
                          <a:pPr algn="ctr">
                            <a:spcBef>
                              <a:spcPts val="300"/>
                            </a:spcBef>
                            <a:spcAft>
                              <a:spcPts val="300"/>
                            </a:spcAft>
                          </a:pPr>
                          <a:r>
                            <a:rPr lang="zh-CN" sz="1800" b="1" kern="100" dirty="0">
                              <a:effectLst/>
                              <a:latin typeface="+mj-ea"/>
                              <a:ea typeface="+mj-ea"/>
                            </a:rPr>
                            <a:t>输出</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2892" t="-135714" r="-482" b="-583333"/>
                          </a:stretch>
                        </a:blipFill>
                      </a:tcPr>
                    </a:tc>
                    <a:tc hMerge="1">
                      <a:txBody>
                        <a:bodyPr/>
                        <a:lstStyle/>
                        <a:p>
                          <a:endParaRPr lang="zh-CN" altLang="en-US"/>
                        </a:p>
                      </a:txBody>
                      <a:tcPr/>
                    </a:tc>
                    <a:extLst>
                      <a:ext uri="{0D108BD9-81ED-4DB2-BD59-A6C34878D82A}">
                        <a16:rowId xmlns:a16="http://schemas.microsoft.com/office/drawing/2014/main" val="10001"/>
                      </a:ext>
                    </a:extLst>
                  </a:tr>
                  <a:tr h="484748">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2892" t="-247500" r="-482" b="-512500"/>
                          </a:stretch>
                        </a:blipFill>
                      </a:tcPr>
                    </a:tc>
                    <a:tc hMerge="1">
                      <a:txBody>
                        <a:bodyPr/>
                        <a:lstStyle/>
                        <a:p>
                          <a:endParaRPr lang="zh-CN" altLang="en-US"/>
                        </a:p>
                      </a:txBody>
                      <a:tcPr/>
                    </a:tc>
                    <a:extLst>
                      <a:ext uri="{0D108BD9-81ED-4DB2-BD59-A6C34878D82A}">
                        <a16:rowId xmlns:a16="http://schemas.microsoft.com/office/drawing/2014/main" val="10002"/>
                      </a:ext>
                    </a:extLst>
                  </a:tr>
                  <a:tr h="484748">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2892" t="-351899" r="-482" b="-418987"/>
                          </a:stretch>
                        </a:blipFill>
                      </a:tcPr>
                    </a:tc>
                    <a:tc hMerge="1">
                      <a:txBody>
                        <a:bodyPr/>
                        <a:lstStyle/>
                        <a:p>
                          <a:endParaRPr lang="zh-CN" altLang="en-US"/>
                        </a:p>
                      </a:txBody>
                      <a:tcPr/>
                    </a:tc>
                    <a:extLst>
                      <a:ext uri="{0D108BD9-81ED-4DB2-BD59-A6C34878D82A}">
                        <a16:rowId xmlns:a16="http://schemas.microsoft.com/office/drawing/2014/main" val="10003"/>
                      </a:ext>
                    </a:extLst>
                  </a:tr>
                  <a:tr h="484748">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1</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2"/>
                          <a:stretch>
                            <a:fillRect l="-25603" t="-446250" r="-536" b="-313750"/>
                          </a:stretch>
                        </a:blipFill>
                      </a:tcPr>
                    </a:tc>
                    <a:extLst>
                      <a:ext uri="{0D108BD9-81ED-4DB2-BD59-A6C34878D82A}">
                        <a16:rowId xmlns:a16="http://schemas.microsoft.com/office/drawing/2014/main" val="10004"/>
                      </a:ext>
                    </a:extLst>
                  </a:tr>
                  <a:tr h="523675">
                    <a:tc>
                      <a:txBody>
                        <a:bodyPr/>
                        <a:lstStyle/>
                        <a:p>
                          <a:pPr algn="ctr">
                            <a:spcBef>
                              <a:spcPts val="300"/>
                            </a:spcBef>
                            <a:spcAft>
                              <a:spcPts val="300"/>
                            </a:spcAft>
                          </a:pPr>
                          <a:r>
                            <a:rPr lang="en-US" sz="1800" b="1" kern="100" dirty="0">
                              <a:effectLst/>
                              <a:latin typeface="+mj-ea"/>
                              <a:ea typeface="+mj-ea"/>
                            </a:rPr>
                            <a:t> </a:t>
                          </a:r>
                          <a:endParaRPr lang="zh-CN" sz="1800" b="1" kern="100" dirty="0">
                            <a:effectLst/>
                            <a:latin typeface="+mj-ea"/>
                            <a:ea typeface="+mj-ea"/>
                            <a:cs typeface="Times New Roman"/>
                          </a:endParaRPr>
                        </a:p>
                      </a:txBody>
                      <a:tcPr marL="68580" marR="68580" marT="0" marB="0" anchor="ctr"/>
                    </a:tc>
                    <a:tc>
                      <a:txBody>
                        <a:bodyPr/>
                        <a:lstStyle/>
                        <a:p>
                          <a:pPr algn="ctr">
                            <a:spcBef>
                              <a:spcPts val="300"/>
                            </a:spcBef>
                            <a:spcAft>
                              <a:spcPts val="300"/>
                            </a:spcAft>
                          </a:pPr>
                          <a:r>
                            <a:rPr lang="en-US" sz="1800" b="1" kern="100" dirty="0">
                              <a:effectLst/>
                              <a:latin typeface="+mj-ea"/>
                              <a:ea typeface="+mj-ea"/>
                            </a:rPr>
                            <a:t>2</a:t>
                          </a:r>
                          <a:endParaRPr lang="zh-CN" sz="1800" b="1" kern="100" dirty="0">
                            <a:effectLst/>
                            <a:latin typeface="+mj-ea"/>
                            <a:ea typeface="+mj-ea"/>
                            <a:cs typeface="Times New Roman"/>
                          </a:endParaRPr>
                        </a:p>
                      </a:txBody>
                      <a:tcPr marL="68580" marR="68580" marT="0" marB="0" anchor="ctr"/>
                    </a:tc>
                    <a:tc>
                      <a:txBody>
                        <a:bodyPr/>
                        <a:lstStyle/>
                        <a:p>
                          <a:endParaRPr lang="zh-CN"/>
                        </a:p>
                      </a:txBody>
                      <a:tcPr marL="68580" marR="68580" marT="0" marB="0" anchor="ctr">
                        <a:blipFill>
                          <a:blip r:embed="rId2"/>
                          <a:stretch>
                            <a:fillRect l="-25603" t="-508140" r="-536" b="-191860"/>
                          </a:stretch>
                        </a:blipFill>
                      </a:tcPr>
                    </a:tc>
                    <a:extLst>
                      <a:ext uri="{0D108BD9-81ED-4DB2-BD59-A6C34878D82A}">
                        <a16:rowId xmlns:a16="http://schemas.microsoft.com/office/drawing/2014/main" val="10005"/>
                      </a:ext>
                    </a:extLst>
                  </a:tr>
                  <a:tr h="484748">
                    <a:tc>
                      <a:txBody>
                        <a:bodyPr/>
                        <a:lstStyle/>
                        <a:p>
                          <a:pPr algn="ctr">
                            <a:spcBef>
                              <a:spcPts val="300"/>
                            </a:spcBef>
                            <a:spcAft>
                              <a:spcPts val="300"/>
                            </a:spcAft>
                          </a:pPr>
                          <a:r>
                            <a:rPr lang="en-US" sz="1800" b="1" kern="100" dirty="0">
                              <a:effectLst/>
                              <a:latin typeface="+mj-ea"/>
                              <a:ea typeface="+mj-ea"/>
                            </a:rPr>
                            <a:t>3</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2892" t="-662025" r="-482" b="-108861"/>
                          </a:stretch>
                        </a:blipFill>
                      </a:tcPr>
                    </a:tc>
                    <a:tc hMerge="1">
                      <a:txBody>
                        <a:bodyPr/>
                        <a:lstStyle/>
                        <a:p>
                          <a:endParaRPr lang="zh-CN" altLang="en-US"/>
                        </a:p>
                      </a:txBody>
                      <a:tcPr/>
                    </a:tc>
                    <a:extLst>
                      <a:ext uri="{0D108BD9-81ED-4DB2-BD59-A6C34878D82A}">
                        <a16:rowId xmlns:a16="http://schemas.microsoft.com/office/drawing/2014/main" val="10006"/>
                      </a:ext>
                    </a:extLst>
                  </a:tr>
                  <a:tr h="484748">
                    <a:tc>
                      <a:txBody>
                        <a:bodyPr/>
                        <a:lstStyle/>
                        <a:p>
                          <a:pPr algn="ctr">
                            <a:spcBef>
                              <a:spcPts val="300"/>
                            </a:spcBef>
                            <a:spcAft>
                              <a:spcPts val="300"/>
                            </a:spcAft>
                          </a:pPr>
                          <a:r>
                            <a:rPr lang="en-US" altLang="zh-CN" sz="1800" b="1" kern="100" dirty="0">
                              <a:effectLst/>
                              <a:latin typeface="+mj-ea"/>
                              <a:ea typeface="+mj-ea"/>
                              <a:cs typeface="Times New Roman"/>
                            </a:rPr>
                            <a:t>4</a:t>
                          </a:r>
                          <a:endParaRPr lang="zh-CN" sz="1800" b="1" kern="100" dirty="0">
                            <a:effectLst/>
                            <a:latin typeface="+mj-ea"/>
                            <a:ea typeface="+mj-ea"/>
                            <a:cs typeface="Times New Roman"/>
                          </a:endParaRPr>
                        </a:p>
                      </a:txBody>
                      <a:tcPr marL="68580" marR="68580" marT="0" marB="0" anchor="ctr"/>
                    </a:tc>
                    <a:tc gridSpan="2">
                      <a:txBody>
                        <a:bodyPr/>
                        <a:lstStyle/>
                        <a:p>
                          <a:endParaRPr lang="zh-CN"/>
                        </a:p>
                      </a:txBody>
                      <a:tcPr marL="68580" marR="68580" marT="0" marB="0" anchor="ctr">
                        <a:blipFill>
                          <a:blip r:embed="rId2"/>
                          <a:stretch>
                            <a:fillRect l="-12892" t="-752500" r="-482" b="-7500"/>
                          </a:stretch>
                        </a:blipFill>
                      </a:tcPr>
                    </a:tc>
                    <a:tc hMerge="1">
                      <a:txBody>
                        <a:bodyPr/>
                        <a:lstStyle/>
                        <a:p>
                          <a:endParaRPr lang="zh-CN" altLang="en-US"/>
                        </a:p>
                      </a:txBody>
                      <a:tcPr/>
                    </a:tc>
                    <a:extLst>
                      <a:ext uri="{0D108BD9-81ED-4DB2-BD59-A6C34878D82A}">
                        <a16:rowId xmlns:a16="http://schemas.microsoft.com/office/drawing/2014/main" val="2808728514"/>
                      </a:ext>
                    </a:extLst>
                  </a:tr>
                </a:tbl>
              </a:graphicData>
            </a:graphic>
          </p:graphicFrame>
        </mc:Fallback>
      </mc:AlternateContent>
      <p:sp>
        <p:nvSpPr>
          <p:cNvPr id="7" name="文本框 6">
            <a:extLst>
              <a:ext uri="{FF2B5EF4-FFF2-40B4-BE49-F238E27FC236}">
                <a16:creationId xmlns:a16="http://schemas.microsoft.com/office/drawing/2014/main" id="{5F6F8648-B760-B40B-F76E-2FF6215A1549}"/>
              </a:ext>
            </a:extLst>
          </p:cNvPr>
          <p:cNvSpPr txBox="1"/>
          <p:nvPr/>
        </p:nvSpPr>
        <p:spPr>
          <a:xfrm>
            <a:off x="7482952" y="5544849"/>
            <a:ext cx="2921249" cy="400110"/>
          </a:xfrm>
          <a:prstGeom prst="rect">
            <a:avLst/>
          </a:prstGeom>
          <a:solidFill>
            <a:schemeClr val="bg1"/>
          </a:solidFill>
        </p:spPr>
        <p:txBody>
          <a:bodyPr wrap="none">
            <a:spAutoFit/>
          </a:bodyPr>
          <a:lstStyle/>
          <a:p>
            <a:pPr algn="ctr"/>
            <a:r>
              <a:rPr lang="en-US" altLang="zh-CN" sz="2000" b="1" dirty="0">
                <a:solidFill>
                  <a:schemeClr val="accent1"/>
                </a:solidFill>
                <a:latin typeface="+mn-ea"/>
                <a:ea typeface="+mn-ea"/>
              </a:rPr>
              <a:t>Montgomery</a:t>
            </a:r>
            <a:r>
              <a:rPr lang="zh-CN" altLang="en-US" sz="2000" b="1" dirty="0">
                <a:solidFill>
                  <a:schemeClr val="accent1"/>
                </a:solidFill>
                <a:latin typeface="+mn-ea"/>
                <a:ea typeface="+mn-ea"/>
              </a:rPr>
              <a:t>模幂实现</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4DE293E-998E-1478-64D3-0F327BE64D5C}"/>
                  </a:ext>
                </a:extLst>
              </p:cNvPr>
              <p:cNvSpPr txBox="1"/>
              <p:nvPr/>
            </p:nvSpPr>
            <p:spPr>
              <a:xfrm>
                <a:off x="499266" y="1183546"/>
                <a:ext cx="5294313" cy="4818370"/>
              </a:xfrm>
              <a:prstGeom prst="rect">
                <a:avLst/>
              </a:prstGeom>
              <a:noFill/>
            </p:spPr>
            <p:txBody>
              <a:bodyPr wrap="square" rtlCol="0">
                <a:spAutoFit/>
              </a:bodyPr>
              <a:lstStyle/>
              <a:p>
                <a:pPr marL="342900" indent="-342900" algn="just" eaLnBrk="1" hangingPunct="1">
                  <a:lnSpc>
                    <a:spcPct val="130000"/>
                  </a:lnSpc>
                  <a:spcBef>
                    <a:spcPts val="600"/>
                  </a:spcBef>
                  <a:spcAft>
                    <a:spcPts val="0"/>
                  </a:spcAft>
                  <a:buClr>
                    <a:schemeClr val="tx2"/>
                  </a:buClr>
                  <a:buFont typeface="Wingdings" panose="05000000000000000000" pitchFamily="2" charset="2"/>
                  <a:buChar char="n"/>
                </a:pPr>
                <a:r>
                  <a:rPr lang="zh-CN" altLang="en-US" sz="1900" kern="100" dirty="0">
                    <a:latin typeface="+mj-ea"/>
                  </a:rPr>
                  <a:t>实现 </a:t>
                </a:r>
                <a14:m>
                  <m:oMath xmlns:m="http://schemas.openxmlformats.org/officeDocument/2006/math">
                    <m:r>
                      <a:rPr lang="en-US" altLang="zh-CN" sz="1900" b="1" i="1" kern="100" smtClean="0">
                        <a:solidFill>
                          <a:srgbClr val="C00000"/>
                        </a:solidFill>
                        <a:effectLst/>
                        <a:latin typeface="Cambria Math" panose="02040503050406030204" pitchFamily="18" charset="0"/>
                        <a:ea typeface="+mj-ea"/>
                      </a:rPr>
                      <m:t>𝒙</m:t>
                    </m:r>
                    <m:r>
                      <a:rPr lang="en-US" altLang="zh-CN" sz="1900" b="1" i="1" kern="100">
                        <a:solidFill>
                          <a:srgbClr val="C00000"/>
                        </a:solidFill>
                        <a:latin typeface="Cambria Math" panose="02040503050406030204" pitchFamily="18" charset="0"/>
                        <a:ea typeface="+mj-ea"/>
                      </a:rPr>
                      <m:t>·</m:t>
                    </m:r>
                    <m:r>
                      <a:rPr lang="en-US" altLang="zh-CN" sz="1900" b="1" i="1" kern="100" smtClean="0">
                        <a:solidFill>
                          <a:srgbClr val="C00000"/>
                        </a:solidFill>
                        <a:effectLst/>
                        <a:latin typeface="Cambria Math" panose="02040503050406030204" pitchFamily="18" charset="0"/>
                        <a:ea typeface="+mj-ea"/>
                      </a:rPr>
                      <m:t>𝒚</m:t>
                    </m:r>
                    <m:sSup>
                      <m:sSupPr>
                        <m:ctrlPr>
                          <a:rPr lang="en-US" altLang="zh-CN" sz="1900" b="1" i="1" dirty="0">
                            <a:solidFill>
                              <a:srgbClr val="C00000"/>
                            </a:solidFill>
                            <a:latin typeface="Cambria Math" panose="02040503050406030204" pitchFamily="18" charset="0"/>
                          </a:rPr>
                        </m:ctrlPr>
                      </m:sSupPr>
                      <m:e>
                        <m:r>
                          <a:rPr lang="en-US" altLang="zh-CN" sz="1900" b="1" i="1" dirty="0">
                            <a:solidFill>
                              <a:srgbClr val="C00000"/>
                            </a:solidFill>
                            <a:latin typeface="Cambria Math" panose="02040503050406030204" pitchFamily="18" charset="0"/>
                          </a:rPr>
                          <m:t>·</m:t>
                        </m:r>
                        <m:r>
                          <a:rPr lang="en-US" altLang="zh-CN" sz="1900" b="1" i="1" dirty="0">
                            <a:solidFill>
                              <a:srgbClr val="C00000"/>
                            </a:solidFill>
                            <a:latin typeface="Cambria Math" panose="02040503050406030204" pitchFamily="18" charset="0"/>
                          </a:rPr>
                          <m:t>𝑹</m:t>
                        </m:r>
                      </m:e>
                      <m:sup>
                        <m:r>
                          <a:rPr lang="en-US" altLang="zh-CN" sz="1900" b="1" i="1" dirty="0">
                            <a:solidFill>
                              <a:srgbClr val="C00000"/>
                            </a:solidFill>
                            <a:latin typeface="Cambria Math" panose="02040503050406030204" pitchFamily="18" charset="0"/>
                          </a:rPr>
                          <m:t>−</m:t>
                        </m:r>
                        <m:r>
                          <a:rPr lang="en-US" altLang="zh-CN" sz="1900" b="1" i="1" dirty="0">
                            <a:solidFill>
                              <a:srgbClr val="C00000"/>
                            </a:solidFill>
                            <a:latin typeface="Cambria Math" panose="02040503050406030204" pitchFamily="18" charset="0"/>
                          </a:rPr>
                          <m:t>𝟏</m:t>
                        </m:r>
                      </m:sup>
                    </m:sSup>
                    <m:r>
                      <a:rPr lang="en-US" altLang="zh-CN" sz="1900" b="1" i="0" kern="100" smtClean="0">
                        <a:solidFill>
                          <a:srgbClr val="C00000"/>
                        </a:solidFill>
                        <a:effectLst/>
                        <a:latin typeface="Cambria Math" panose="02040503050406030204" pitchFamily="18" charset="0"/>
                        <a:ea typeface="+mn-ea"/>
                      </a:rPr>
                      <m:t>𝐦𝐨𝐝</m:t>
                    </m:r>
                    <m:r>
                      <a:rPr lang="en-US" altLang="zh-CN" sz="1900" b="1" i="1" kern="100" smtClean="0">
                        <a:solidFill>
                          <a:srgbClr val="C00000"/>
                        </a:solidFill>
                        <a:effectLst/>
                        <a:latin typeface="Cambria Math" panose="02040503050406030204" pitchFamily="18" charset="0"/>
                        <a:ea typeface="+mn-ea"/>
                      </a:rPr>
                      <m:t> </m:t>
                    </m:r>
                    <m:r>
                      <a:rPr lang="en-US" altLang="zh-CN" sz="1900" b="1" i="1" kern="100" smtClean="0">
                        <a:solidFill>
                          <a:srgbClr val="C00000"/>
                        </a:solidFill>
                        <a:effectLst/>
                        <a:latin typeface="Cambria Math" panose="02040503050406030204" pitchFamily="18" charset="0"/>
                        <a:ea typeface="+mn-ea"/>
                      </a:rPr>
                      <m:t>𝑵</m:t>
                    </m:r>
                  </m:oMath>
                </a14:m>
                <a:r>
                  <a:rPr lang="zh-CN" altLang="en-US" sz="1900" kern="100" dirty="0">
                    <a:latin typeface="+mj-ea"/>
                  </a:rPr>
                  <a:t> 后，算法中所有模运算均可</a:t>
                </a:r>
                <a:r>
                  <a:rPr lang="zh-CN" altLang="en-US" sz="1900" b="1" kern="100" dirty="0">
                    <a:solidFill>
                      <a:srgbClr val="C00000"/>
                    </a:solidFill>
                    <a:latin typeface="+mj-ea"/>
                  </a:rPr>
                  <a:t>通过调用上式来完成</a:t>
                </a:r>
                <a:endParaRPr lang="en-US" altLang="zh-CN" sz="1900" b="1" kern="100" dirty="0">
                  <a:solidFill>
                    <a:srgbClr val="C00000"/>
                  </a:solidFill>
                  <a:latin typeface="+mj-ea"/>
                </a:endParaRPr>
              </a:p>
              <a:p>
                <a:pPr marL="342900" indent="-342900" algn="just" eaLnBrk="1" hangingPunct="1">
                  <a:lnSpc>
                    <a:spcPct val="130000"/>
                  </a:lnSpc>
                  <a:spcBef>
                    <a:spcPts val="600"/>
                  </a:spcBef>
                  <a:spcAft>
                    <a:spcPts val="0"/>
                  </a:spcAft>
                  <a:buClr>
                    <a:schemeClr val="tx2"/>
                  </a:buClr>
                  <a:buFont typeface="Wingdings" panose="05000000000000000000" pitchFamily="2" charset="2"/>
                  <a:buChar char="n"/>
                </a:pPr>
                <a:r>
                  <a:rPr lang="zh-CN" altLang="en-US" sz="1900" kern="100" dirty="0">
                    <a:latin typeface="+mj-ea"/>
                  </a:rPr>
                  <a:t>如何计算 </a:t>
                </a:r>
                <a14:m>
                  <m:oMath xmlns:m="http://schemas.openxmlformats.org/officeDocument/2006/math">
                    <m:r>
                      <a:rPr lang="en-US" altLang="zh-CN" sz="1900" b="1" i="1" kern="100">
                        <a:latin typeface="Cambria Math" panose="02040503050406030204" pitchFamily="18" charset="0"/>
                      </a:rPr>
                      <m:t>𝑹</m:t>
                    </m:r>
                    <m:r>
                      <a:rPr lang="en-US" altLang="zh-CN" sz="1900" b="1" kern="100">
                        <a:latin typeface="Cambria Math" panose="02040503050406030204" pitchFamily="18" charset="0"/>
                      </a:rPr>
                      <m:t> </m:t>
                    </m:r>
                    <m:r>
                      <a:rPr lang="en-US" altLang="zh-CN" sz="1900" b="1" kern="100">
                        <a:latin typeface="Cambria Math" panose="02040503050406030204" pitchFamily="18" charset="0"/>
                      </a:rPr>
                      <m:t>𝐦𝐨𝐝</m:t>
                    </m:r>
                    <m:r>
                      <a:rPr lang="en-US" altLang="zh-CN" sz="1900" b="1" kern="100">
                        <a:latin typeface="Cambria Math" panose="02040503050406030204" pitchFamily="18" charset="0"/>
                      </a:rPr>
                      <m:t> </m:t>
                    </m:r>
                    <m:r>
                      <a:rPr lang="en-US" altLang="zh-CN" sz="1900" b="1" i="1" kern="100">
                        <a:latin typeface="Cambria Math" panose="02040503050406030204" pitchFamily="18" charset="0"/>
                      </a:rPr>
                      <m:t>𝑵</m:t>
                    </m:r>
                  </m:oMath>
                </a14:m>
                <a:r>
                  <a:rPr lang="zh-CN" altLang="en-US" sz="1900" kern="100" dirty="0">
                    <a:latin typeface="+mj-ea"/>
                  </a:rPr>
                  <a:t>？</a:t>
                </a:r>
                <a:endParaRPr lang="en-US" altLang="zh-CN" sz="1900" kern="100" dirty="0">
                  <a:latin typeface="+mj-ea"/>
                </a:endParaRPr>
              </a:p>
              <a:p>
                <a:pPr marL="800100" lvl="1" indent="-342900" algn="just" eaLnBrk="1" hangingPunct="1">
                  <a:lnSpc>
                    <a:spcPct val="130000"/>
                  </a:lnSpc>
                  <a:spcBef>
                    <a:spcPts val="600"/>
                  </a:spcBef>
                  <a:spcAft>
                    <a:spcPts val="0"/>
                  </a:spcAft>
                  <a:buClr>
                    <a:schemeClr val="tx2"/>
                  </a:buClr>
                  <a:buFont typeface="Wingdings" panose="05000000000000000000" pitchFamily="2" charset="2"/>
                  <a:buChar char="n"/>
                </a:pPr>
                <a14:m>
                  <m:oMath xmlns:m="http://schemas.openxmlformats.org/officeDocument/2006/math">
                    <m:r>
                      <a:rPr lang="en-US" altLang="zh-CN" sz="1900" b="1" i="1" kern="100">
                        <a:latin typeface="Cambria Math" panose="02040503050406030204" pitchFamily="18" charset="0"/>
                      </a:rPr>
                      <m:t>𝑹</m:t>
                    </m:r>
                    <m:r>
                      <a:rPr lang="en-US" altLang="zh-CN" sz="1900" b="1" i="1" kern="100">
                        <a:latin typeface="Cambria Math" panose="02040503050406030204" pitchFamily="18" charset="0"/>
                      </a:rPr>
                      <m:t>·</m:t>
                    </m:r>
                    <m:r>
                      <a:rPr lang="en-US" altLang="zh-CN" sz="1900" b="1" i="1" kern="100">
                        <a:latin typeface="Cambria Math" panose="02040503050406030204" pitchFamily="18" charset="0"/>
                      </a:rPr>
                      <m:t>𝑹</m:t>
                    </m:r>
                    <m:r>
                      <a:rPr lang="en-US" altLang="zh-CN" sz="1900" b="1" i="1" kern="100">
                        <a:latin typeface="Cambria Math" panose="02040503050406030204" pitchFamily="18" charset="0"/>
                      </a:rPr>
                      <m:t>·</m:t>
                    </m:r>
                    <m:sSup>
                      <m:sSupPr>
                        <m:ctrlPr>
                          <a:rPr lang="en-US" altLang="zh-CN" sz="1900" b="1" i="1" kern="100" dirty="0">
                            <a:latin typeface="Cambria Math" panose="02040503050406030204" pitchFamily="18" charset="0"/>
                          </a:rPr>
                        </m:ctrlPr>
                      </m:sSupPr>
                      <m:e>
                        <m:r>
                          <a:rPr lang="en-US" altLang="zh-CN" sz="1900" b="1" i="1" kern="100" dirty="0">
                            <a:latin typeface="Cambria Math" panose="02040503050406030204" pitchFamily="18" charset="0"/>
                          </a:rPr>
                          <m:t>𝑹</m:t>
                        </m:r>
                      </m:e>
                      <m:sup>
                        <m:r>
                          <a:rPr lang="en-US" altLang="zh-CN" sz="1900" b="1" i="1" kern="100" dirty="0">
                            <a:latin typeface="Cambria Math" panose="02040503050406030204" pitchFamily="18" charset="0"/>
                          </a:rPr>
                          <m:t>−</m:t>
                        </m:r>
                        <m:r>
                          <a:rPr lang="en-US" altLang="zh-CN" sz="1900" b="1" i="1" kern="100" dirty="0">
                            <a:latin typeface="Cambria Math" panose="02040503050406030204" pitchFamily="18" charset="0"/>
                          </a:rPr>
                          <m:t>𝟏</m:t>
                        </m:r>
                      </m:sup>
                    </m:sSup>
                    <m:r>
                      <a:rPr lang="en-US" altLang="zh-CN" sz="1900" b="1" kern="100" dirty="0">
                        <a:latin typeface="Cambria Math" panose="02040503050406030204" pitchFamily="18" charset="0"/>
                      </a:rPr>
                      <m:t> </m:t>
                    </m:r>
                    <m:r>
                      <a:rPr lang="en-US" altLang="zh-CN" sz="1900" b="1" kern="100">
                        <a:latin typeface="Cambria Math" panose="02040503050406030204" pitchFamily="18" charset="0"/>
                      </a:rPr>
                      <m:t>𝐦𝐨𝐝</m:t>
                    </m:r>
                    <m:r>
                      <a:rPr lang="en-US" altLang="zh-CN" sz="1900" b="1" i="1" kern="100">
                        <a:latin typeface="Cambria Math" panose="02040503050406030204" pitchFamily="18" charset="0"/>
                      </a:rPr>
                      <m:t> </m:t>
                    </m:r>
                    <m:r>
                      <a:rPr lang="en-US" altLang="zh-CN" sz="1900" b="1" i="1" kern="100">
                        <a:latin typeface="Cambria Math" panose="02040503050406030204" pitchFamily="18" charset="0"/>
                      </a:rPr>
                      <m:t>𝑵</m:t>
                    </m:r>
                    <m:r>
                      <a:rPr lang="zh-CN" altLang="en-US" sz="1900" b="1" i="1" kern="100">
                        <a:latin typeface="Cambria Math" panose="02040503050406030204" pitchFamily="18" charset="0"/>
                      </a:rPr>
                      <m:t>（</m:t>
                    </m:r>
                  </m:oMath>
                </a14:m>
                <a:r>
                  <a:rPr lang="zh-CN" altLang="en-US" sz="1900" kern="100" dirty="0">
                    <a:latin typeface="+mj-ea"/>
                  </a:rPr>
                  <a:t>需支持</a:t>
                </a:r>
                <a:r>
                  <a:rPr lang="en-US" altLang="zh-CN" sz="1900" kern="100" dirty="0">
                    <a:latin typeface="+mj-ea"/>
                  </a:rPr>
                  <a:t>1025</a:t>
                </a:r>
                <a:r>
                  <a:rPr lang="zh-CN" altLang="en-US" sz="1900" kern="100" dirty="0">
                    <a:latin typeface="+mj-ea"/>
                  </a:rPr>
                  <a:t>比特）</a:t>
                </a:r>
                <a:endParaRPr lang="en-US" altLang="zh-CN" sz="1900" kern="100" dirty="0">
                  <a:latin typeface="+mj-ea"/>
                </a:endParaRPr>
              </a:p>
              <a:p>
                <a:pPr marL="342900" indent="-342900" algn="just" eaLnBrk="1" hangingPunct="1">
                  <a:lnSpc>
                    <a:spcPct val="130000"/>
                  </a:lnSpc>
                  <a:spcBef>
                    <a:spcPts val="600"/>
                  </a:spcBef>
                  <a:spcAft>
                    <a:spcPts val="0"/>
                  </a:spcAft>
                  <a:buClr>
                    <a:schemeClr val="tx2"/>
                  </a:buClr>
                  <a:buFont typeface="Wingdings" panose="05000000000000000000" pitchFamily="2" charset="2"/>
                  <a:buChar char="n"/>
                </a:pPr>
                <a:r>
                  <a:rPr lang="zh-CN" altLang="en-US" sz="1900" dirty="0">
                    <a:latin typeface="+mn-ea"/>
                    <a:ea typeface="+mn-ea"/>
                  </a:rPr>
                  <a:t>如何</a:t>
                </a:r>
                <a:r>
                  <a:rPr lang="zh-CN" altLang="en-US" sz="1900" i="0" dirty="0">
                    <a:latin typeface="+mj-lt"/>
                    <a:ea typeface="+mn-ea"/>
                  </a:rPr>
                  <a:t>计算 </a:t>
                </a:r>
                <a14:m>
                  <m:oMath xmlns:m="http://schemas.openxmlformats.org/officeDocument/2006/math">
                    <m:r>
                      <a:rPr lang="en-US" altLang="zh-CN" sz="1900">
                        <a:latin typeface="Cambria Math" panose="02040503050406030204" pitchFamily="18" charset="0"/>
                        <a:ea typeface="+mn-ea"/>
                      </a:rPr>
                      <m:t>𝒙</m:t>
                    </m:r>
                    <m:r>
                      <a:rPr lang="en-US" altLang="zh-CN" sz="1900">
                        <a:latin typeface="Cambria Math" panose="02040503050406030204" pitchFamily="18" charset="0"/>
                        <a:ea typeface="+mn-ea"/>
                      </a:rPr>
                      <m:t>·</m:t>
                    </m:r>
                    <m:r>
                      <a:rPr lang="en-US" altLang="zh-CN" sz="1900">
                        <a:latin typeface="Cambria Math" panose="02040503050406030204" pitchFamily="18" charset="0"/>
                        <a:ea typeface="+mn-ea"/>
                      </a:rPr>
                      <m:t>𝑹</m:t>
                    </m:r>
                    <m:r>
                      <a:rPr lang="en-US" altLang="zh-CN" sz="1900">
                        <a:latin typeface="Cambria Math" panose="02040503050406030204" pitchFamily="18" charset="0"/>
                        <a:ea typeface="+mn-ea"/>
                      </a:rPr>
                      <m:t> </m:t>
                    </m:r>
                    <m:r>
                      <a:rPr lang="en-US" altLang="zh-CN" sz="1900">
                        <a:latin typeface="Cambria Math" panose="02040503050406030204" pitchFamily="18" charset="0"/>
                        <a:ea typeface="+mn-ea"/>
                      </a:rPr>
                      <m:t>𝐦𝐨𝐝</m:t>
                    </m:r>
                    <m:r>
                      <a:rPr lang="en-US" altLang="zh-CN" sz="1900">
                        <a:latin typeface="Cambria Math" panose="02040503050406030204" pitchFamily="18" charset="0"/>
                        <a:ea typeface="+mn-ea"/>
                      </a:rPr>
                      <m:t> </m:t>
                    </m:r>
                    <m:r>
                      <a:rPr lang="en-US" altLang="zh-CN" sz="1900">
                        <a:latin typeface="Cambria Math" panose="02040503050406030204" pitchFamily="18" charset="0"/>
                        <a:ea typeface="+mn-ea"/>
                      </a:rPr>
                      <m:t>𝑵</m:t>
                    </m:r>
                  </m:oMath>
                </a14:m>
                <a:r>
                  <a:rPr lang="zh-CN" altLang="en-US" sz="1900" kern="100" dirty="0">
                    <a:solidFill>
                      <a:schemeClr val="tx1"/>
                    </a:solidFill>
                    <a:latin typeface="+mj-ea"/>
                  </a:rPr>
                  <a:t>？</a:t>
                </a:r>
                <a:endParaRPr lang="en-US" altLang="zh-CN" sz="1900" kern="100" dirty="0">
                  <a:solidFill>
                    <a:schemeClr val="tx1"/>
                  </a:solidFill>
                  <a:latin typeface="+mj-ea"/>
                </a:endParaRPr>
              </a:p>
              <a:p>
                <a:pPr marL="800100" lvl="1" indent="-342900" algn="just" eaLnBrk="1" hangingPunct="1">
                  <a:lnSpc>
                    <a:spcPct val="130000"/>
                  </a:lnSpc>
                  <a:spcBef>
                    <a:spcPts val="600"/>
                  </a:spcBef>
                  <a:spcAft>
                    <a:spcPts val="0"/>
                  </a:spcAft>
                  <a:buClr>
                    <a:schemeClr val="tx2"/>
                  </a:buClr>
                  <a:buFont typeface="Wingdings" panose="05000000000000000000" pitchFamily="2" charset="2"/>
                  <a:buChar char="n"/>
                </a:pPr>
                <a14:m>
                  <m:oMath xmlns:m="http://schemas.openxmlformats.org/officeDocument/2006/math">
                    <m:r>
                      <a:rPr lang="en-US" altLang="zh-CN" sz="1900" b="1" i="1" kern="100" smtClean="0">
                        <a:solidFill>
                          <a:schemeClr val="tx1"/>
                        </a:solidFill>
                        <a:effectLst/>
                        <a:latin typeface="Cambria Math" panose="02040503050406030204" pitchFamily="18" charset="0"/>
                        <a:ea typeface="+mj-ea"/>
                      </a:rPr>
                      <m:t>𝒙</m:t>
                    </m:r>
                    <m:r>
                      <a:rPr lang="en-US" altLang="zh-CN" sz="1900" b="1" i="1" kern="100" smtClean="0">
                        <a:solidFill>
                          <a:schemeClr val="tx1"/>
                        </a:solidFill>
                        <a:effectLst/>
                        <a:latin typeface="Cambria Math" panose="02040503050406030204" pitchFamily="18" charset="0"/>
                        <a:ea typeface="+mj-ea"/>
                      </a:rPr>
                      <m:t>·</m:t>
                    </m:r>
                    <m:sSup>
                      <m:sSupPr>
                        <m:ctrlPr>
                          <a:rPr lang="en-US" altLang="zh-CN" sz="1900" b="1" i="1" kern="100" dirty="0">
                            <a:solidFill>
                              <a:schemeClr val="tx1"/>
                            </a:solidFill>
                            <a:latin typeface="Cambria Math" panose="02040503050406030204" pitchFamily="18" charset="0"/>
                          </a:rPr>
                        </m:ctrlPr>
                      </m:sSupPr>
                      <m:e>
                        <m:r>
                          <a:rPr lang="en-US" altLang="zh-CN" sz="1900" b="1" i="1" kern="100" dirty="0">
                            <a:solidFill>
                              <a:schemeClr val="tx1"/>
                            </a:solidFill>
                            <a:latin typeface="Cambria Math" panose="02040503050406030204" pitchFamily="18" charset="0"/>
                          </a:rPr>
                          <m:t>𝑹</m:t>
                        </m:r>
                      </m:e>
                      <m:sup>
                        <m:r>
                          <a:rPr lang="en-US" altLang="zh-CN" sz="1900" b="1" i="1" kern="100" dirty="0" smtClean="0">
                            <a:solidFill>
                              <a:schemeClr val="tx1"/>
                            </a:solidFill>
                            <a:latin typeface="Cambria Math" panose="02040503050406030204" pitchFamily="18" charset="0"/>
                          </a:rPr>
                          <m:t>𝟐</m:t>
                        </m:r>
                      </m:sup>
                    </m:sSup>
                    <m:r>
                      <a:rPr lang="en-US" altLang="zh-CN" sz="1900" b="1" i="1" kern="100" smtClean="0">
                        <a:solidFill>
                          <a:schemeClr val="tx1"/>
                        </a:solidFill>
                        <a:effectLst/>
                        <a:latin typeface="Cambria Math" panose="02040503050406030204" pitchFamily="18" charset="0"/>
                        <a:ea typeface="+mj-ea"/>
                      </a:rPr>
                      <m:t>·</m:t>
                    </m:r>
                    <m:sSup>
                      <m:sSupPr>
                        <m:ctrlPr>
                          <a:rPr lang="en-US" altLang="zh-CN" sz="1900" b="1" i="1" kern="100" dirty="0" smtClean="0">
                            <a:solidFill>
                              <a:schemeClr val="tx1"/>
                            </a:solidFill>
                            <a:effectLst/>
                            <a:latin typeface="Cambria Math" panose="02040503050406030204" pitchFamily="18" charset="0"/>
                            <a:ea typeface="+mn-ea"/>
                          </a:rPr>
                        </m:ctrlPr>
                      </m:sSupPr>
                      <m:e>
                        <m:r>
                          <a:rPr lang="en-US" altLang="zh-CN" sz="1900" b="1" i="1" kern="100" dirty="0">
                            <a:solidFill>
                              <a:schemeClr val="tx1"/>
                            </a:solidFill>
                            <a:effectLst/>
                            <a:latin typeface="Cambria Math" panose="02040503050406030204" pitchFamily="18" charset="0"/>
                            <a:ea typeface="+mn-ea"/>
                          </a:rPr>
                          <m:t>𝑹</m:t>
                        </m:r>
                      </m:e>
                      <m:sup>
                        <m:r>
                          <a:rPr lang="en-US" altLang="zh-CN" sz="1900" b="1" i="1" kern="100" dirty="0">
                            <a:solidFill>
                              <a:schemeClr val="tx1"/>
                            </a:solidFill>
                            <a:effectLst/>
                            <a:latin typeface="Cambria Math" panose="02040503050406030204" pitchFamily="18" charset="0"/>
                            <a:ea typeface="+mn-ea"/>
                          </a:rPr>
                          <m:t>−</m:t>
                        </m:r>
                        <m:r>
                          <a:rPr lang="en-US" altLang="zh-CN" sz="1900" b="1" i="1" kern="100" dirty="0">
                            <a:solidFill>
                              <a:schemeClr val="tx1"/>
                            </a:solidFill>
                            <a:effectLst/>
                            <a:latin typeface="Cambria Math" panose="02040503050406030204" pitchFamily="18" charset="0"/>
                            <a:ea typeface="+mn-ea"/>
                          </a:rPr>
                          <m:t>𝟏</m:t>
                        </m:r>
                      </m:sup>
                    </m:sSup>
                    <m:r>
                      <a:rPr lang="en-US" altLang="zh-CN" sz="1900" b="1" i="0" kern="100" dirty="0" smtClean="0">
                        <a:solidFill>
                          <a:schemeClr val="tx1"/>
                        </a:solidFill>
                        <a:effectLst/>
                        <a:latin typeface="Cambria Math" panose="02040503050406030204" pitchFamily="18" charset="0"/>
                        <a:ea typeface="+mn-ea"/>
                      </a:rPr>
                      <m:t> </m:t>
                    </m:r>
                    <m:r>
                      <a:rPr lang="en-US" altLang="zh-CN" sz="1900" b="1" i="0" kern="100" smtClean="0">
                        <a:solidFill>
                          <a:schemeClr val="tx1"/>
                        </a:solidFill>
                        <a:effectLst/>
                        <a:latin typeface="Cambria Math" panose="02040503050406030204" pitchFamily="18" charset="0"/>
                        <a:ea typeface="+mn-ea"/>
                      </a:rPr>
                      <m:t>𝐦𝐨𝐝</m:t>
                    </m:r>
                    <m:r>
                      <a:rPr lang="en-US" altLang="zh-CN" sz="1900" b="1" i="1" kern="100" smtClean="0">
                        <a:solidFill>
                          <a:schemeClr val="tx1"/>
                        </a:solidFill>
                        <a:effectLst/>
                        <a:latin typeface="Cambria Math" panose="02040503050406030204" pitchFamily="18" charset="0"/>
                        <a:ea typeface="+mn-ea"/>
                      </a:rPr>
                      <m:t> </m:t>
                    </m:r>
                    <m:r>
                      <a:rPr lang="en-US" altLang="zh-CN" sz="1900" b="1" i="1" kern="100" smtClean="0">
                        <a:solidFill>
                          <a:schemeClr val="tx1"/>
                        </a:solidFill>
                        <a:effectLst/>
                        <a:latin typeface="Cambria Math" panose="02040503050406030204" pitchFamily="18" charset="0"/>
                        <a:ea typeface="+mn-ea"/>
                      </a:rPr>
                      <m:t>𝑵</m:t>
                    </m:r>
                  </m:oMath>
                </a14:m>
                <a:endParaRPr lang="en-US" altLang="zh-CN" sz="1900" kern="100" dirty="0">
                  <a:solidFill>
                    <a:schemeClr val="tx1"/>
                  </a:solidFill>
                  <a:latin typeface="+mj-ea"/>
                </a:endParaRPr>
              </a:p>
              <a:p>
                <a:pPr marL="342900" indent="-342900" algn="just" eaLnBrk="1" hangingPunct="1">
                  <a:lnSpc>
                    <a:spcPct val="130000"/>
                  </a:lnSpc>
                  <a:spcBef>
                    <a:spcPts val="600"/>
                  </a:spcBef>
                  <a:spcAft>
                    <a:spcPts val="0"/>
                  </a:spcAft>
                  <a:buClr>
                    <a:schemeClr val="tx2"/>
                  </a:buClr>
                  <a:buFont typeface="Wingdings" panose="05000000000000000000" pitchFamily="2" charset="2"/>
                  <a:buChar char="n"/>
                </a:pPr>
                <a:r>
                  <a:rPr lang="zh-CN" altLang="en-US" sz="1900" dirty="0">
                    <a:latin typeface="+mn-ea"/>
                    <a:ea typeface="+mn-ea"/>
                  </a:rPr>
                  <a:t>如何</a:t>
                </a:r>
                <a:r>
                  <a:rPr lang="zh-CN" altLang="en-US" sz="1900" i="0" dirty="0">
                    <a:latin typeface="+mj-lt"/>
                    <a:ea typeface="+mn-ea"/>
                  </a:rPr>
                  <a:t>计算 </a:t>
                </a:r>
                <a14:m>
                  <m:oMath xmlns:m="http://schemas.openxmlformats.org/officeDocument/2006/math">
                    <m:r>
                      <a:rPr lang="en-US" altLang="zh-CN" sz="1900" b="1" i="1" kern="100">
                        <a:latin typeface="Cambria Math" panose="02040503050406030204" pitchFamily="18" charset="0"/>
                      </a:rPr>
                      <m:t>𝑨</m:t>
                    </m:r>
                    <m:r>
                      <a:rPr lang="en-US" altLang="zh-CN" sz="1900" b="1" i="1" kern="100">
                        <a:latin typeface="Cambria Math" panose="02040503050406030204" pitchFamily="18" charset="0"/>
                      </a:rPr>
                      <m:t>·</m:t>
                    </m:r>
                    <m:sSup>
                      <m:sSupPr>
                        <m:ctrlPr>
                          <a:rPr lang="en-US" altLang="zh-CN" sz="1900" b="1" i="1" kern="100" dirty="0">
                            <a:latin typeface="Cambria Math" panose="02040503050406030204" pitchFamily="18" charset="0"/>
                          </a:rPr>
                        </m:ctrlPr>
                      </m:sSupPr>
                      <m:e>
                        <m:r>
                          <a:rPr lang="en-US" altLang="zh-CN" sz="1900" b="1" i="1" kern="100" dirty="0">
                            <a:latin typeface="Cambria Math" panose="02040503050406030204" pitchFamily="18" charset="0"/>
                          </a:rPr>
                          <m:t>𝑹</m:t>
                        </m:r>
                      </m:e>
                      <m:sup>
                        <m:r>
                          <a:rPr lang="en-US" altLang="zh-CN" sz="1900" b="1" i="1" kern="100" dirty="0">
                            <a:latin typeface="Cambria Math" panose="02040503050406030204" pitchFamily="18" charset="0"/>
                          </a:rPr>
                          <m:t>−</m:t>
                        </m:r>
                        <m:r>
                          <a:rPr lang="en-US" altLang="zh-CN" sz="1900" b="1" i="1" kern="100" dirty="0">
                            <a:latin typeface="Cambria Math" panose="02040503050406030204" pitchFamily="18" charset="0"/>
                          </a:rPr>
                          <m:t>𝟏</m:t>
                        </m:r>
                      </m:sup>
                    </m:sSup>
                    <m:r>
                      <a:rPr lang="en-US" altLang="zh-CN" sz="1900" b="1" i="1" kern="100" dirty="0" smtClean="0">
                        <a:latin typeface="Cambria Math" panose="02040503050406030204" pitchFamily="18" charset="0"/>
                      </a:rPr>
                      <m:t> </m:t>
                    </m:r>
                    <m:r>
                      <a:rPr lang="en-US" altLang="zh-CN" sz="1900" b="1" i="1" kern="100">
                        <a:latin typeface="Cambria Math" panose="02040503050406030204" pitchFamily="18" charset="0"/>
                      </a:rPr>
                      <m:t>𝐦𝐨𝐝</m:t>
                    </m:r>
                    <m:r>
                      <a:rPr lang="en-US" altLang="zh-CN" sz="1900" b="1" i="1" kern="100">
                        <a:latin typeface="Cambria Math" panose="02040503050406030204" pitchFamily="18" charset="0"/>
                      </a:rPr>
                      <m:t> </m:t>
                    </m:r>
                    <m:r>
                      <a:rPr lang="en-US" altLang="zh-CN" sz="1900" b="1" i="1" kern="100">
                        <a:latin typeface="Cambria Math" panose="02040503050406030204" pitchFamily="18" charset="0"/>
                      </a:rPr>
                      <m:t>𝑵</m:t>
                    </m:r>
                  </m:oMath>
                </a14:m>
                <a:endParaRPr lang="en-US" altLang="zh-CN" sz="1900" kern="100" dirty="0">
                  <a:solidFill>
                    <a:schemeClr val="tx1"/>
                  </a:solidFill>
                  <a:latin typeface="+mj-ea"/>
                </a:endParaRPr>
              </a:p>
              <a:p>
                <a:pPr marL="800100" lvl="1" indent="-342900" algn="just" eaLnBrk="1" hangingPunct="1">
                  <a:lnSpc>
                    <a:spcPct val="130000"/>
                  </a:lnSpc>
                  <a:spcBef>
                    <a:spcPts val="600"/>
                  </a:spcBef>
                  <a:spcAft>
                    <a:spcPts val="0"/>
                  </a:spcAft>
                  <a:buClr>
                    <a:schemeClr val="tx2"/>
                  </a:buClr>
                  <a:buFont typeface="Wingdings" panose="05000000000000000000" pitchFamily="2" charset="2"/>
                  <a:buChar char="n"/>
                </a:pPr>
                <a14:m>
                  <m:oMath xmlns:m="http://schemas.openxmlformats.org/officeDocument/2006/math">
                    <m:r>
                      <a:rPr lang="en-US" altLang="zh-CN" sz="1900" b="1" i="1" kern="100">
                        <a:latin typeface="Cambria Math" panose="02040503050406030204" pitchFamily="18" charset="0"/>
                      </a:rPr>
                      <m:t>𝑨</m:t>
                    </m:r>
                    <m:r>
                      <a:rPr lang="en-US" altLang="zh-CN" sz="1900" b="1" i="1" kern="100">
                        <a:latin typeface="Cambria Math" panose="02040503050406030204" pitchFamily="18" charset="0"/>
                      </a:rPr>
                      <m:t>·</m:t>
                    </m:r>
                    <m:r>
                      <a:rPr lang="en-US" altLang="zh-CN" sz="1900" b="1" i="1" kern="100" smtClean="0">
                        <a:latin typeface="Cambria Math" panose="02040503050406030204" pitchFamily="18" charset="0"/>
                      </a:rPr>
                      <m:t>𝟏</m:t>
                    </m:r>
                    <m:r>
                      <a:rPr lang="en-US" altLang="zh-CN" sz="1900" b="1" i="1" kern="100">
                        <a:latin typeface="Cambria Math" panose="02040503050406030204" pitchFamily="18" charset="0"/>
                      </a:rPr>
                      <m:t>·</m:t>
                    </m:r>
                    <m:sSup>
                      <m:sSupPr>
                        <m:ctrlPr>
                          <a:rPr lang="en-US" altLang="zh-CN" sz="1900" b="1" i="1" kern="100" dirty="0">
                            <a:latin typeface="Cambria Math" panose="02040503050406030204" pitchFamily="18" charset="0"/>
                          </a:rPr>
                        </m:ctrlPr>
                      </m:sSupPr>
                      <m:e>
                        <m:r>
                          <a:rPr lang="en-US" altLang="zh-CN" sz="1900" b="1" i="1" kern="100" dirty="0">
                            <a:latin typeface="Cambria Math" panose="02040503050406030204" pitchFamily="18" charset="0"/>
                          </a:rPr>
                          <m:t>𝑹</m:t>
                        </m:r>
                      </m:e>
                      <m:sup>
                        <m:r>
                          <a:rPr lang="en-US" altLang="zh-CN" sz="1900" b="1" i="1" kern="100" dirty="0">
                            <a:latin typeface="Cambria Math" panose="02040503050406030204" pitchFamily="18" charset="0"/>
                          </a:rPr>
                          <m:t>−</m:t>
                        </m:r>
                        <m:r>
                          <a:rPr lang="en-US" altLang="zh-CN" sz="1900" b="1" i="1" kern="100" dirty="0">
                            <a:latin typeface="Cambria Math" panose="02040503050406030204" pitchFamily="18" charset="0"/>
                          </a:rPr>
                          <m:t>𝟏</m:t>
                        </m:r>
                      </m:sup>
                    </m:sSup>
                    <m:r>
                      <a:rPr lang="en-US" altLang="zh-CN" sz="1900" b="1" i="1" kern="100" dirty="0" smtClean="0">
                        <a:latin typeface="Cambria Math" panose="02040503050406030204" pitchFamily="18" charset="0"/>
                      </a:rPr>
                      <m:t> </m:t>
                    </m:r>
                    <m:r>
                      <a:rPr lang="en-US" altLang="zh-CN" sz="1900" b="1" i="1" kern="100">
                        <a:latin typeface="Cambria Math" panose="02040503050406030204" pitchFamily="18" charset="0"/>
                      </a:rPr>
                      <m:t>𝐦𝐨𝐝</m:t>
                    </m:r>
                    <m:r>
                      <a:rPr lang="en-US" altLang="zh-CN" sz="1900" b="1" i="1" kern="100">
                        <a:latin typeface="Cambria Math" panose="02040503050406030204" pitchFamily="18" charset="0"/>
                      </a:rPr>
                      <m:t> </m:t>
                    </m:r>
                    <m:r>
                      <a:rPr lang="en-US" altLang="zh-CN" sz="1900" b="1" i="1" kern="100">
                        <a:latin typeface="Cambria Math" panose="02040503050406030204" pitchFamily="18" charset="0"/>
                      </a:rPr>
                      <m:t>𝑵</m:t>
                    </m:r>
                  </m:oMath>
                </a14:m>
                <a:endParaRPr lang="en-US" altLang="zh-CN" sz="1900" kern="100" dirty="0">
                  <a:solidFill>
                    <a:schemeClr val="tx1"/>
                  </a:solidFill>
                  <a:latin typeface="+mj-ea"/>
                </a:endParaRPr>
              </a:p>
              <a:p>
                <a:pPr marL="342900" indent="-342900" algn="just" eaLnBrk="1" hangingPunct="1">
                  <a:lnSpc>
                    <a:spcPct val="130000"/>
                  </a:lnSpc>
                  <a:spcBef>
                    <a:spcPts val="600"/>
                  </a:spcBef>
                  <a:spcAft>
                    <a:spcPts val="0"/>
                  </a:spcAft>
                  <a:buClr>
                    <a:schemeClr val="tx2"/>
                  </a:buClr>
                  <a:buFont typeface="Wingdings" panose="05000000000000000000" pitchFamily="2" charset="2"/>
                  <a:buChar char="n"/>
                </a:pPr>
                <a:r>
                  <a:rPr lang="zh-CN" altLang="en-US" sz="1900" dirty="0">
                    <a:latin typeface="+mn-ea"/>
                    <a:ea typeface="+mn-ea"/>
                  </a:rPr>
                  <a:t>实际工程中，因为</a:t>
                </a:r>
                <a14:m>
                  <m:oMath xmlns:m="http://schemas.openxmlformats.org/officeDocument/2006/math">
                    <m:r>
                      <a:rPr lang="en-US" altLang="zh-CN" sz="1900" b="1" i="1" dirty="0" smtClean="0">
                        <a:latin typeface="Cambria Math" panose="02040503050406030204" pitchFamily="18" charset="0"/>
                        <a:ea typeface="+mn-ea"/>
                      </a:rPr>
                      <m:t>𝑵</m:t>
                    </m:r>
                  </m:oMath>
                </a14:m>
                <a:r>
                  <a:rPr lang="zh-CN" altLang="en-US" sz="1900" i="0" dirty="0">
                    <a:latin typeface="+mj-lt"/>
                    <a:ea typeface="+mn-ea"/>
                  </a:rPr>
                  <a:t>确定了、</a:t>
                </a:r>
                <a14:m>
                  <m:oMath xmlns:m="http://schemas.openxmlformats.org/officeDocument/2006/math">
                    <m:r>
                      <a:rPr lang="en-US" altLang="zh-CN" sz="1900" b="1" i="1" dirty="0" smtClean="0">
                        <a:latin typeface="Cambria Math" panose="02040503050406030204" pitchFamily="18" charset="0"/>
                        <a:ea typeface="+mn-ea"/>
                      </a:rPr>
                      <m:t>𝑹</m:t>
                    </m:r>
                  </m:oMath>
                </a14:m>
                <a:r>
                  <a:rPr lang="zh-CN" altLang="en-US" sz="1900" i="0" dirty="0">
                    <a:latin typeface="+mj-lt"/>
                    <a:ea typeface="+mn-ea"/>
                  </a:rPr>
                  <a:t>就确定了，</a:t>
                </a:r>
                <a:r>
                  <a:rPr lang="zh-CN" altLang="en-US" sz="1900" dirty="0">
                    <a:latin typeface="+mj-lt"/>
                    <a:ea typeface="+mn-ea"/>
                  </a:rPr>
                  <a:t>故 </a:t>
                </a:r>
                <a14:m>
                  <m:oMath xmlns:m="http://schemas.openxmlformats.org/officeDocument/2006/math">
                    <m:r>
                      <a:rPr lang="en-US" altLang="zh-CN" sz="1900">
                        <a:latin typeface="Cambria Math" panose="02040503050406030204" pitchFamily="18" charset="0"/>
                        <a:ea typeface="+mn-ea"/>
                      </a:rPr>
                      <m:t>𝑹</m:t>
                    </m:r>
                    <m:r>
                      <a:rPr lang="en-US" altLang="zh-CN" sz="1900">
                        <a:latin typeface="Cambria Math" panose="02040503050406030204" pitchFamily="18" charset="0"/>
                        <a:ea typeface="+mn-ea"/>
                      </a:rPr>
                      <m:t> </m:t>
                    </m:r>
                    <m:r>
                      <a:rPr lang="en-US" altLang="zh-CN" sz="1900">
                        <a:latin typeface="Cambria Math" panose="02040503050406030204" pitchFamily="18" charset="0"/>
                        <a:ea typeface="+mn-ea"/>
                      </a:rPr>
                      <m:t>𝐦𝐨𝐝</m:t>
                    </m:r>
                    <m:r>
                      <a:rPr lang="en-US" altLang="zh-CN" sz="1900">
                        <a:latin typeface="Cambria Math" panose="02040503050406030204" pitchFamily="18" charset="0"/>
                        <a:ea typeface="+mn-ea"/>
                      </a:rPr>
                      <m:t> </m:t>
                    </m:r>
                    <m:r>
                      <a:rPr lang="en-US" altLang="zh-CN" sz="1900">
                        <a:latin typeface="Cambria Math" panose="02040503050406030204" pitchFamily="18" charset="0"/>
                        <a:ea typeface="+mn-ea"/>
                      </a:rPr>
                      <m:t>𝑵</m:t>
                    </m:r>
                  </m:oMath>
                </a14:m>
                <a:r>
                  <a:rPr lang="zh-CN" altLang="en-US" sz="1900" kern="100" dirty="0">
                    <a:solidFill>
                      <a:schemeClr val="tx1"/>
                    </a:solidFill>
                    <a:latin typeface="+mj-ea"/>
                  </a:rPr>
                  <a:t>、</a:t>
                </a:r>
                <a14:m>
                  <m:oMath xmlns:m="http://schemas.openxmlformats.org/officeDocument/2006/math">
                    <m:sSup>
                      <m:sSupPr>
                        <m:ctrlPr>
                          <a:rPr lang="en-US" altLang="zh-CN" sz="1900" b="1" i="1" kern="100" dirty="0">
                            <a:latin typeface="Cambria Math" panose="02040503050406030204" pitchFamily="18" charset="0"/>
                          </a:rPr>
                        </m:ctrlPr>
                      </m:sSupPr>
                      <m:e>
                        <m:r>
                          <a:rPr lang="en-US" altLang="zh-CN" sz="1900" b="1" i="1" kern="100" dirty="0">
                            <a:latin typeface="Cambria Math" panose="02040503050406030204" pitchFamily="18" charset="0"/>
                          </a:rPr>
                          <m:t>𝑹</m:t>
                        </m:r>
                      </m:e>
                      <m:sup>
                        <m:r>
                          <a:rPr lang="en-US" altLang="zh-CN" sz="1900" b="1" i="1" kern="100" dirty="0">
                            <a:latin typeface="Cambria Math" panose="02040503050406030204" pitchFamily="18" charset="0"/>
                          </a:rPr>
                          <m:t>𝟐</m:t>
                        </m:r>
                      </m:sup>
                    </m:sSup>
                    <m:r>
                      <a:rPr lang="en-US" altLang="zh-CN" sz="1900" b="1" i="0" kern="100" dirty="0" smtClean="0">
                        <a:latin typeface="Cambria Math" panose="02040503050406030204" pitchFamily="18" charset="0"/>
                      </a:rPr>
                      <m:t> </m:t>
                    </m:r>
                    <m:r>
                      <a:rPr lang="en-US" altLang="zh-CN" sz="1900" b="1" kern="100">
                        <a:latin typeface="Cambria Math" panose="02040503050406030204" pitchFamily="18" charset="0"/>
                      </a:rPr>
                      <m:t>𝐦𝐨𝐝</m:t>
                    </m:r>
                    <m:r>
                      <a:rPr lang="en-US" altLang="zh-CN" sz="1900" b="1" kern="100">
                        <a:latin typeface="Cambria Math" panose="02040503050406030204" pitchFamily="18" charset="0"/>
                      </a:rPr>
                      <m:t> </m:t>
                    </m:r>
                    <m:r>
                      <a:rPr lang="en-US" altLang="zh-CN" sz="1900" b="1" i="1" kern="100">
                        <a:latin typeface="Cambria Math" panose="02040503050406030204" pitchFamily="18" charset="0"/>
                      </a:rPr>
                      <m:t>𝑵</m:t>
                    </m:r>
                  </m:oMath>
                </a14:m>
                <a:r>
                  <a:rPr lang="zh-CN" altLang="en-US" sz="1900" kern="100" dirty="0">
                    <a:solidFill>
                      <a:schemeClr val="tx1"/>
                    </a:solidFill>
                    <a:latin typeface="+mj-ea"/>
                  </a:rPr>
                  <a:t> 可以提前计算好，作为</a:t>
                </a:r>
                <a:r>
                  <a:rPr lang="zh-CN" altLang="en-US" sz="1900" b="1" kern="100" dirty="0">
                    <a:solidFill>
                      <a:srgbClr val="C00000"/>
                    </a:solidFill>
                    <a:latin typeface="+mj-ea"/>
                  </a:rPr>
                  <a:t>算法输入</a:t>
                </a:r>
                <a:endParaRPr lang="en-US" altLang="zh-CN" sz="1900" b="1" kern="100" dirty="0">
                  <a:solidFill>
                    <a:srgbClr val="C00000"/>
                  </a:solidFill>
                  <a:latin typeface="+mj-ea"/>
                </a:endParaRPr>
              </a:p>
            </p:txBody>
          </p:sp>
        </mc:Choice>
        <mc:Fallback xmlns="">
          <p:sp>
            <p:nvSpPr>
              <p:cNvPr id="5" name="文本框 4">
                <a:extLst>
                  <a:ext uri="{FF2B5EF4-FFF2-40B4-BE49-F238E27FC236}">
                    <a16:creationId xmlns:a16="http://schemas.microsoft.com/office/drawing/2014/main" id="{94DE293E-998E-1478-64D3-0F327BE64D5C}"/>
                  </a:ext>
                </a:extLst>
              </p:cNvPr>
              <p:cNvSpPr txBox="1">
                <a:spLocks noRot="1" noChangeAspect="1" noMove="1" noResize="1" noEditPoints="1" noAdjustHandles="1" noChangeArrowheads="1" noChangeShapeType="1" noTextEdit="1"/>
              </p:cNvSpPr>
              <p:nvPr/>
            </p:nvSpPr>
            <p:spPr>
              <a:xfrm>
                <a:off x="499266" y="1183546"/>
                <a:ext cx="5294313" cy="4818370"/>
              </a:xfrm>
              <a:prstGeom prst="rect">
                <a:avLst/>
              </a:prstGeom>
              <a:blipFill>
                <a:blip r:embed="rId3"/>
                <a:stretch>
                  <a:fillRect l="-922" r="-1037" b="-1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489756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42A8CE1-B9F9-81CF-BB2A-E7DA2484F4A7}"/>
                  </a:ext>
                </a:extLst>
              </p:cNvPr>
              <p:cNvSpPr>
                <a:spLocks noGrp="1"/>
              </p:cNvSpPr>
              <p:nvPr>
                <p:ph type="title"/>
              </p:nvPr>
            </p:nvSpPr>
            <p:spPr>
              <a:xfrm>
                <a:off x="577850" y="244675"/>
                <a:ext cx="8643848" cy="488916"/>
              </a:xfrm>
            </p:spPr>
            <p:txBody>
              <a:bodyPr/>
              <a:lstStyle/>
              <a:p>
                <a:r>
                  <a:rPr lang="en-US" altLang="zh-CN" dirty="0"/>
                  <a:t>4.2 Montgomery</a:t>
                </a:r>
                <a:r>
                  <a:rPr lang="zh-CN" altLang="en-US" dirty="0"/>
                  <a:t>模约减：</a:t>
                </a:r>
                <a14:m>
                  <m:oMath xmlns:m="http://schemas.openxmlformats.org/officeDocument/2006/math">
                    <m:r>
                      <a:rPr lang="en-US" altLang="zh-CN" sz="2800" b="1" i="1" dirty="0" smtClean="0">
                        <a:solidFill>
                          <a:schemeClr val="tx1"/>
                        </a:solidFill>
                        <a:latin typeface="Cambria Math" panose="02040503050406030204" pitchFamily="18" charset="0"/>
                      </a:rPr>
                      <m:t>𝑻</m:t>
                    </m:r>
                    <m:sSup>
                      <m:sSupPr>
                        <m:ctrlPr>
                          <a:rPr lang="en-US" altLang="zh-CN" sz="2800" b="1"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𝑹</m:t>
                        </m:r>
                      </m:e>
                      <m:sup>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𝟏</m:t>
                        </m:r>
                      </m:sup>
                    </m:sSup>
                    <m:r>
                      <a:rPr lang="en-US" altLang="zh-CN" sz="2800" b="1" i="1" dirty="0">
                        <a:solidFill>
                          <a:schemeClr val="tx1"/>
                        </a:solidFill>
                        <a:latin typeface="Cambria Math" panose="02040503050406030204" pitchFamily="18" charset="0"/>
                      </a:rPr>
                      <m:t> </m:t>
                    </m:r>
                    <m:r>
                      <a:rPr lang="en-US" altLang="zh-CN" sz="2800" b="1" i="1" dirty="0">
                        <a:solidFill>
                          <a:schemeClr val="tx1"/>
                        </a:solidFill>
                        <a:latin typeface="Cambria Math" panose="02040503050406030204" pitchFamily="18" charset="0"/>
                      </a:rPr>
                      <m:t>𝒎𝒐𝒅</m:t>
                    </m:r>
                    <m:r>
                      <a:rPr lang="en-US" altLang="zh-CN" sz="2800" b="1" i="1" dirty="0">
                        <a:solidFill>
                          <a:schemeClr val="tx1"/>
                        </a:solidFill>
                        <a:latin typeface="Cambria Math" panose="02040503050406030204" pitchFamily="18" charset="0"/>
                      </a:rPr>
                      <m:t> </m:t>
                    </m:r>
                    <m:r>
                      <a:rPr lang="en-US" altLang="zh-CN" sz="2800" b="1" i="1" dirty="0">
                        <a:solidFill>
                          <a:schemeClr val="tx1"/>
                        </a:solidFill>
                        <a:latin typeface="Cambria Math" panose="02040503050406030204" pitchFamily="18" charset="0"/>
                      </a:rPr>
                      <m:t>𝒎</m:t>
                    </m:r>
                  </m:oMath>
                </a14:m>
                <a:endParaRPr lang="zh-CN" altLang="en-US" dirty="0"/>
              </a:p>
            </p:txBody>
          </p:sp>
        </mc:Choice>
        <mc:Fallback xmlns="">
          <p:sp>
            <p:nvSpPr>
              <p:cNvPr id="2" name="标题 1">
                <a:extLst>
                  <a:ext uri="{FF2B5EF4-FFF2-40B4-BE49-F238E27FC236}">
                    <a16:creationId xmlns:a16="http://schemas.microsoft.com/office/drawing/2014/main" id="{442A8CE1-B9F9-81CF-BB2A-E7DA2484F4A7}"/>
                  </a:ext>
                </a:extLst>
              </p:cNvPr>
              <p:cNvSpPr>
                <a:spLocks noGrp="1" noRot="1" noChangeAspect="1" noMove="1" noResize="1" noEditPoints="1" noAdjustHandles="1" noChangeArrowheads="1" noChangeShapeType="1" noTextEdit="1"/>
              </p:cNvSpPr>
              <p:nvPr>
                <p:ph type="title"/>
              </p:nvPr>
            </p:nvSpPr>
            <p:spPr>
              <a:xfrm>
                <a:off x="577850" y="244675"/>
                <a:ext cx="8643848" cy="488916"/>
              </a:xfrm>
              <a:blipFill>
                <a:blip r:embed="rId2"/>
                <a:stretch>
                  <a:fillRect l="-1481" t="-18750" b="-3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A884A4B-631A-141E-769B-BEEFF12C6F7B}"/>
                  </a:ext>
                </a:extLst>
              </p:cNvPr>
              <p:cNvSpPr txBox="1"/>
              <p:nvPr/>
            </p:nvSpPr>
            <p:spPr>
              <a:xfrm>
                <a:off x="462756" y="1002632"/>
                <a:ext cx="11266488" cy="5130828"/>
              </a:xfrm>
              <a:prstGeom prst="rect">
                <a:avLst/>
              </a:prstGeom>
              <a:noFill/>
            </p:spPr>
            <p:txBody>
              <a:bodyPr wrap="square" rtlCol="0">
                <a:spAutoFit/>
              </a:bodyPr>
              <a:lstStyle/>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动机：</a:t>
                </a:r>
                <a14:m>
                  <m:oMath xmlns:m="http://schemas.openxmlformats.org/officeDocument/2006/math">
                    <m:r>
                      <a:rPr lang="en-US" altLang="zh-CN" sz="2000" b="1" i="1" dirty="0" smtClean="0">
                        <a:latin typeface="Cambria Math" panose="02040503050406030204" pitchFamily="18" charset="0"/>
                      </a:rPr>
                      <m:t>𝑻</m:t>
                    </m:r>
                    <m:r>
                      <a:rPr lang="en-US" altLang="zh-CN" sz="2000" b="1" i="1" dirty="0" smtClean="0">
                        <a:latin typeface="Cambria Math" panose="02040503050406030204" pitchFamily="18" charset="0"/>
                      </a:rPr>
                      <m:t> </m:t>
                    </m:r>
                    <m:r>
                      <a:rPr lang="en-US" altLang="zh-CN" sz="2000" b="1" dirty="0">
                        <a:latin typeface="Cambria Math" panose="02040503050406030204" pitchFamily="18" charset="0"/>
                      </a:rPr>
                      <m:t>𝐦𝐨𝐝</m:t>
                    </m:r>
                    <m:r>
                      <a:rPr lang="en-US" altLang="zh-CN" sz="2000" b="1" i="1" dirty="0">
                        <a:latin typeface="Cambria Math" panose="02040503050406030204" pitchFamily="18" charset="0"/>
                      </a:rPr>
                      <m:t> </m:t>
                    </m:r>
                    <m:r>
                      <a:rPr lang="en-US" altLang="zh-CN" sz="2000" b="1" i="1" dirty="0">
                        <a:latin typeface="Cambria Math" panose="02040503050406030204" pitchFamily="18" charset="0"/>
                      </a:rPr>
                      <m:t>𝒎</m:t>
                    </m:r>
                  </m:oMath>
                </a14:m>
                <a:r>
                  <a:rPr lang="zh-CN" altLang="en-US" sz="2000" dirty="0">
                    <a:latin typeface="+mn-ea"/>
                    <a:ea typeface="+mn-ea"/>
                  </a:rPr>
                  <a:t>算的慢，</a:t>
                </a:r>
                <a:r>
                  <a:rPr lang="zh-CN" altLang="en-US" sz="2000" dirty="0"/>
                  <a:t>计算</a:t>
                </a:r>
                <a14:m>
                  <m:oMath xmlns:m="http://schemas.openxmlformats.org/officeDocument/2006/math">
                    <m:r>
                      <a:rPr lang="en-US" altLang="zh-CN" sz="2000" b="1" i="1" dirty="0" smtClean="0">
                        <a:solidFill>
                          <a:srgbClr val="C00000"/>
                        </a:solidFill>
                        <a:latin typeface="Cambria Math" panose="02040503050406030204" pitchFamily="18" charset="0"/>
                      </a:rPr>
                      <m:t>𝑻</m:t>
                    </m:r>
                    <m:sSup>
                      <m:sSupPr>
                        <m:ctrlPr>
                          <a:rPr lang="en-US" altLang="zh-CN" sz="2000" b="1" i="1" dirty="0">
                            <a:solidFill>
                              <a:srgbClr val="C00000"/>
                            </a:solidFill>
                            <a:latin typeface="Cambria Math" panose="02040503050406030204" pitchFamily="18" charset="0"/>
                          </a:rPr>
                        </m:ctrlPr>
                      </m:sSupPr>
                      <m:e>
                        <m:r>
                          <a:rPr lang="en-US" altLang="zh-CN" sz="2000" b="1" i="1" dirty="0">
                            <a:solidFill>
                              <a:srgbClr val="C00000"/>
                            </a:solidFill>
                            <a:latin typeface="Cambria Math" panose="02040503050406030204" pitchFamily="18" charset="0"/>
                          </a:rPr>
                          <m:t>𝑹</m:t>
                        </m:r>
                      </m:e>
                      <m:sup>
                        <m:r>
                          <a:rPr lang="en-US" altLang="zh-CN" sz="2000" b="1" i="1" dirty="0">
                            <a:solidFill>
                              <a:srgbClr val="C00000"/>
                            </a:solidFill>
                            <a:latin typeface="Cambria Math" panose="02040503050406030204" pitchFamily="18" charset="0"/>
                          </a:rPr>
                          <m:t>−</m:t>
                        </m:r>
                        <m:r>
                          <a:rPr lang="en-US" altLang="zh-CN" sz="2000" b="1" i="1" dirty="0">
                            <a:solidFill>
                              <a:srgbClr val="C00000"/>
                            </a:solidFill>
                            <a:latin typeface="Cambria Math" panose="02040503050406030204" pitchFamily="18" charset="0"/>
                          </a:rPr>
                          <m:t>𝟏</m:t>
                        </m:r>
                      </m:sup>
                    </m:sSup>
                    <m:r>
                      <a:rPr lang="en-US" altLang="zh-CN" sz="2000" b="1" i="1" dirty="0">
                        <a:solidFill>
                          <a:srgbClr val="C00000"/>
                        </a:solidFill>
                        <a:latin typeface="Cambria Math" panose="02040503050406030204" pitchFamily="18" charset="0"/>
                      </a:rPr>
                      <m:t> </m:t>
                    </m:r>
                    <m:r>
                      <a:rPr lang="en-US" altLang="zh-CN" sz="2000" b="1" i="1" dirty="0">
                        <a:solidFill>
                          <a:srgbClr val="C00000"/>
                        </a:solidFill>
                        <a:latin typeface="Cambria Math" panose="02040503050406030204" pitchFamily="18" charset="0"/>
                      </a:rPr>
                      <m:t>𝒎𝒐𝒅</m:t>
                    </m:r>
                    <m:r>
                      <a:rPr lang="en-US" altLang="zh-CN" sz="2000" b="1" i="1" dirty="0">
                        <a:solidFill>
                          <a:srgbClr val="C00000"/>
                        </a:solidFill>
                        <a:latin typeface="Cambria Math" panose="02040503050406030204" pitchFamily="18" charset="0"/>
                      </a:rPr>
                      <m:t> </m:t>
                    </m:r>
                    <m:r>
                      <a:rPr lang="en-US" altLang="zh-CN" sz="2000" b="1" i="1" dirty="0">
                        <a:solidFill>
                          <a:srgbClr val="C00000"/>
                        </a:solidFill>
                        <a:latin typeface="Cambria Math" panose="02040503050406030204" pitchFamily="18" charset="0"/>
                      </a:rPr>
                      <m:t>𝒎</m:t>
                    </m:r>
                  </m:oMath>
                </a14:m>
                <a:r>
                  <a:rPr lang="zh-CN" altLang="en-US" sz="2000" dirty="0">
                    <a:latin typeface="+mn-ea"/>
                    <a:ea typeface="+mn-ea"/>
                  </a:rPr>
                  <a:t>是否可以快一点？</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因为：我希望</a:t>
                </a:r>
                <a14:m>
                  <m:oMath xmlns:m="http://schemas.openxmlformats.org/officeDocument/2006/math">
                    <m:r>
                      <a:rPr lang="en-US" altLang="zh-CN" sz="2000" b="1" i="1" dirty="0" smtClean="0">
                        <a:latin typeface="Cambria Math" panose="02040503050406030204" pitchFamily="18" charset="0"/>
                      </a:rPr>
                      <m:t>𝑻</m:t>
                    </m:r>
                    <m:sSup>
                      <m:sSupPr>
                        <m:ctrlPr>
                          <a:rPr lang="en-US" altLang="zh-CN" sz="2000" b="1" i="1" dirty="0">
                            <a:latin typeface="Cambria Math" panose="02040503050406030204" pitchFamily="18" charset="0"/>
                          </a:rPr>
                        </m:ctrlPr>
                      </m:sSupPr>
                      <m:e>
                        <m:r>
                          <a:rPr lang="en-US" altLang="zh-CN" sz="2000" b="1" i="1" dirty="0">
                            <a:latin typeface="Cambria Math" panose="02040503050406030204" pitchFamily="18" charset="0"/>
                          </a:rPr>
                          <m:t>𝑹</m:t>
                        </m:r>
                      </m:e>
                      <m:sup>
                        <m:r>
                          <a:rPr lang="en-US" altLang="zh-CN" sz="2000" b="1" i="1" dirty="0">
                            <a:latin typeface="Cambria Math" panose="02040503050406030204" pitchFamily="18" charset="0"/>
                          </a:rPr>
                          <m:t>−</m:t>
                        </m:r>
                        <m:r>
                          <a:rPr lang="en-US" altLang="zh-CN" sz="2000" b="1" i="1" dirty="0">
                            <a:latin typeface="Cambria Math" panose="02040503050406030204" pitchFamily="18" charset="0"/>
                          </a:rPr>
                          <m:t>𝟏</m:t>
                        </m:r>
                      </m:sup>
                    </m:sSup>
                    <m:r>
                      <a:rPr lang="en-US" altLang="zh-CN" sz="2000" b="1" i="1" dirty="0">
                        <a:latin typeface="Cambria Math" panose="02040503050406030204" pitchFamily="18" charset="0"/>
                      </a:rPr>
                      <m:t> </m:t>
                    </m:r>
                    <m:r>
                      <a:rPr lang="en-US" altLang="zh-CN" sz="2000" b="1" i="1" dirty="0">
                        <a:latin typeface="Cambria Math" panose="02040503050406030204" pitchFamily="18" charset="0"/>
                      </a:rPr>
                      <m:t>𝒎𝒐𝒅</m:t>
                    </m:r>
                    <m:r>
                      <a:rPr lang="en-US" altLang="zh-CN" sz="2000" b="1" i="1" dirty="0">
                        <a:latin typeface="Cambria Math" panose="02040503050406030204" pitchFamily="18" charset="0"/>
                      </a:rPr>
                      <m:t> </m:t>
                    </m:r>
                    <m:r>
                      <a:rPr lang="en-US" altLang="zh-CN" sz="2000" b="1" i="1" dirty="0">
                        <a:latin typeface="Cambria Math" panose="02040503050406030204" pitchFamily="18" charset="0"/>
                      </a:rPr>
                      <m:t>𝒎</m:t>
                    </m:r>
                  </m:oMath>
                </a14:m>
                <a:r>
                  <a:rPr lang="zh-CN" altLang="en-US" sz="2000" dirty="0">
                    <a:latin typeface="+mn-ea"/>
                    <a:ea typeface="+mn-ea"/>
                  </a:rPr>
                  <a:t>的模运算不用算，而是</a:t>
                </a:r>
                <a:r>
                  <a:rPr lang="zh-CN" altLang="en-US" sz="2000" b="1" dirty="0">
                    <a:solidFill>
                      <a:srgbClr val="C00000"/>
                    </a:solidFill>
                    <a:latin typeface="+mn-ea"/>
                    <a:ea typeface="+mn-ea"/>
                  </a:rPr>
                  <a:t>通过一个没有除法的式子来估计</a:t>
                </a:r>
                <a:endParaRPr lang="en-US" altLang="zh-CN" sz="2000" b="1" dirty="0">
                  <a:solidFill>
                    <a:srgbClr val="C00000"/>
                  </a:solidFill>
                  <a:latin typeface="+mn-ea"/>
                  <a:ea typeface="+mn-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b="1" dirty="0">
                    <a:solidFill>
                      <a:srgbClr val="C00000"/>
                    </a:solidFill>
                    <a:latin typeface="+mn-ea"/>
                    <a:ea typeface="+mn-ea"/>
                  </a:rPr>
                  <a:t>事实</a:t>
                </a:r>
                <a:r>
                  <a:rPr lang="en-US" altLang="zh-CN" sz="2000" b="1" dirty="0">
                    <a:solidFill>
                      <a:srgbClr val="C00000"/>
                    </a:solidFill>
                    <a:latin typeface="+mn-ea"/>
                    <a:ea typeface="+mn-ea"/>
                  </a:rPr>
                  <a:t>1</a:t>
                </a:r>
                <a:r>
                  <a:rPr lang="zh-CN" altLang="en-US" sz="2000" dirty="0">
                    <a:latin typeface="+mn-ea"/>
                    <a:ea typeface="+mn-ea"/>
                  </a:rPr>
                  <a:t>：</a:t>
                </a:r>
                <a14:m>
                  <m:oMath xmlns:m="http://schemas.openxmlformats.org/officeDocument/2006/math">
                    <m:r>
                      <a:rPr lang="en-US" altLang="zh-CN" sz="2000" b="1" i="1" dirty="0" smtClean="0">
                        <a:latin typeface="Cambria Math" panose="02040503050406030204" pitchFamily="18" charset="0"/>
                        <a:ea typeface="+mn-ea"/>
                      </a:rPr>
                      <m:t>𝒎</m:t>
                    </m:r>
                  </m:oMath>
                </a14:m>
                <a:r>
                  <a:rPr lang="zh-CN" altLang="en-US" sz="2000" dirty="0">
                    <a:latin typeface="+mn-ea"/>
                    <a:ea typeface="+mn-ea"/>
                  </a:rPr>
                  <a:t>和</a:t>
                </a:r>
                <a14:m>
                  <m:oMath xmlns:m="http://schemas.openxmlformats.org/officeDocument/2006/math">
                    <m:r>
                      <a:rPr lang="en-US" altLang="zh-CN" sz="2000" b="1" i="1" dirty="0" smtClean="0">
                        <a:latin typeface="Cambria Math" panose="02040503050406030204" pitchFamily="18" charset="0"/>
                        <a:ea typeface="+mn-ea"/>
                      </a:rPr>
                      <m:t>𝑹</m:t>
                    </m:r>
                  </m:oMath>
                </a14:m>
                <a:r>
                  <a:rPr lang="zh-CN" altLang="en-US" sz="2000" dirty="0">
                    <a:latin typeface="+mn-ea"/>
                    <a:ea typeface="+mn-ea"/>
                  </a:rPr>
                  <a:t>是正整数，满足</a:t>
                </a:r>
                <a14:m>
                  <m:oMath xmlns:m="http://schemas.openxmlformats.org/officeDocument/2006/math">
                    <m:r>
                      <a:rPr lang="en-US" altLang="zh-CN" sz="2000" b="1" i="0" dirty="0" smtClean="0">
                        <a:latin typeface="Cambria Math" panose="02040503050406030204" pitchFamily="18" charset="0"/>
                        <a:ea typeface="+mn-ea"/>
                      </a:rPr>
                      <m:t>𝐠𝐜𝐝</m:t>
                    </m:r>
                    <m:r>
                      <a:rPr lang="en-US" altLang="zh-CN" sz="2000" b="1" i="0" dirty="0" smtClean="0">
                        <a:latin typeface="Cambria Math" panose="02040503050406030204" pitchFamily="18" charset="0"/>
                        <a:ea typeface="+mn-ea"/>
                      </a:rPr>
                      <m:t>⁡</m:t>
                    </m:r>
                    <m:r>
                      <a:rPr lang="en-US" altLang="zh-CN" sz="2000" b="1" i="1" dirty="0" smtClean="0">
                        <a:latin typeface="Cambria Math" panose="02040503050406030204" pitchFamily="18" charset="0"/>
                        <a:ea typeface="+mn-ea"/>
                      </a:rPr>
                      <m:t>(</m:t>
                    </m:r>
                    <m:r>
                      <a:rPr lang="en-US" altLang="zh-CN" sz="2000" b="1" i="1" dirty="0" err="1" smtClean="0">
                        <a:latin typeface="Cambria Math" panose="02040503050406030204" pitchFamily="18" charset="0"/>
                        <a:ea typeface="+mn-ea"/>
                      </a:rPr>
                      <m:t>𝒎</m:t>
                    </m:r>
                    <m:r>
                      <a:rPr lang="en-US" altLang="zh-CN" sz="2000" b="1" i="1" dirty="0" err="1" smtClean="0">
                        <a:latin typeface="Cambria Math" panose="02040503050406030204" pitchFamily="18" charset="0"/>
                        <a:ea typeface="+mn-ea"/>
                      </a:rPr>
                      <m:t>,</m:t>
                    </m:r>
                    <m:r>
                      <a:rPr lang="en-US" altLang="zh-CN" sz="2000" b="1" i="1" dirty="0" err="1" smtClean="0">
                        <a:latin typeface="Cambria Math" panose="02040503050406030204" pitchFamily="18" charset="0"/>
                        <a:ea typeface="+mn-ea"/>
                      </a:rPr>
                      <m:t>𝑹</m:t>
                    </m:r>
                    <m:r>
                      <a:rPr lang="en-US" altLang="zh-CN" sz="2000" b="1" i="1" dirty="0" smtClean="0">
                        <a:latin typeface="Cambria Math" panose="02040503050406030204" pitchFamily="18" charset="0"/>
                        <a:ea typeface="+mn-ea"/>
                      </a:rPr>
                      <m:t>)=</m:t>
                    </m:r>
                    <m:r>
                      <a:rPr lang="en-US" altLang="zh-CN" sz="2000" b="1" i="1" dirty="0" smtClean="0">
                        <a:latin typeface="Cambria Math" panose="02040503050406030204" pitchFamily="18" charset="0"/>
                        <a:ea typeface="+mn-ea"/>
                      </a:rPr>
                      <m:t>𝟏</m:t>
                    </m:r>
                  </m:oMath>
                </a14:m>
                <a:r>
                  <a:rPr lang="zh-CN" altLang="en-US" sz="2000" dirty="0">
                    <a:latin typeface="+mn-ea"/>
                    <a:ea typeface="+mn-ea"/>
                  </a:rPr>
                  <a:t>。令</a:t>
                </a:r>
                <a14:m>
                  <m:oMath xmlns:m="http://schemas.openxmlformats.org/officeDocument/2006/math">
                    <m:r>
                      <a:rPr lang="en-US" altLang="zh-CN" sz="2000" b="1" i="1" dirty="0">
                        <a:latin typeface="Cambria Math" panose="02040503050406030204" pitchFamily="18" charset="0"/>
                      </a:rPr>
                      <m:t>𝒎</m:t>
                    </m:r>
                    <m:r>
                      <a:rPr lang="zh-CN" altLang="en-US" sz="2000" b="1" i="1" dirty="0">
                        <a:latin typeface="Cambria Math" panose="02040503050406030204" pitchFamily="18" charset="0"/>
                      </a:rPr>
                      <m:t>‘</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𝒎</m:t>
                        </m:r>
                      </m:e>
                      <m:sup>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up>
                    </m:sSup>
                    <m:r>
                      <a:rPr lang="en-US" altLang="zh-CN" sz="2000" b="1" i="1" dirty="0" smtClean="0">
                        <a:latin typeface="Cambria Math" panose="02040503050406030204" pitchFamily="18" charset="0"/>
                      </a:rPr>
                      <m:t> </m:t>
                    </m:r>
                    <m:r>
                      <a:rPr lang="en-US" altLang="zh-CN" sz="2000" b="1" i="1" dirty="0" smtClean="0">
                        <a:latin typeface="Cambria Math" panose="02040503050406030204" pitchFamily="18" charset="0"/>
                      </a:rPr>
                      <m:t>𝒎𝒐𝒅</m:t>
                    </m:r>
                    <m:r>
                      <a:rPr lang="en-US" altLang="zh-CN" sz="2000" b="1" i="1" dirty="0" smtClean="0">
                        <a:latin typeface="Cambria Math" panose="02040503050406030204" pitchFamily="18" charset="0"/>
                      </a:rPr>
                      <m:t> </m:t>
                    </m:r>
                    <m:r>
                      <a:rPr lang="en-US" altLang="zh-CN" sz="2000" b="1" i="1" dirty="0" smtClean="0">
                        <a:latin typeface="Cambria Math" panose="02040503050406030204" pitchFamily="18" charset="0"/>
                      </a:rPr>
                      <m:t>𝑹</m:t>
                    </m:r>
                  </m:oMath>
                </a14:m>
                <a:r>
                  <a:rPr lang="zh-CN" altLang="en-US" sz="2000" dirty="0">
                    <a:latin typeface="+mn-ea"/>
                    <a:ea typeface="+mn-ea"/>
                  </a:rPr>
                  <a:t>，</a:t>
                </a:r>
                <a14:m>
                  <m:oMath xmlns:m="http://schemas.openxmlformats.org/officeDocument/2006/math">
                    <m:r>
                      <a:rPr lang="en-US" altLang="zh-CN" sz="2000" b="1" i="1" dirty="0" smtClean="0">
                        <a:latin typeface="Cambria Math" panose="02040503050406030204" pitchFamily="18" charset="0"/>
                        <a:ea typeface="+mn-ea"/>
                      </a:rPr>
                      <m:t>𝑻</m:t>
                    </m:r>
                  </m:oMath>
                </a14:m>
                <a:r>
                  <a:rPr lang="zh-CN" altLang="en-US" sz="2000" dirty="0">
                    <a:latin typeface="+mn-ea"/>
                    <a:ea typeface="+mn-ea"/>
                  </a:rPr>
                  <a:t>是满足</a:t>
                </a:r>
                <a14:m>
                  <m:oMath xmlns:m="http://schemas.openxmlformats.org/officeDocument/2006/math">
                    <m:r>
                      <a:rPr lang="en-US" altLang="zh-CN" sz="2000" b="1" i="1" dirty="0" smtClean="0">
                        <a:latin typeface="Cambria Math" panose="02040503050406030204" pitchFamily="18" charset="0"/>
                        <a:ea typeface="+mn-ea"/>
                      </a:rPr>
                      <m:t>𝟎</m:t>
                    </m:r>
                    <m:r>
                      <a:rPr lang="en-US" altLang="zh-CN" sz="2000" b="1" i="1" dirty="0" smtClean="0">
                        <a:latin typeface="Cambria Math" panose="02040503050406030204" pitchFamily="18" charset="0"/>
                        <a:ea typeface="Cambria Math" panose="02040503050406030204" pitchFamily="18" charset="0"/>
                      </a:rPr>
                      <m:t>≤</m:t>
                    </m:r>
                    <m:r>
                      <a:rPr lang="en-US" altLang="zh-CN" sz="2000" b="1" i="1" dirty="0" smtClean="0">
                        <a:latin typeface="Cambria Math" panose="02040503050406030204" pitchFamily="18" charset="0"/>
                        <a:ea typeface="+mn-ea"/>
                      </a:rPr>
                      <m:t>𝑻</m:t>
                    </m:r>
                    <m:r>
                      <a:rPr lang="en-US" altLang="zh-CN" sz="2000" b="1" i="1" dirty="0" smtClean="0">
                        <a:latin typeface="Cambria Math" panose="02040503050406030204" pitchFamily="18" charset="0"/>
                        <a:ea typeface="+mn-ea"/>
                      </a:rPr>
                      <m:t>&lt;</m:t>
                    </m:r>
                    <m:r>
                      <a:rPr lang="en-US" altLang="zh-CN" sz="2000" b="1" i="1" dirty="0" err="1" smtClean="0">
                        <a:latin typeface="Cambria Math" panose="02040503050406030204" pitchFamily="18" charset="0"/>
                        <a:ea typeface="+mn-ea"/>
                      </a:rPr>
                      <m:t>𝒎𝑹</m:t>
                    </m:r>
                  </m:oMath>
                </a14:m>
                <a:r>
                  <a:rPr lang="zh-CN" altLang="en-US" sz="2000" dirty="0">
                    <a:latin typeface="+mn-ea"/>
                    <a:ea typeface="+mn-ea"/>
                  </a:rPr>
                  <a:t>的正整数。若</a:t>
                </a:r>
                <a14:m>
                  <m:oMath xmlns:m="http://schemas.openxmlformats.org/officeDocument/2006/math">
                    <m:r>
                      <a:rPr lang="en-US" altLang="zh-CN" sz="2000" b="1" i="1" dirty="0" smtClean="0">
                        <a:latin typeface="Cambria Math" panose="02040503050406030204" pitchFamily="18" charset="0"/>
                        <a:ea typeface="+mn-ea"/>
                      </a:rPr>
                      <m:t>𝑼</m:t>
                    </m:r>
                    <m:r>
                      <a:rPr lang="en-US" altLang="zh-CN" sz="2000" b="1" i="1" dirty="0" smtClean="0">
                        <a:latin typeface="Cambria Math" panose="02040503050406030204" pitchFamily="18" charset="0"/>
                        <a:ea typeface="+mn-ea"/>
                      </a:rPr>
                      <m:t>=</m:t>
                    </m:r>
                    <m:r>
                      <a:rPr lang="en-US" altLang="zh-CN" sz="2000" b="1" i="1" dirty="0" err="1" smtClean="0">
                        <a:latin typeface="Cambria Math" panose="02040503050406030204" pitchFamily="18" charset="0"/>
                        <a:ea typeface="+mn-ea"/>
                      </a:rPr>
                      <m:t>𝑻𝒎</m:t>
                    </m:r>
                    <m:r>
                      <a:rPr lang="en-US" altLang="zh-CN" sz="2000" b="1" i="1" dirty="0" err="1" smtClean="0">
                        <a:latin typeface="Cambria Math" panose="02040503050406030204" pitchFamily="18" charset="0"/>
                        <a:ea typeface="+mn-ea"/>
                      </a:rPr>
                      <m:t>’</m:t>
                    </m:r>
                    <m:r>
                      <a:rPr lang="en-US" altLang="zh-CN" sz="2000" b="1" i="0" dirty="0" smtClean="0">
                        <a:latin typeface="Cambria Math" panose="02040503050406030204" pitchFamily="18" charset="0"/>
                        <a:ea typeface="+mn-ea"/>
                      </a:rPr>
                      <m:t> </m:t>
                    </m:r>
                    <m:r>
                      <a:rPr lang="en-US" altLang="zh-CN" sz="2000" b="1" i="0" dirty="0" err="1" smtClean="0">
                        <a:latin typeface="Cambria Math" panose="02040503050406030204" pitchFamily="18" charset="0"/>
                        <a:ea typeface="+mn-ea"/>
                      </a:rPr>
                      <m:t>𝐦𝐨𝐝</m:t>
                    </m:r>
                    <m:r>
                      <a:rPr lang="en-US" altLang="zh-CN" sz="2000" b="1" i="1" dirty="0" smtClean="0">
                        <a:latin typeface="Cambria Math" panose="02040503050406030204" pitchFamily="18" charset="0"/>
                        <a:ea typeface="+mn-ea"/>
                      </a:rPr>
                      <m:t> </m:t>
                    </m:r>
                    <m:r>
                      <a:rPr lang="en-US" altLang="zh-CN" sz="2000" b="1" i="1" dirty="0" err="1" smtClean="0">
                        <a:latin typeface="Cambria Math" panose="02040503050406030204" pitchFamily="18" charset="0"/>
                        <a:ea typeface="+mn-ea"/>
                      </a:rPr>
                      <m:t>𝑹</m:t>
                    </m:r>
                  </m:oMath>
                </a14:m>
                <a:r>
                  <a:rPr lang="zh-CN" altLang="en-US" sz="2000" dirty="0">
                    <a:latin typeface="+mn-ea"/>
                    <a:ea typeface="+mn-ea"/>
                  </a:rPr>
                  <a:t>，则</a:t>
                </a:r>
                <a14:m>
                  <m:oMath xmlns:m="http://schemas.openxmlformats.org/officeDocument/2006/math">
                    <m:r>
                      <a:rPr lang="en-US" altLang="zh-CN" sz="2000" b="1" i="1" dirty="0" smtClean="0">
                        <a:latin typeface="Cambria Math" panose="02040503050406030204" pitchFamily="18" charset="0"/>
                        <a:ea typeface="+mn-ea"/>
                      </a:rPr>
                      <m:t>(</m:t>
                    </m:r>
                    <m:r>
                      <a:rPr lang="en-US" altLang="zh-CN" sz="2000" b="1" i="1" dirty="0" err="1" smtClean="0">
                        <a:latin typeface="Cambria Math" panose="02040503050406030204" pitchFamily="18" charset="0"/>
                        <a:ea typeface="+mn-ea"/>
                      </a:rPr>
                      <m:t>𝑻</m:t>
                    </m:r>
                    <m:r>
                      <a:rPr lang="en-US" altLang="zh-CN" sz="2000" b="1" i="1" dirty="0" err="1" smtClean="0">
                        <a:latin typeface="Cambria Math" panose="02040503050406030204" pitchFamily="18" charset="0"/>
                        <a:ea typeface="+mn-ea"/>
                      </a:rPr>
                      <m:t>+</m:t>
                    </m:r>
                    <m:r>
                      <a:rPr lang="en-US" altLang="zh-CN" sz="2000" b="1" i="1" dirty="0" err="1" smtClean="0">
                        <a:latin typeface="Cambria Math" panose="02040503050406030204" pitchFamily="18" charset="0"/>
                        <a:ea typeface="+mn-ea"/>
                      </a:rPr>
                      <m:t>𝑼𝒎</m:t>
                    </m:r>
                    <m:r>
                      <a:rPr lang="en-US" altLang="zh-CN" sz="2000" b="1" i="1" dirty="0" smtClean="0">
                        <a:latin typeface="Cambria Math" panose="02040503050406030204" pitchFamily="18" charset="0"/>
                        <a:ea typeface="+mn-ea"/>
                      </a:rPr>
                      <m:t>)/</m:t>
                    </m:r>
                    <m:r>
                      <a:rPr lang="en-US" altLang="zh-CN" sz="2000" b="1" i="1" dirty="0" smtClean="0">
                        <a:latin typeface="Cambria Math" panose="02040503050406030204" pitchFamily="18" charset="0"/>
                        <a:ea typeface="+mn-ea"/>
                      </a:rPr>
                      <m:t>𝑹</m:t>
                    </m:r>
                  </m:oMath>
                </a14:m>
                <a:r>
                  <a:rPr lang="zh-CN" altLang="en-US" sz="2000" dirty="0">
                    <a:latin typeface="+mn-ea"/>
                    <a:ea typeface="+mn-ea"/>
                  </a:rPr>
                  <a:t>是整数，并且</a:t>
                </a:r>
                <a14:m>
                  <m:oMath xmlns:m="http://schemas.openxmlformats.org/officeDocument/2006/math">
                    <m:r>
                      <a:rPr lang="en-US" altLang="zh-CN" sz="2000" b="1" i="1" dirty="0" smtClean="0">
                        <a:solidFill>
                          <a:srgbClr val="C00000"/>
                        </a:solidFill>
                        <a:latin typeface="Cambria Math" panose="02040503050406030204" pitchFamily="18" charset="0"/>
                      </a:rPr>
                      <m:t>(</m:t>
                    </m:r>
                    <m:r>
                      <a:rPr lang="en-US" altLang="zh-CN" sz="2000" b="1" i="1" dirty="0" err="1">
                        <a:solidFill>
                          <a:srgbClr val="C00000"/>
                        </a:solidFill>
                        <a:latin typeface="Cambria Math" panose="02040503050406030204" pitchFamily="18" charset="0"/>
                      </a:rPr>
                      <m:t>𝑻</m:t>
                    </m:r>
                    <m:r>
                      <a:rPr lang="en-US" altLang="zh-CN" sz="2000" b="1" i="1" dirty="0" err="1">
                        <a:solidFill>
                          <a:srgbClr val="C00000"/>
                        </a:solidFill>
                        <a:latin typeface="Cambria Math" panose="02040503050406030204" pitchFamily="18" charset="0"/>
                      </a:rPr>
                      <m:t>+</m:t>
                    </m:r>
                    <m:r>
                      <a:rPr lang="en-US" altLang="zh-CN" sz="2000" b="1" i="1" dirty="0" err="1">
                        <a:solidFill>
                          <a:srgbClr val="C00000"/>
                        </a:solidFill>
                        <a:latin typeface="Cambria Math" panose="02040503050406030204" pitchFamily="18" charset="0"/>
                      </a:rPr>
                      <m:t>𝑼𝒎</m:t>
                    </m:r>
                    <m:r>
                      <a:rPr lang="en-US" altLang="zh-CN" sz="2000" b="1" i="1" dirty="0">
                        <a:solidFill>
                          <a:srgbClr val="C00000"/>
                        </a:solidFill>
                        <a:latin typeface="Cambria Math" panose="02040503050406030204" pitchFamily="18" charset="0"/>
                      </a:rPr>
                      <m:t>)/</m:t>
                    </m:r>
                    <m:r>
                      <a:rPr lang="en-US" altLang="zh-CN" sz="2000" b="1" i="1" dirty="0">
                        <a:solidFill>
                          <a:srgbClr val="C00000"/>
                        </a:solidFill>
                        <a:latin typeface="Cambria Math" panose="02040503050406030204" pitchFamily="18" charset="0"/>
                      </a:rPr>
                      <m:t>𝑹</m:t>
                    </m:r>
                    <m:r>
                      <a:rPr lang="en-US" altLang="zh-CN" sz="2000" b="1" i="1" dirty="0" smtClean="0">
                        <a:solidFill>
                          <a:srgbClr val="C00000"/>
                        </a:solidFill>
                        <a:latin typeface="Cambria Math" panose="02040503050406030204" pitchFamily="18" charset="0"/>
                        <a:ea typeface="Cambria Math" panose="02040503050406030204" pitchFamily="18" charset="0"/>
                      </a:rPr>
                      <m:t>≡</m:t>
                    </m:r>
                    <m:r>
                      <a:rPr lang="en-US" altLang="zh-CN" sz="2000" b="1" i="1" dirty="0">
                        <a:solidFill>
                          <a:srgbClr val="C00000"/>
                        </a:solidFill>
                        <a:latin typeface="Cambria Math" panose="02040503050406030204" pitchFamily="18" charset="0"/>
                      </a:rPr>
                      <m:t>𝑻</m:t>
                    </m:r>
                    <m:sSup>
                      <m:sSupPr>
                        <m:ctrlPr>
                          <a:rPr lang="en-US" altLang="zh-CN" sz="2000" b="1" i="1" dirty="0">
                            <a:solidFill>
                              <a:srgbClr val="C00000"/>
                            </a:solidFill>
                            <a:latin typeface="Cambria Math" panose="02040503050406030204" pitchFamily="18" charset="0"/>
                          </a:rPr>
                        </m:ctrlPr>
                      </m:sSupPr>
                      <m:e>
                        <m:r>
                          <a:rPr lang="en-US" altLang="zh-CN" sz="2000" b="1" i="1" dirty="0">
                            <a:solidFill>
                              <a:srgbClr val="C00000"/>
                            </a:solidFill>
                            <a:latin typeface="Cambria Math" panose="02040503050406030204" pitchFamily="18" charset="0"/>
                          </a:rPr>
                          <m:t>𝑹</m:t>
                        </m:r>
                      </m:e>
                      <m:sup>
                        <m:r>
                          <a:rPr lang="en-US" altLang="zh-CN" sz="2000" b="1" i="1" dirty="0">
                            <a:solidFill>
                              <a:srgbClr val="C00000"/>
                            </a:solidFill>
                            <a:latin typeface="Cambria Math" panose="02040503050406030204" pitchFamily="18" charset="0"/>
                          </a:rPr>
                          <m:t>−</m:t>
                        </m:r>
                        <m:r>
                          <a:rPr lang="en-US" altLang="zh-CN" sz="2000" b="1" i="1" dirty="0">
                            <a:solidFill>
                              <a:srgbClr val="C00000"/>
                            </a:solidFill>
                            <a:latin typeface="Cambria Math" panose="02040503050406030204" pitchFamily="18" charset="0"/>
                          </a:rPr>
                          <m:t>𝟏</m:t>
                        </m:r>
                      </m:sup>
                    </m:sSup>
                    <m:r>
                      <a:rPr lang="en-US" altLang="zh-CN" sz="2000" b="1" i="1" dirty="0">
                        <a:solidFill>
                          <a:srgbClr val="C00000"/>
                        </a:solidFill>
                        <a:latin typeface="Cambria Math" panose="02040503050406030204" pitchFamily="18" charset="0"/>
                      </a:rPr>
                      <m:t> </m:t>
                    </m:r>
                    <m:r>
                      <a:rPr lang="en-US" altLang="zh-CN" sz="2000" b="1" i="1" dirty="0">
                        <a:solidFill>
                          <a:srgbClr val="C00000"/>
                        </a:solidFill>
                        <a:latin typeface="Cambria Math" panose="02040503050406030204" pitchFamily="18" charset="0"/>
                      </a:rPr>
                      <m:t>𝒎𝒐𝒅</m:t>
                    </m:r>
                    <m:r>
                      <a:rPr lang="en-US" altLang="zh-CN" sz="2000" b="1" i="1" dirty="0">
                        <a:solidFill>
                          <a:srgbClr val="C00000"/>
                        </a:solidFill>
                        <a:latin typeface="Cambria Math" panose="02040503050406030204" pitchFamily="18" charset="0"/>
                      </a:rPr>
                      <m:t> </m:t>
                    </m:r>
                    <m:r>
                      <a:rPr lang="en-US" altLang="zh-CN" sz="2000" b="1" i="1" dirty="0">
                        <a:solidFill>
                          <a:srgbClr val="C00000"/>
                        </a:solidFill>
                        <a:latin typeface="Cambria Math" panose="02040503050406030204" pitchFamily="18" charset="0"/>
                      </a:rPr>
                      <m:t>𝒎</m:t>
                    </m:r>
                  </m:oMath>
                </a14:m>
                <a:r>
                  <a:rPr lang="zh-CN" altLang="en-US" sz="2000" b="1" dirty="0">
                    <a:latin typeface="+mn-ea"/>
                  </a:rPr>
                  <a:t>。</a:t>
                </a:r>
                <a:endParaRPr lang="en-US" altLang="zh-CN" sz="2000" b="1" dirty="0">
                  <a:latin typeface="+mn-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换句我们能看懂的话说：</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已知</a:t>
                </a:r>
                <a:r>
                  <a:rPr lang="en-US" altLang="zh-CN" sz="2000" dirty="0">
                    <a:latin typeface="+mn-ea"/>
                    <a:ea typeface="+mn-ea"/>
                  </a:rPr>
                  <a:t>2048</a:t>
                </a:r>
                <a:r>
                  <a:rPr lang="zh-CN" altLang="en-US" sz="2000" dirty="0">
                    <a:latin typeface="+mn-ea"/>
                    <a:ea typeface="+mn-ea"/>
                  </a:rPr>
                  <a:t>比特</a:t>
                </a:r>
                <a14:m>
                  <m:oMath xmlns:m="http://schemas.openxmlformats.org/officeDocument/2006/math">
                    <m:r>
                      <a:rPr lang="en-US" altLang="zh-CN" sz="2000" b="1" i="1" dirty="0" smtClean="0">
                        <a:latin typeface="Cambria Math" panose="02040503050406030204" pitchFamily="18" charset="0"/>
                        <a:ea typeface="+mn-ea"/>
                      </a:rPr>
                      <m:t>𝑻</m:t>
                    </m:r>
                  </m:oMath>
                </a14:m>
                <a:r>
                  <a:rPr lang="zh-CN" altLang="en-US" sz="2000" dirty="0">
                    <a:latin typeface="+mn-ea"/>
                    <a:ea typeface="+mn-ea"/>
                  </a:rPr>
                  <a:t>、</a:t>
                </a:r>
                <a:r>
                  <a:rPr lang="en-US" altLang="zh-CN" sz="2000" dirty="0">
                    <a:latin typeface="+mn-ea"/>
                    <a:ea typeface="+mn-ea"/>
                  </a:rPr>
                  <a:t>1024</a:t>
                </a:r>
                <a:r>
                  <a:rPr lang="zh-CN" altLang="en-US" sz="2000" dirty="0">
                    <a:latin typeface="+mn-ea"/>
                    <a:ea typeface="+mn-ea"/>
                  </a:rPr>
                  <a:t>比特</a:t>
                </a:r>
                <a14:m>
                  <m:oMath xmlns:m="http://schemas.openxmlformats.org/officeDocument/2006/math">
                    <m:r>
                      <a:rPr lang="en-US" altLang="zh-CN" sz="2000" b="1" i="1" dirty="0" smtClean="0">
                        <a:latin typeface="Cambria Math" panose="02040503050406030204" pitchFamily="18" charset="0"/>
                        <a:ea typeface="+mn-ea"/>
                      </a:rPr>
                      <m:t>𝒎</m:t>
                    </m:r>
                  </m:oMath>
                </a14:m>
                <a:r>
                  <a:rPr lang="zh-CN" altLang="en-US" sz="2000" dirty="0">
                    <a:latin typeface="+mn-ea"/>
                    <a:ea typeface="+mn-ea"/>
                  </a:rPr>
                  <a:t>，求</a:t>
                </a:r>
                <a14:m>
                  <m:oMath xmlns:m="http://schemas.openxmlformats.org/officeDocument/2006/math">
                    <m:r>
                      <a:rPr lang="en-US" altLang="zh-CN" sz="2000" b="1" i="1" dirty="0" smtClean="0">
                        <a:latin typeface="Cambria Math" panose="02040503050406030204" pitchFamily="18" charset="0"/>
                      </a:rPr>
                      <m:t>𝑻</m:t>
                    </m:r>
                    <m:r>
                      <a:rPr lang="en-US" altLang="zh-CN" sz="2000" b="1" i="1" dirty="0" smtClean="0">
                        <a:latin typeface="Cambria Math" panose="02040503050406030204" pitchFamily="18" charset="0"/>
                      </a:rPr>
                      <m:t> </m:t>
                    </m:r>
                    <m:r>
                      <a:rPr lang="en-US" altLang="zh-CN" sz="2000" b="1" dirty="0">
                        <a:latin typeface="Cambria Math" panose="02040503050406030204" pitchFamily="18" charset="0"/>
                      </a:rPr>
                      <m:t>𝐦𝐨𝐝</m:t>
                    </m:r>
                    <m:r>
                      <a:rPr lang="en-US" altLang="zh-CN" sz="2000" b="1" i="1" dirty="0">
                        <a:latin typeface="Cambria Math" panose="02040503050406030204" pitchFamily="18" charset="0"/>
                      </a:rPr>
                      <m:t> </m:t>
                    </m:r>
                    <m:r>
                      <a:rPr lang="en-US" altLang="zh-CN" sz="2000" b="1" i="1" dirty="0">
                        <a:latin typeface="Cambria Math" panose="02040503050406030204" pitchFamily="18" charset="0"/>
                      </a:rPr>
                      <m:t>𝒎</m:t>
                    </m:r>
                  </m:oMath>
                </a14:m>
                <a:r>
                  <a:rPr lang="zh-CN" altLang="en-US" sz="2000" dirty="0">
                    <a:latin typeface="+mn-ea"/>
                    <a:ea typeface="+mn-ea"/>
                  </a:rPr>
                  <a:t>，</a:t>
                </a:r>
                <a:r>
                  <a:rPr lang="zh-CN" altLang="en-US" sz="2000" b="1" dirty="0">
                    <a:solidFill>
                      <a:srgbClr val="C00000"/>
                    </a:solidFill>
                    <a:latin typeface="+mn-ea"/>
                    <a:ea typeface="+mn-ea"/>
                  </a:rPr>
                  <a:t>本质目标是将</a:t>
                </a:r>
                <a14:m>
                  <m:oMath xmlns:m="http://schemas.openxmlformats.org/officeDocument/2006/math">
                    <m:r>
                      <a:rPr lang="en-US" altLang="zh-CN" sz="2000" b="1" i="1" dirty="0" smtClean="0">
                        <a:solidFill>
                          <a:srgbClr val="C00000"/>
                        </a:solidFill>
                        <a:latin typeface="Cambria Math" panose="02040503050406030204" pitchFamily="18" charset="0"/>
                        <a:ea typeface="+mn-ea"/>
                      </a:rPr>
                      <m:t>𝑻</m:t>
                    </m:r>
                  </m:oMath>
                </a14:m>
                <a:r>
                  <a:rPr lang="zh-CN" altLang="en-US" sz="2000" b="1" dirty="0">
                    <a:solidFill>
                      <a:srgbClr val="C00000"/>
                    </a:solidFill>
                    <a:latin typeface="+mn-ea"/>
                    <a:ea typeface="+mn-ea"/>
                  </a:rPr>
                  <a:t>缩到</a:t>
                </a:r>
                <a:r>
                  <a:rPr lang="en-US" altLang="zh-CN" sz="2000" b="1" dirty="0">
                    <a:solidFill>
                      <a:srgbClr val="C00000"/>
                    </a:solidFill>
                    <a:latin typeface="+mn-ea"/>
                    <a:ea typeface="+mn-ea"/>
                  </a:rPr>
                  <a:t>1024</a:t>
                </a:r>
                <a:r>
                  <a:rPr lang="zh-CN" altLang="en-US" sz="2000" b="1" dirty="0">
                    <a:solidFill>
                      <a:srgbClr val="C00000"/>
                    </a:solidFill>
                    <a:latin typeface="+mn-ea"/>
                    <a:ea typeface="+mn-ea"/>
                  </a:rPr>
                  <a:t>比特附近</a:t>
                </a:r>
                <a:endParaRPr lang="en-US" altLang="zh-CN" sz="2000" b="1"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j-lt"/>
                    <a:ea typeface="+mn-ea"/>
                  </a:rPr>
                  <a:t>解决思路：</a:t>
                </a:r>
                <a:r>
                  <a:rPr lang="zh-CN" altLang="en-US" sz="2000" dirty="0">
                    <a:latin typeface="+mn-ea"/>
                    <a:ea typeface="+mn-ea"/>
                  </a:rPr>
                  <a:t>我可以想办法给</a:t>
                </a:r>
                <a14:m>
                  <m:oMath xmlns:m="http://schemas.openxmlformats.org/officeDocument/2006/math">
                    <m:r>
                      <a:rPr lang="en-US" altLang="zh-CN" sz="2000" b="1" i="1" dirty="0">
                        <a:latin typeface="Cambria Math" panose="02040503050406030204" pitchFamily="18" charset="0"/>
                      </a:rPr>
                      <m:t>𝑻</m:t>
                    </m:r>
                  </m:oMath>
                </a14:m>
                <a:r>
                  <a:rPr lang="zh-CN" altLang="en-US" sz="2000" dirty="0">
                    <a:latin typeface="+mn-ea"/>
                    <a:ea typeface="+mn-ea"/>
                  </a:rPr>
                  <a:t>的后半部分加上一个数，让其</a:t>
                </a:r>
                <a:r>
                  <a:rPr lang="zh-CN" altLang="en-US" sz="2000" b="1" dirty="0">
                    <a:solidFill>
                      <a:srgbClr val="C00000"/>
                    </a:solidFill>
                    <a:latin typeface="+mn-ea"/>
                    <a:ea typeface="+mn-ea"/>
                  </a:rPr>
                  <a:t>后半部分变成</a:t>
                </a:r>
                <a:r>
                  <a:rPr lang="en-US" altLang="zh-CN" sz="2000" b="1" dirty="0">
                    <a:solidFill>
                      <a:srgbClr val="C00000"/>
                    </a:solidFill>
                    <a:latin typeface="+mn-ea"/>
                    <a:ea typeface="+mn-ea"/>
                  </a:rPr>
                  <a:t>0</a:t>
                </a:r>
                <a:r>
                  <a:rPr lang="zh-CN" altLang="en-US" sz="2000" dirty="0">
                    <a:latin typeface="+mn-ea"/>
                    <a:ea typeface="+mn-ea"/>
                  </a:rPr>
                  <a:t>，然后除以</a:t>
                </a:r>
                <a14:m>
                  <m:oMath xmlns:m="http://schemas.openxmlformats.org/officeDocument/2006/math">
                    <m:sSup>
                      <m:sSupPr>
                        <m:ctrlPr>
                          <a:rPr lang="en-US" altLang="zh-CN" sz="2000" b="1" i="1" dirty="0">
                            <a:latin typeface="Cambria Math" panose="02040503050406030204" pitchFamily="18" charset="0"/>
                          </a:rPr>
                        </m:ctrlPr>
                      </m:sSupPr>
                      <m:e>
                        <m:r>
                          <a:rPr lang="en-US" altLang="zh-CN" sz="2000" b="1" i="1" dirty="0">
                            <a:latin typeface="Cambria Math" panose="02040503050406030204" pitchFamily="18" charset="0"/>
                          </a:rPr>
                          <m:t>𝟐</m:t>
                        </m:r>
                      </m:e>
                      <m:sup>
                        <m:r>
                          <a:rPr lang="en-US" altLang="zh-CN" sz="2000" b="1" i="1" dirty="0">
                            <a:latin typeface="Cambria Math" panose="02040503050406030204" pitchFamily="18" charset="0"/>
                          </a:rPr>
                          <m:t>𝟏𝟎𝟐𝟒</m:t>
                        </m:r>
                      </m:sup>
                    </m:sSup>
                  </m:oMath>
                </a14:m>
                <a:r>
                  <a:rPr lang="zh-CN" altLang="en-US" sz="2000" dirty="0">
                    <a:latin typeface="+mn-ea"/>
                    <a:ea typeface="+mn-ea"/>
                  </a:rPr>
                  <a:t>（右移</a:t>
                </a:r>
                <a:r>
                  <a:rPr lang="en-US" altLang="zh-CN" sz="2000" dirty="0">
                    <a:latin typeface="+mn-ea"/>
                    <a:ea typeface="+mn-ea"/>
                  </a:rPr>
                  <a:t>1024</a:t>
                </a:r>
                <a:r>
                  <a:rPr lang="zh-CN" altLang="en-US" sz="2000" dirty="0">
                    <a:latin typeface="+mn-ea"/>
                    <a:ea typeface="+mn-ea"/>
                  </a:rPr>
                  <a:t>比特），这样就缩到</a:t>
                </a:r>
                <a:r>
                  <a:rPr lang="en-US" altLang="zh-CN" sz="2000" dirty="0">
                    <a:latin typeface="+mn-ea"/>
                    <a:ea typeface="+mn-ea"/>
                  </a:rPr>
                  <a:t>1024</a:t>
                </a:r>
                <a:r>
                  <a:rPr lang="zh-CN" altLang="en-US" sz="2000" dirty="0">
                    <a:latin typeface="+mn-ea"/>
                    <a:ea typeface="+mn-ea"/>
                  </a:rPr>
                  <a:t>比特附近了</a:t>
                </a:r>
                <a:endParaRPr lang="en-US" altLang="zh-CN" sz="2000" dirty="0">
                  <a:latin typeface="+mn-ea"/>
                  <a:ea typeface="+mn-ea"/>
                </a:endParaRPr>
              </a:p>
              <a:p>
                <a:pPr marL="1257300" lvl="2"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kern="100" dirty="0">
                    <a:latin typeface="+mj-ea"/>
                  </a:rPr>
                  <a:t>该过程中，</a:t>
                </a:r>
                <a14:m>
                  <m:oMath xmlns:m="http://schemas.openxmlformats.org/officeDocument/2006/math">
                    <m:r>
                      <a:rPr lang="en-US" altLang="zh-CN" sz="2000" b="1" i="1" dirty="0" err="1">
                        <a:latin typeface="Cambria Math" panose="02040503050406030204" pitchFamily="18" charset="0"/>
                      </a:rPr>
                      <m:t>𝑼𝒎</m:t>
                    </m:r>
                  </m:oMath>
                </a14:m>
                <a:r>
                  <a:rPr lang="zh-CN" altLang="en-US" sz="2000" kern="100" dirty="0">
                    <a:latin typeface="+mj-ea"/>
                  </a:rPr>
                  <a:t>就是加上的这个数。这里</a:t>
                </a:r>
                <a14:m>
                  <m:oMath xmlns:m="http://schemas.openxmlformats.org/officeDocument/2006/math">
                    <m:r>
                      <a:rPr lang="en-US" altLang="zh-CN" sz="2000" b="1" i="1" dirty="0">
                        <a:latin typeface="Cambria Math" panose="02040503050406030204" pitchFamily="18" charset="0"/>
                      </a:rPr>
                      <m:t>𝑼</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𝑻𝒎</m:t>
                    </m:r>
                    <m:r>
                      <a:rPr lang="en-US" altLang="zh-CN" sz="2000" b="1" i="1" dirty="0" err="1">
                        <a:latin typeface="Cambria Math" panose="02040503050406030204" pitchFamily="18" charset="0"/>
                      </a:rPr>
                      <m:t>’</m:t>
                    </m:r>
                    <m:r>
                      <a:rPr lang="en-US" altLang="zh-CN" sz="2000" b="1" dirty="0">
                        <a:latin typeface="Cambria Math" panose="02040503050406030204" pitchFamily="18" charset="0"/>
                      </a:rPr>
                      <m:t> </m:t>
                    </m:r>
                    <m:r>
                      <a:rPr lang="en-US" altLang="zh-CN" sz="2000" b="1" dirty="0" err="1">
                        <a:latin typeface="Cambria Math" panose="02040503050406030204" pitchFamily="18" charset="0"/>
                      </a:rPr>
                      <m:t>𝐦𝐨𝐝</m:t>
                    </m:r>
                    <m:r>
                      <a:rPr lang="en-US" altLang="zh-CN" sz="2000" b="1" i="1" dirty="0">
                        <a:latin typeface="Cambria Math" panose="02040503050406030204" pitchFamily="18" charset="0"/>
                      </a:rPr>
                      <m:t> </m:t>
                    </m:r>
                    <m:r>
                      <a:rPr lang="en-US" altLang="zh-CN" sz="2000" b="1" i="1" dirty="0" err="1">
                        <a:latin typeface="Cambria Math" panose="02040503050406030204" pitchFamily="18" charset="0"/>
                      </a:rPr>
                      <m:t>𝑹</m:t>
                    </m:r>
                  </m:oMath>
                </a14:m>
                <a:r>
                  <a:rPr lang="zh-CN" altLang="en-US" sz="2000" kern="100" dirty="0">
                    <a:latin typeface="+mj-ea"/>
                  </a:rPr>
                  <a:t>，乘完直接截取，很容易计算</a:t>
                </a:r>
                <a:endParaRPr lang="en-US" altLang="zh-CN" sz="2000" kern="100" dirty="0">
                  <a:latin typeface="+mj-ea"/>
                </a:endParaRPr>
              </a:p>
              <a:p>
                <a:pPr marL="1257300" lvl="2" indent="-342900" algn="just" eaLnBrk="1">
                  <a:lnSpc>
                    <a:spcPct val="130000"/>
                  </a:lnSpc>
                  <a:spcBef>
                    <a:spcPts val="600"/>
                  </a:spcBef>
                  <a:spcAft>
                    <a:spcPts val="0"/>
                  </a:spcAft>
                  <a:buClr>
                    <a:schemeClr val="tx2"/>
                  </a:buClr>
                  <a:buFont typeface="Wingdings" panose="05000000000000000000" pitchFamily="2" charset="2"/>
                  <a:buChar char="n"/>
                </a:pPr>
                <a14:m>
                  <m:oMath xmlns:m="http://schemas.openxmlformats.org/officeDocument/2006/math">
                    <m:r>
                      <a:rPr lang="en-US" altLang="zh-CN" sz="2000" b="1" i="1" dirty="0" smtClean="0">
                        <a:latin typeface="Cambria Math" panose="02040503050406030204" pitchFamily="18" charset="0"/>
                      </a:rPr>
                      <m:t>𝒎</m:t>
                    </m:r>
                    <m:r>
                      <a:rPr lang="zh-CN" altLang="en-US" sz="2000" b="1" i="1" dirty="0">
                        <a:latin typeface="Cambria Math" panose="02040503050406030204" pitchFamily="18" charset="0"/>
                      </a:rPr>
                      <m:t>‘</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𝒎</m:t>
                        </m:r>
                      </m:e>
                      <m:sup>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up>
                    </m:sSup>
                    <m:r>
                      <a:rPr lang="en-US" altLang="zh-CN" sz="2000" b="1" i="1" dirty="0" smtClean="0">
                        <a:latin typeface="Cambria Math" panose="02040503050406030204" pitchFamily="18" charset="0"/>
                      </a:rPr>
                      <m:t> </m:t>
                    </m:r>
                    <m:r>
                      <a:rPr lang="en-US" altLang="zh-CN" sz="2000" b="1" i="1" dirty="0" smtClean="0">
                        <a:latin typeface="Cambria Math" panose="02040503050406030204" pitchFamily="18" charset="0"/>
                      </a:rPr>
                      <m:t>𝒎𝒐𝒅</m:t>
                    </m:r>
                    <m:r>
                      <a:rPr lang="en-US" altLang="zh-CN" sz="2000" b="1" i="1" dirty="0" smtClean="0">
                        <a:latin typeface="Cambria Math" panose="02040503050406030204" pitchFamily="18" charset="0"/>
                      </a:rPr>
                      <m:t> </m:t>
                    </m:r>
                    <m:r>
                      <a:rPr lang="en-US" altLang="zh-CN" sz="2000" b="1" i="1" dirty="0" smtClean="0">
                        <a:latin typeface="Cambria Math" panose="02040503050406030204" pitchFamily="18" charset="0"/>
                      </a:rPr>
                      <m:t>𝑹</m:t>
                    </m:r>
                  </m:oMath>
                </a14:m>
                <a:r>
                  <a:rPr lang="zh-CN" altLang="en-US" sz="2000" kern="100" dirty="0">
                    <a:latin typeface="+mj-ea"/>
                  </a:rPr>
                  <a:t>，该值只与</a:t>
                </a:r>
                <a14:m>
                  <m:oMath xmlns:m="http://schemas.openxmlformats.org/officeDocument/2006/math">
                    <m:r>
                      <a:rPr lang="en-US" altLang="zh-CN" sz="2000" b="1" i="1" kern="100" dirty="0" smtClean="0">
                        <a:latin typeface="Cambria Math" panose="02040503050406030204" pitchFamily="18" charset="0"/>
                      </a:rPr>
                      <m:t>𝒎</m:t>
                    </m:r>
                  </m:oMath>
                </a14:m>
                <a:r>
                  <a:rPr lang="zh-CN" altLang="en-US" sz="2000" kern="100" dirty="0">
                    <a:latin typeface="+mj-ea"/>
                  </a:rPr>
                  <a:t>有关，所以可以提前计算好，作为</a:t>
                </a:r>
                <a:r>
                  <a:rPr lang="zh-CN" altLang="en-US" sz="2000" b="1" kern="100" dirty="0">
                    <a:solidFill>
                      <a:srgbClr val="C00000"/>
                    </a:solidFill>
                    <a:latin typeface="+mj-ea"/>
                  </a:rPr>
                  <a:t>算法输入</a:t>
                </a:r>
                <a:endParaRPr lang="en-US" altLang="zh-CN" sz="2000" kern="100" dirty="0">
                  <a:latin typeface="+mj-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kern="100" dirty="0">
                    <a:latin typeface="+mj-ea"/>
                  </a:rPr>
                  <a:t>在用了这个方法</a:t>
                </a:r>
                <a:r>
                  <a:rPr lang="zh-CN" altLang="en-US" sz="2000" kern="100" dirty="0">
                    <a:solidFill>
                      <a:schemeClr val="tx1"/>
                    </a:solidFill>
                    <a:latin typeface="+mj-ea"/>
                  </a:rPr>
                  <a:t>、</a:t>
                </a:r>
                <a:r>
                  <a:rPr lang="zh-CN" altLang="en-US" sz="2000" dirty="0">
                    <a:solidFill>
                      <a:schemeClr val="tx1"/>
                    </a:solidFill>
                    <a:latin typeface="+mn-ea"/>
                    <a:ea typeface="+mn-ea"/>
                  </a:rPr>
                  <a:t>将</a:t>
                </a:r>
                <a14:m>
                  <m:oMath xmlns:m="http://schemas.openxmlformats.org/officeDocument/2006/math">
                    <m:r>
                      <a:rPr lang="en-US" altLang="zh-CN" sz="2000" b="1" i="1" dirty="0" smtClean="0">
                        <a:solidFill>
                          <a:schemeClr val="tx1"/>
                        </a:solidFill>
                        <a:latin typeface="Cambria Math" panose="02040503050406030204" pitchFamily="18" charset="0"/>
                        <a:ea typeface="+mn-ea"/>
                      </a:rPr>
                      <m:t>𝑻</m:t>
                    </m:r>
                  </m:oMath>
                </a14:m>
                <a:r>
                  <a:rPr lang="zh-CN" altLang="en-US" sz="2000" dirty="0">
                    <a:solidFill>
                      <a:schemeClr val="tx1"/>
                    </a:solidFill>
                    <a:latin typeface="+mn-ea"/>
                    <a:ea typeface="+mn-ea"/>
                  </a:rPr>
                  <a:t>缩到</a:t>
                </a:r>
                <a:r>
                  <a:rPr lang="en-US" altLang="zh-CN" sz="2000" dirty="0">
                    <a:solidFill>
                      <a:schemeClr val="tx1"/>
                    </a:solidFill>
                    <a:latin typeface="+mn-ea"/>
                    <a:ea typeface="+mn-ea"/>
                  </a:rPr>
                  <a:t>1024</a:t>
                </a:r>
                <a:r>
                  <a:rPr lang="zh-CN" altLang="en-US" sz="2000" dirty="0">
                    <a:solidFill>
                      <a:schemeClr val="tx1"/>
                    </a:solidFill>
                    <a:latin typeface="+mn-ea"/>
                    <a:ea typeface="+mn-ea"/>
                  </a:rPr>
                  <a:t>比特附近后，它</a:t>
                </a:r>
                <a:r>
                  <a:rPr lang="zh-CN" altLang="en-US" sz="2000" b="1" dirty="0">
                    <a:solidFill>
                      <a:srgbClr val="C00000"/>
                    </a:solidFill>
                    <a:latin typeface="+mn-ea"/>
                    <a:ea typeface="+mn-ea"/>
                  </a:rPr>
                  <a:t>刚好还跟</a:t>
                </a:r>
                <a14:m>
                  <m:oMath xmlns:m="http://schemas.openxmlformats.org/officeDocument/2006/math">
                    <m:r>
                      <a:rPr lang="en-US" altLang="zh-CN" sz="2000" b="1" i="1" dirty="0">
                        <a:solidFill>
                          <a:srgbClr val="C00000"/>
                        </a:solidFill>
                        <a:latin typeface="Cambria Math" panose="02040503050406030204" pitchFamily="18" charset="0"/>
                      </a:rPr>
                      <m:t>𝑻</m:t>
                    </m:r>
                    <m:sSup>
                      <m:sSupPr>
                        <m:ctrlPr>
                          <a:rPr lang="en-US" altLang="zh-CN" sz="2000" b="1" i="1" dirty="0">
                            <a:solidFill>
                              <a:srgbClr val="C00000"/>
                            </a:solidFill>
                            <a:latin typeface="Cambria Math" panose="02040503050406030204" pitchFamily="18" charset="0"/>
                          </a:rPr>
                        </m:ctrlPr>
                      </m:sSupPr>
                      <m:e>
                        <m:r>
                          <a:rPr lang="en-US" altLang="zh-CN" sz="2000" b="1" i="1" dirty="0">
                            <a:solidFill>
                              <a:srgbClr val="C00000"/>
                            </a:solidFill>
                            <a:latin typeface="Cambria Math" panose="02040503050406030204" pitchFamily="18" charset="0"/>
                          </a:rPr>
                          <m:t>𝑹</m:t>
                        </m:r>
                      </m:e>
                      <m:sup>
                        <m:r>
                          <a:rPr lang="en-US" altLang="zh-CN" sz="2000" b="1" i="1" dirty="0">
                            <a:solidFill>
                              <a:srgbClr val="C00000"/>
                            </a:solidFill>
                            <a:latin typeface="Cambria Math" panose="02040503050406030204" pitchFamily="18" charset="0"/>
                          </a:rPr>
                          <m:t>−</m:t>
                        </m:r>
                        <m:r>
                          <a:rPr lang="en-US" altLang="zh-CN" sz="2000" b="1" i="1" dirty="0">
                            <a:solidFill>
                              <a:srgbClr val="C00000"/>
                            </a:solidFill>
                            <a:latin typeface="Cambria Math" panose="02040503050406030204" pitchFamily="18" charset="0"/>
                          </a:rPr>
                          <m:t>𝟏</m:t>
                        </m:r>
                      </m:sup>
                    </m:sSup>
                    <m:r>
                      <a:rPr lang="en-US" altLang="zh-CN" sz="2000" b="1" i="1" dirty="0">
                        <a:solidFill>
                          <a:srgbClr val="C00000"/>
                        </a:solidFill>
                        <a:latin typeface="Cambria Math" panose="02040503050406030204" pitchFamily="18" charset="0"/>
                      </a:rPr>
                      <m:t> </m:t>
                    </m:r>
                    <m:r>
                      <a:rPr lang="en-US" altLang="zh-CN" sz="2000" b="1" dirty="0">
                        <a:solidFill>
                          <a:srgbClr val="C00000"/>
                        </a:solidFill>
                        <a:latin typeface="Cambria Math" panose="02040503050406030204" pitchFamily="18" charset="0"/>
                      </a:rPr>
                      <m:t>𝐦𝐨𝐝</m:t>
                    </m:r>
                    <m:r>
                      <a:rPr lang="en-US" altLang="zh-CN" sz="2000" b="1" i="1" dirty="0">
                        <a:solidFill>
                          <a:srgbClr val="C00000"/>
                        </a:solidFill>
                        <a:latin typeface="Cambria Math" panose="02040503050406030204" pitchFamily="18" charset="0"/>
                      </a:rPr>
                      <m:t> </m:t>
                    </m:r>
                    <m:r>
                      <a:rPr lang="en-US" altLang="zh-CN" sz="2000" b="1" i="1" dirty="0">
                        <a:solidFill>
                          <a:srgbClr val="C00000"/>
                        </a:solidFill>
                        <a:latin typeface="Cambria Math" panose="02040503050406030204" pitchFamily="18" charset="0"/>
                      </a:rPr>
                      <m:t>𝒎</m:t>
                    </m:r>
                  </m:oMath>
                </a14:m>
                <a:r>
                  <a:rPr lang="zh-CN" altLang="en-US" sz="2000" b="1" kern="100" dirty="0">
                    <a:solidFill>
                      <a:srgbClr val="C00000"/>
                    </a:solidFill>
                    <a:latin typeface="+mj-ea"/>
                  </a:rPr>
                  <a:t>有关系</a:t>
                </a:r>
                <a:r>
                  <a:rPr lang="zh-CN" altLang="en-US" sz="2000" kern="100" dirty="0">
                    <a:latin typeface="+mj-ea"/>
                  </a:rPr>
                  <a:t>，那就太好了</a:t>
                </a:r>
                <a:endParaRPr lang="en-US" altLang="zh-CN" sz="2000" kern="100" dirty="0">
                  <a:latin typeface="+mj-ea"/>
                </a:endParaRPr>
              </a:p>
            </p:txBody>
          </p:sp>
        </mc:Choice>
        <mc:Fallback xmlns="">
          <p:sp>
            <p:nvSpPr>
              <p:cNvPr id="3" name="文本框 2">
                <a:extLst>
                  <a:ext uri="{FF2B5EF4-FFF2-40B4-BE49-F238E27FC236}">
                    <a16:creationId xmlns:a16="http://schemas.microsoft.com/office/drawing/2014/main" id="{4A884A4B-631A-141E-769B-BEEFF12C6F7B}"/>
                  </a:ext>
                </a:extLst>
              </p:cNvPr>
              <p:cNvSpPr txBox="1">
                <a:spLocks noRot="1" noChangeAspect="1" noMove="1" noResize="1" noEditPoints="1" noAdjustHandles="1" noChangeArrowheads="1" noChangeShapeType="1" noTextEdit="1"/>
              </p:cNvSpPr>
              <p:nvPr/>
            </p:nvSpPr>
            <p:spPr>
              <a:xfrm>
                <a:off x="462756" y="1002632"/>
                <a:ext cx="11266488" cy="5130828"/>
              </a:xfrm>
              <a:prstGeom prst="rect">
                <a:avLst/>
              </a:prstGeom>
              <a:blipFill>
                <a:blip r:embed="rId3"/>
                <a:stretch>
                  <a:fillRect l="-487" r="-541" b="-118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5FCF66F7-9A80-0892-393B-544B858607B8}"/>
              </a:ext>
            </a:extLst>
          </p:cNvPr>
          <p:cNvSpPr txBox="1"/>
          <p:nvPr/>
        </p:nvSpPr>
        <p:spPr>
          <a:xfrm>
            <a:off x="4569711" y="6350212"/>
            <a:ext cx="53751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出处：</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应用密码学手册</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第</a:t>
            </a:r>
            <a:r>
              <a:rPr lang="en-US" altLang="zh-CN" sz="2000" b="1" dirty="0">
                <a:solidFill>
                  <a:schemeClr val="accent1"/>
                </a:solidFill>
                <a:latin typeface="+mn-ea"/>
                <a:ea typeface="+mn-ea"/>
              </a:rPr>
              <a:t>14</a:t>
            </a:r>
            <a:r>
              <a:rPr lang="zh-CN" altLang="en-US" sz="2000" b="1" dirty="0">
                <a:solidFill>
                  <a:schemeClr val="accent1"/>
                </a:solidFill>
                <a:latin typeface="+mn-ea"/>
                <a:ea typeface="+mn-ea"/>
              </a:rPr>
              <a:t>章：有效实现</a:t>
            </a:r>
          </a:p>
        </p:txBody>
      </p:sp>
    </p:spTree>
    <p:extLst>
      <p:ext uri="{BB962C8B-B14F-4D97-AF65-F5344CB8AC3E}">
        <p14:creationId xmlns:p14="http://schemas.microsoft.com/office/powerpoint/2010/main" val="203655139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42A8CE1-B9F9-81CF-BB2A-E7DA2484F4A7}"/>
                  </a:ext>
                </a:extLst>
              </p:cNvPr>
              <p:cNvSpPr>
                <a:spLocks noGrp="1"/>
              </p:cNvSpPr>
              <p:nvPr>
                <p:ph type="title"/>
              </p:nvPr>
            </p:nvSpPr>
            <p:spPr>
              <a:xfrm>
                <a:off x="577850" y="244675"/>
                <a:ext cx="8643848" cy="488916"/>
              </a:xfrm>
            </p:spPr>
            <p:txBody>
              <a:bodyPr/>
              <a:lstStyle/>
              <a:p>
                <a:r>
                  <a:rPr lang="en-US" altLang="zh-CN" dirty="0"/>
                  <a:t>4.2 Montgomery</a:t>
                </a:r>
                <a:r>
                  <a:rPr lang="zh-CN" altLang="en-US" dirty="0"/>
                  <a:t>模约减：</a:t>
                </a:r>
                <a14:m>
                  <m:oMath xmlns:m="http://schemas.openxmlformats.org/officeDocument/2006/math">
                    <m:r>
                      <a:rPr lang="en-US" altLang="zh-CN" sz="2800" b="1" i="1" dirty="0" smtClean="0">
                        <a:solidFill>
                          <a:schemeClr val="tx1"/>
                        </a:solidFill>
                        <a:latin typeface="Cambria Math" panose="02040503050406030204" pitchFamily="18" charset="0"/>
                      </a:rPr>
                      <m:t>𝑻</m:t>
                    </m:r>
                    <m:sSup>
                      <m:sSupPr>
                        <m:ctrlPr>
                          <a:rPr lang="en-US" altLang="zh-CN" sz="2800" b="1"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𝑹</m:t>
                        </m:r>
                      </m:e>
                      <m:sup>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𝟏</m:t>
                        </m:r>
                      </m:sup>
                    </m:sSup>
                    <m:r>
                      <a:rPr lang="en-US" altLang="zh-CN" sz="2800" b="1" i="1" dirty="0">
                        <a:solidFill>
                          <a:schemeClr val="tx1"/>
                        </a:solidFill>
                        <a:latin typeface="Cambria Math" panose="02040503050406030204" pitchFamily="18" charset="0"/>
                      </a:rPr>
                      <m:t> </m:t>
                    </m:r>
                    <m:r>
                      <a:rPr lang="en-US" altLang="zh-CN" sz="2800" b="1" i="1" dirty="0">
                        <a:solidFill>
                          <a:schemeClr val="tx1"/>
                        </a:solidFill>
                        <a:latin typeface="Cambria Math" panose="02040503050406030204" pitchFamily="18" charset="0"/>
                      </a:rPr>
                      <m:t>𝒎𝒐𝒅</m:t>
                    </m:r>
                    <m:r>
                      <a:rPr lang="en-US" altLang="zh-CN" sz="2800" b="1" i="1" dirty="0">
                        <a:solidFill>
                          <a:schemeClr val="tx1"/>
                        </a:solidFill>
                        <a:latin typeface="Cambria Math" panose="02040503050406030204" pitchFamily="18" charset="0"/>
                      </a:rPr>
                      <m:t> </m:t>
                    </m:r>
                    <m:r>
                      <a:rPr lang="en-US" altLang="zh-CN" sz="2800" b="1" i="1" dirty="0">
                        <a:solidFill>
                          <a:schemeClr val="tx1"/>
                        </a:solidFill>
                        <a:latin typeface="Cambria Math" panose="02040503050406030204" pitchFamily="18" charset="0"/>
                      </a:rPr>
                      <m:t>𝒎</m:t>
                    </m:r>
                  </m:oMath>
                </a14:m>
                <a:endParaRPr lang="zh-CN" altLang="en-US" dirty="0"/>
              </a:p>
            </p:txBody>
          </p:sp>
        </mc:Choice>
        <mc:Fallback xmlns="">
          <p:sp>
            <p:nvSpPr>
              <p:cNvPr id="2" name="标题 1">
                <a:extLst>
                  <a:ext uri="{FF2B5EF4-FFF2-40B4-BE49-F238E27FC236}">
                    <a16:creationId xmlns:a16="http://schemas.microsoft.com/office/drawing/2014/main" id="{442A8CE1-B9F9-81CF-BB2A-E7DA2484F4A7}"/>
                  </a:ext>
                </a:extLst>
              </p:cNvPr>
              <p:cNvSpPr>
                <a:spLocks noGrp="1" noRot="1" noChangeAspect="1" noMove="1" noResize="1" noEditPoints="1" noAdjustHandles="1" noChangeArrowheads="1" noChangeShapeType="1" noTextEdit="1"/>
              </p:cNvSpPr>
              <p:nvPr>
                <p:ph type="title"/>
              </p:nvPr>
            </p:nvSpPr>
            <p:spPr>
              <a:xfrm>
                <a:off x="577850" y="244675"/>
                <a:ext cx="8643848" cy="488916"/>
              </a:xfrm>
              <a:blipFill>
                <a:blip r:embed="rId2"/>
                <a:stretch>
                  <a:fillRect l="-1481" t="-18750" b="-3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A884A4B-631A-141E-769B-BEEFF12C6F7B}"/>
                  </a:ext>
                </a:extLst>
              </p:cNvPr>
              <p:cNvSpPr txBox="1"/>
              <p:nvPr/>
            </p:nvSpPr>
            <p:spPr>
              <a:xfrm>
                <a:off x="462755" y="1147825"/>
                <a:ext cx="10922999" cy="4774256"/>
              </a:xfrm>
              <a:prstGeom prst="rect">
                <a:avLst/>
              </a:prstGeom>
              <a:noFill/>
            </p:spPr>
            <p:txBody>
              <a:bodyPr wrap="square" rtlCol="0">
                <a:spAutoFit/>
              </a:bodyPr>
              <a:lstStyle/>
              <a:p>
                <a:pPr marL="342900" indent="-342900" algn="just" eaLnBrk="1">
                  <a:lnSpc>
                    <a:spcPct val="130000"/>
                  </a:lnSpc>
                  <a:spcBef>
                    <a:spcPts val="600"/>
                  </a:spcBef>
                  <a:spcAft>
                    <a:spcPts val="0"/>
                  </a:spcAft>
                  <a:buClr>
                    <a:schemeClr val="tx2"/>
                  </a:buClr>
                  <a:buFont typeface="Wingdings" panose="05000000000000000000" pitchFamily="2" charset="2"/>
                  <a:buChar char="n"/>
                </a:pPr>
                <a14:m>
                  <m:oMath xmlns:m="http://schemas.openxmlformats.org/officeDocument/2006/math">
                    <m:r>
                      <a:rPr lang="en-US" altLang="zh-CN" sz="2000" b="1" i="1" dirty="0" smtClean="0">
                        <a:solidFill>
                          <a:schemeClr val="tx1"/>
                        </a:solidFill>
                        <a:latin typeface="Cambria Math" panose="02040503050406030204" pitchFamily="18" charset="0"/>
                      </a:rPr>
                      <m:t>(</m:t>
                    </m:r>
                    <m:r>
                      <a:rPr lang="en-US" altLang="zh-CN" sz="2000" b="1" i="1" dirty="0" err="1">
                        <a:solidFill>
                          <a:schemeClr val="tx1"/>
                        </a:solidFill>
                        <a:latin typeface="Cambria Math" panose="02040503050406030204" pitchFamily="18" charset="0"/>
                      </a:rPr>
                      <m:t>𝑻</m:t>
                    </m:r>
                    <m:r>
                      <a:rPr lang="en-US" altLang="zh-CN" sz="2000" b="1" i="1" dirty="0" err="1">
                        <a:solidFill>
                          <a:schemeClr val="tx1"/>
                        </a:solidFill>
                        <a:latin typeface="Cambria Math" panose="02040503050406030204" pitchFamily="18" charset="0"/>
                      </a:rPr>
                      <m:t>+</m:t>
                    </m:r>
                    <m:r>
                      <a:rPr lang="en-US" altLang="zh-CN" sz="2000" b="1" i="1" dirty="0" err="1">
                        <a:solidFill>
                          <a:schemeClr val="tx1"/>
                        </a:solidFill>
                        <a:latin typeface="Cambria Math" panose="02040503050406030204" pitchFamily="18" charset="0"/>
                      </a:rPr>
                      <m:t>𝑼𝒎</m:t>
                    </m:r>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rPr>
                      <m:t>𝑹</m:t>
                    </m:r>
                  </m:oMath>
                </a14:m>
                <a:r>
                  <a:rPr lang="zh-CN" altLang="en-US" sz="2000" kern="100" dirty="0">
                    <a:solidFill>
                      <a:schemeClr val="tx1"/>
                    </a:solidFill>
                    <a:latin typeface="+mj-ea"/>
                  </a:rPr>
                  <a:t>是对</a:t>
                </a:r>
                <a14:m>
                  <m:oMath xmlns:m="http://schemas.openxmlformats.org/officeDocument/2006/math">
                    <m:r>
                      <a:rPr lang="en-US" altLang="zh-CN" sz="2000" b="1" i="1" dirty="0">
                        <a:solidFill>
                          <a:schemeClr val="tx1"/>
                        </a:solidFill>
                        <a:latin typeface="Cambria Math" panose="02040503050406030204" pitchFamily="18" charset="0"/>
                      </a:rPr>
                      <m:t>𝑻</m:t>
                    </m:r>
                    <m:sSup>
                      <m:sSupPr>
                        <m:ctrlPr>
                          <a:rPr lang="en-US" altLang="zh-CN" sz="2000" b="1" i="1" dirty="0">
                            <a:solidFill>
                              <a:schemeClr val="tx1"/>
                            </a:solidFill>
                            <a:latin typeface="Cambria Math" panose="02040503050406030204" pitchFamily="18" charset="0"/>
                          </a:rPr>
                        </m:ctrlPr>
                      </m:sSupPr>
                      <m:e>
                        <m:r>
                          <a:rPr lang="en-US" altLang="zh-CN" sz="2000" b="1" i="1" dirty="0">
                            <a:solidFill>
                              <a:schemeClr val="tx1"/>
                            </a:solidFill>
                            <a:latin typeface="Cambria Math" panose="02040503050406030204" pitchFamily="18" charset="0"/>
                          </a:rPr>
                          <m:t>𝑹</m:t>
                        </m:r>
                      </m:e>
                      <m:sup>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rPr>
                          <m:t>𝟏</m:t>
                        </m:r>
                      </m:sup>
                    </m:sSup>
                    <m:r>
                      <a:rPr lang="en-US" altLang="zh-CN" sz="2000" b="1" i="1" dirty="0">
                        <a:solidFill>
                          <a:schemeClr val="tx1"/>
                        </a:solidFill>
                        <a:latin typeface="Cambria Math" panose="02040503050406030204" pitchFamily="18" charset="0"/>
                      </a:rPr>
                      <m:t> </m:t>
                    </m:r>
                    <m:r>
                      <a:rPr lang="en-US" altLang="zh-CN" sz="2000" b="1" i="1" dirty="0">
                        <a:solidFill>
                          <a:schemeClr val="tx1"/>
                        </a:solidFill>
                        <a:latin typeface="Cambria Math" panose="02040503050406030204" pitchFamily="18" charset="0"/>
                      </a:rPr>
                      <m:t>𝒎𝒐𝒅</m:t>
                    </m:r>
                    <m:r>
                      <a:rPr lang="en-US" altLang="zh-CN" sz="2000" b="1" i="1" dirty="0">
                        <a:solidFill>
                          <a:schemeClr val="tx1"/>
                        </a:solidFill>
                        <a:latin typeface="Cambria Math" panose="02040503050406030204" pitchFamily="18" charset="0"/>
                      </a:rPr>
                      <m:t> </m:t>
                    </m:r>
                    <m:r>
                      <a:rPr lang="en-US" altLang="zh-CN" sz="2000" b="1" i="1" dirty="0">
                        <a:solidFill>
                          <a:schemeClr val="tx1"/>
                        </a:solidFill>
                        <a:latin typeface="Cambria Math" panose="02040503050406030204" pitchFamily="18" charset="0"/>
                      </a:rPr>
                      <m:t>𝒎</m:t>
                    </m:r>
                  </m:oMath>
                </a14:m>
                <a:r>
                  <a:rPr lang="zh-CN" altLang="en-US" sz="2000" kern="100" dirty="0">
                    <a:solidFill>
                      <a:schemeClr val="tx1"/>
                    </a:solidFill>
                    <a:latin typeface="+mj-ea"/>
                  </a:rPr>
                  <a:t>的</a:t>
                </a:r>
                <a:r>
                  <a:rPr lang="zh-CN" altLang="en-US" sz="2000" b="1" kern="100" dirty="0">
                    <a:solidFill>
                      <a:srgbClr val="C00000"/>
                    </a:solidFill>
                    <a:latin typeface="+mj-ea"/>
                  </a:rPr>
                  <a:t>估计</a:t>
                </a:r>
                <a:endParaRPr lang="en-US" altLang="zh-CN" sz="2000" b="1" kern="100" dirty="0">
                  <a:solidFill>
                    <a:srgbClr val="C00000"/>
                  </a:solidFill>
                  <a:latin typeface="+mj-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kern="100" dirty="0">
                    <a:latin typeface="+mj-ea"/>
                  </a:rPr>
                  <a:t>因为</a:t>
                </a:r>
                <a14:m>
                  <m:oMath xmlns:m="http://schemas.openxmlformats.org/officeDocument/2006/math">
                    <m:r>
                      <a:rPr lang="en-US" altLang="zh-CN" sz="2000" b="1" i="1" kern="100" dirty="0" smtClean="0">
                        <a:latin typeface="Cambria Math" panose="02040503050406030204" pitchFamily="18" charset="0"/>
                      </a:rPr>
                      <m:t>𝑻</m:t>
                    </m:r>
                    <m:r>
                      <a:rPr lang="en-US" altLang="zh-CN" sz="2000" b="1" i="1" kern="100" dirty="0" smtClean="0">
                        <a:latin typeface="Cambria Math" panose="02040503050406030204" pitchFamily="18" charset="0"/>
                      </a:rPr>
                      <m:t>&lt;</m:t>
                    </m:r>
                    <m:r>
                      <a:rPr lang="en-US" altLang="zh-CN" sz="2000" b="1" i="1" kern="100" dirty="0" err="1" smtClean="0">
                        <a:latin typeface="Cambria Math" panose="02040503050406030204" pitchFamily="18" charset="0"/>
                      </a:rPr>
                      <m:t>𝒎𝑹</m:t>
                    </m:r>
                  </m:oMath>
                </a14:m>
                <a:r>
                  <a:rPr lang="zh-CN" altLang="en-US" sz="2000" kern="100" dirty="0">
                    <a:latin typeface="+mj-ea"/>
                  </a:rPr>
                  <a:t>、</a:t>
                </a:r>
                <a14:m>
                  <m:oMath xmlns:m="http://schemas.openxmlformats.org/officeDocument/2006/math">
                    <m:r>
                      <a:rPr lang="en-US" altLang="zh-CN" sz="2000" b="1" i="1" kern="100" dirty="0" smtClean="0">
                        <a:latin typeface="Cambria Math" panose="02040503050406030204" pitchFamily="18" charset="0"/>
                      </a:rPr>
                      <m:t>𝑼</m:t>
                    </m:r>
                    <m:r>
                      <a:rPr lang="en-US" altLang="zh-CN" sz="2000" b="1" i="1" kern="100" dirty="0" smtClean="0">
                        <a:latin typeface="Cambria Math" panose="02040503050406030204" pitchFamily="18" charset="0"/>
                      </a:rPr>
                      <m:t>&lt;</m:t>
                    </m:r>
                    <m:r>
                      <a:rPr lang="en-US" altLang="zh-CN" sz="2000" b="1" i="1" kern="100" dirty="0" smtClean="0">
                        <a:latin typeface="Cambria Math" panose="02040503050406030204" pitchFamily="18" charset="0"/>
                      </a:rPr>
                      <m:t>𝑹</m:t>
                    </m:r>
                  </m:oMath>
                </a14:m>
                <a:endParaRPr lang="en-US" altLang="zh-CN" sz="2000" b="1" kern="100" dirty="0">
                  <a:solidFill>
                    <a:schemeClr val="tx1"/>
                  </a:solidFill>
                  <a:latin typeface="+mj-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kern="100" dirty="0">
                    <a:latin typeface="+mj-ea"/>
                  </a:rPr>
                  <a:t>所以</a:t>
                </a:r>
                <a14:m>
                  <m:oMath xmlns:m="http://schemas.openxmlformats.org/officeDocument/2006/math">
                    <m:r>
                      <a:rPr lang="en-US" altLang="zh-CN" sz="2000" b="1" i="1" kern="100" dirty="0" smtClean="0">
                        <a:latin typeface="Cambria Math" panose="02040503050406030204" pitchFamily="18" charset="0"/>
                      </a:rPr>
                      <m:t>𝑻</m:t>
                    </m:r>
                    <m:r>
                      <a:rPr lang="en-US" altLang="zh-CN" sz="2000" b="1" i="1" kern="100" dirty="0" smtClean="0">
                        <a:latin typeface="Cambria Math" panose="02040503050406030204" pitchFamily="18" charset="0"/>
                      </a:rPr>
                      <m:t>&lt;</m:t>
                    </m:r>
                    <m:r>
                      <a:rPr lang="en-US" altLang="zh-CN" sz="2000" b="1" i="1" kern="100" dirty="0" err="1" smtClean="0">
                        <a:latin typeface="Cambria Math" panose="02040503050406030204" pitchFamily="18" charset="0"/>
                      </a:rPr>
                      <m:t>𝒎𝑹</m:t>
                    </m:r>
                  </m:oMath>
                </a14:m>
                <a:r>
                  <a:rPr lang="zh-CN" altLang="en-US" sz="2000" kern="100" dirty="0">
                    <a:latin typeface="+mj-ea"/>
                  </a:rPr>
                  <a:t>、</a:t>
                </a:r>
                <a14:m>
                  <m:oMath xmlns:m="http://schemas.openxmlformats.org/officeDocument/2006/math">
                    <m:r>
                      <a:rPr lang="en-US" altLang="zh-CN" sz="2000" b="1" i="1" kern="100" dirty="0" smtClean="0">
                        <a:latin typeface="Cambria Math" panose="02040503050406030204" pitchFamily="18" charset="0"/>
                      </a:rPr>
                      <m:t>𝑼𝒎</m:t>
                    </m:r>
                    <m:r>
                      <a:rPr lang="en-US" altLang="zh-CN" sz="2000" b="1" i="1" kern="100" dirty="0" smtClean="0">
                        <a:latin typeface="Cambria Math" panose="02040503050406030204" pitchFamily="18" charset="0"/>
                      </a:rPr>
                      <m:t>&lt;</m:t>
                    </m:r>
                    <m:r>
                      <a:rPr lang="en-US" altLang="zh-CN" sz="2000" b="1" i="1" kern="100" dirty="0" smtClean="0">
                        <a:latin typeface="Cambria Math" panose="02040503050406030204" pitchFamily="18" charset="0"/>
                      </a:rPr>
                      <m:t>𝒎𝑹</m:t>
                    </m:r>
                  </m:oMath>
                </a14:m>
                <a:endParaRPr lang="en-US" altLang="zh-CN" sz="2000" b="1" kern="100" dirty="0">
                  <a:solidFill>
                    <a:schemeClr val="tx1"/>
                  </a:solidFill>
                  <a:latin typeface="+mj-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kern="100" dirty="0">
                    <a:solidFill>
                      <a:schemeClr val="tx1"/>
                    </a:solidFill>
                    <a:latin typeface="+mj-ea"/>
                  </a:rPr>
                  <a:t>所以</a:t>
                </a:r>
                <a14:m>
                  <m:oMath xmlns:m="http://schemas.openxmlformats.org/officeDocument/2006/math">
                    <m:r>
                      <a:rPr lang="en-US" altLang="zh-CN" sz="2000" b="1" i="1" dirty="0" smtClean="0">
                        <a:latin typeface="Cambria Math" panose="02040503050406030204" pitchFamily="18" charset="0"/>
                      </a:rPr>
                      <m:t>(</m:t>
                    </m:r>
                    <m:r>
                      <a:rPr lang="en-US" altLang="zh-CN" sz="2000" b="1" i="1" dirty="0" err="1" smtClean="0">
                        <a:latin typeface="Cambria Math" panose="02040503050406030204" pitchFamily="18" charset="0"/>
                      </a:rPr>
                      <m:t>𝑻</m:t>
                    </m:r>
                    <m:r>
                      <a:rPr lang="en-US" altLang="zh-CN" sz="2000" b="1" i="1" dirty="0" err="1" smtClean="0">
                        <a:latin typeface="Cambria Math" panose="02040503050406030204" pitchFamily="18" charset="0"/>
                      </a:rPr>
                      <m:t>+</m:t>
                    </m:r>
                    <m:r>
                      <a:rPr lang="en-US" altLang="zh-CN" sz="2000" b="1" i="1" dirty="0" err="1" smtClean="0">
                        <a:latin typeface="Cambria Math" panose="02040503050406030204" pitchFamily="18" charset="0"/>
                      </a:rPr>
                      <m:t>𝑼𝒎</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𝑹</m:t>
                    </m:r>
                    <m:r>
                      <a:rPr lang="en-US" altLang="zh-CN" sz="2000" b="1" i="1" kern="100" dirty="0" smtClean="0">
                        <a:solidFill>
                          <a:schemeClr val="tx1"/>
                        </a:solidFill>
                        <a:latin typeface="Cambria Math" panose="02040503050406030204" pitchFamily="18" charset="0"/>
                      </a:rPr>
                      <m:t>&lt;(</m:t>
                    </m:r>
                    <m:r>
                      <a:rPr lang="en-US" altLang="zh-CN" sz="2000" b="1" i="1" kern="100" dirty="0" err="1" smtClean="0">
                        <a:solidFill>
                          <a:schemeClr val="tx1"/>
                        </a:solidFill>
                        <a:latin typeface="Cambria Math" panose="02040503050406030204" pitchFamily="18" charset="0"/>
                      </a:rPr>
                      <m:t>𝒎𝑹</m:t>
                    </m:r>
                    <m:r>
                      <a:rPr lang="en-US" altLang="zh-CN" sz="2000" b="1" i="1" kern="100" dirty="0" err="1" smtClean="0">
                        <a:latin typeface="Cambria Math" panose="02040503050406030204" pitchFamily="18" charset="0"/>
                      </a:rPr>
                      <m:t>+</m:t>
                    </m:r>
                    <m:r>
                      <a:rPr lang="en-US" altLang="zh-CN" sz="2000" b="1" i="1" kern="100" dirty="0" err="1" smtClean="0">
                        <a:latin typeface="Cambria Math" panose="02040503050406030204" pitchFamily="18" charset="0"/>
                      </a:rPr>
                      <m:t>𝒎𝑹</m:t>
                    </m:r>
                    <m:r>
                      <a:rPr lang="en-US" altLang="zh-CN" sz="2000" b="1" i="1" kern="100" dirty="0" smtClean="0">
                        <a:latin typeface="Cambria Math" panose="02040503050406030204" pitchFamily="18" charset="0"/>
                      </a:rPr>
                      <m:t>)/</m:t>
                    </m:r>
                    <m:r>
                      <a:rPr lang="en-US" altLang="zh-CN" sz="2000" b="1" i="1" kern="100" dirty="0" smtClean="0">
                        <a:latin typeface="Cambria Math" panose="02040503050406030204" pitchFamily="18" charset="0"/>
                      </a:rPr>
                      <m:t>𝑹</m:t>
                    </m:r>
                    <m:r>
                      <a:rPr lang="en-US" altLang="zh-CN" sz="2000" b="1" i="1" kern="100" dirty="0" smtClean="0">
                        <a:latin typeface="Cambria Math" panose="02040503050406030204" pitchFamily="18" charset="0"/>
                      </a:rPr>
                      <m:t>=</m:t>
                    </m:r>
                    <m:r>
                      <a:rPr lang="en-US" altLang="zh-CN" sz="2000" b="1" i="1" kern="100" dirty="0" smtClean="0">
                        <a:latin typeface="Cambria Math" panose="02040503050406030204" pitchFamily="18" charset="0"/>
                      </a:rPr>
                      <m:t>𝟐</m:t>
                    </m:r>
                    <m:r>
                      <a:rPr lang="en-US" altLang="zh-CN" sz="2000" b="1" i="1" kern="100" dirty="0" smtClean="0">
                        <a:latin typeface="Cambria Math" panose="02040503050406030204" pitchFamily="18" charset="0"/>
                      </a:rPr>
                      <m:t>𝒎</m:t>
                    </m:r>
                  </m:oMath>
                </a14:m>
                <a:endParaRPr lang="en-US" altLang="zh-CN" sz="2000" b="1" kern="100" dirty="0">
                  <a:solidFill>
                    <a:schemeClr val="tx1"/>
                  </a:solidFill>
                  <a:latin typeface="+mj-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kern="100" dirty="0">
                    <a:latin typeface="+mj-ea"/>
                  </a:rPr>
                  <a:t>所以</a:t>
                </a:r>
                <a14:m>
                  <m:oMath xmlns:m="http://schemas.openxmlformats.org/officeDocument/2006/math">
                    <m:r>
                      <a:rPr lang="en-US" altLang="zh-CN" sz="2000" kern="100" dirty="0">
                        <a:latin typeface="Cambria Math" panose="02040503050406030204" pitchFamily="18" charset="0"/>
                      </a:rPr>
                      <m:t>(</m:t>
                    </m:r>
                    <m:r>
                      <a:rPr lang="en-US" altLang="zh-CN" sz="2000" kern="100" dirty="0" err="1">
                        <a:latin typeface="Cambria Math" panose="02040503050406030204" pitchFamily="18" charset="0"/>
                      </a:rPr>
                      <m:t>𝑻</m:t>
                    </m:r>
                    <m:r>
                      <a:rPr lang="en-US" altLang="zh-CN" sz="2000" kern="100" dirty="0" err="1">
                        <a:latin typeface="Cambria Math" panose="02040503050406030204" pitchFamily="18" charset="0"/>
                      </a:rPr>
                      <m:t>+</m:t>
                    </m:r>
                    <m:r>
                      <a:rPr lang="en-US" altLang="zh-CN" sz="2000" kern="100" dirty="0" err="1">
                        <a:latin typeface="Cambria Math" panose="02040503050406030204" pitchFamily="18" charset="0"/>
                      </a:rPr>
                      <m:t>𝑼𝒎</m:t>
                    </m:r>
                    <m:r>
                      <a:rPr lang="en-US" altLang="zh-CN" sz="2000" kern="100" dirty="0">
                        <a:latin typeface="Cambria Math" panose="02040503050406030204" pitchFamily="18" charset="0"/>
                      </a:rPr>
                      <m:t>)/</m:t>
                    </m:r>
                    <m:r>
                      <a:rPr lang="en-US" altLang="zh-CN" sz="2000" kern="100" dirty="0">
                        <a:latin typeface="Cambria Math" panose="02040503050406030204" pitchFamily="18" charset="0"/>
                      </a:rPr>
                      <m:t>𝑹</m:t>
                    </m:r>
                  </m:oMath>
                </a14:m>
                <a:r>
                  <a:rPr lang="zh-CN" altLang="en-US" sz="2000" b="1" kern="100" dirty="0">
                    <a:solidFill>
                      <a:srgbClr val="C00000"/>
                    </a:solidFill>
                    <a:latin typeface="+mj-ea"/>
                  </a:rPr>
                  <a:t>要么等于</a:t>
                </a:r>
                <a14:m>
                  <m:oMath xmlns:m="http://schemas.openxmlformats.org/officeDocument/2006/math">
                    <m:r>
                      <a:rPr lang="en-US" altLang="zh-CN" sz="2000" b="1" i="1" kern="100" dirty="0">
                        <a:solidFill>
                          <a:srgbClr val="C00000"/>
                        </a:solidFill>
                        <a:latin typeface="Cambria Math" panose="02040503050406030204" pitchFamily="18" charset="0"/>
                      </a:rPr>
                      <m:t>𝑻</m:t>
                    </m:r>
                    <m:sSup>
                      <m:sSupPr>
                        <m:ctrlPr>
                          <a:rPr lang="en-US" altLang="zh-CN" sz="2000" b="1" i="1" kern="100" dirty="0">
                            <a:solidFill>
                              <a:srgbClr val="C00000"/>
                            </a:solidFill>
                            <a:latin typeface="Cambria Math" panose="02040503050406030204" pitchFamily="18" charset="0"/>
                          </a:rPr>
                        </m:ctrlPr>
                      </m:sSupPr>
                      <m:e>
                        <m:r>
                          <a:rPr lang="en-US" altLang="zh-CN" sz="2000" b="1" i="1" kern="100" dirty="0">
                            <a:solidFill>
                              <a:srgbClr val="C00000"/>
                            </a:solidFill>
                            <a:latin typeface="Cambria Math" panose="02040503050406030204" pitchFamily="18" charset="0"/>
                          </a:rPr>
                          <m:t>𝑹</m:t>
                        </m:r>
                      </m:e>
                      <m:sup>
                        <m:r>
                          <a:rPr lang="en-US" altLang="zh-CN" sz="2000" b="1" i="1" kern="100" dirty="0">
                            <a:solidFill>
                              <a:srgbClr val="C00000"/>
                            </a:solidFill>
                            <a:latin typeface="Cambria Math" panose="02040503050406030204" pitchFamily="18" charset="0"/>
                          </a:rPr>
                          <m:t>−</m:t>
                        </m:r>
                        <m:r>
                          <a:rPr lang="en-US" altLang="zh-CN" sz="2000" b="1" i="1" kern="100" dirty="0">
                            <a:solidFill>
                              <a:srgbClr val="C00000"/>
                            </a:solidFill>
                            <a:latin typeface="Cambria Math" panose="02040503050406030204" pitchFamily="18" charset="0"/>
                          </a:rPr>
                          <m:t>𝟏</m:t>
                        </m:r>
                      </m:sup>
                    </m:sSup>
                    <m:r>
                      <a:rPr lang="en-US" altLang="zh-CN" sz="2000" b="1" i="1" kern="100" dirty="0">
                        <a:solidFill>
                          <a:srgbClr val="C00000"/>
                        </a:solidFill>
                        <a:latin typeface="Cambria Math" panose="02040503050406030204" pitchFamily="18" charset="0"/>
                      </a:rPr>
                      <m:t> </m:t>
                    </m:r>
                    <m:r>
                      <a:rPr lang="en-US" altLang="zh-CN" sz="2000" b="1" i="1" kern="100" dirty="0">
                        <a:solidFill>
                          <a:srgbClr val="C00000"/>
                        </a:solidFill>
                        <a:latin typeface="Cambria Math" panose="02040503050406030204" pitchFamily="18" charset="0"/>
                      </a:rPr>
                      <m:t>𝒎𝒐𝒅</m:t>
                    </m:r>
                    <m:r>
                      <a:rPr lang="en-US" altLang="zh-CN" sz="2000" b="1" i="1" kern="100" dirty="0">
                        <a:solidFill>
                          <a:srgbClr val="C00000"/>
                        </a:solidFill>
                        <a:latin typeface="Cambria Math" panose="02040503050406030204" pitchFamily="18" charset="0"/>
                      </a:rPr>
                      <m:t> </m:t>
                    </m:r>
                    <m:r>
                      <a:rPr lang="en-US" altLang="zh-CN" sz="2000" b="1" i="1" kern="100" dirty="0">
                        <a:solidFill>
                          <a:srgbClr val="C00000"/>
                        </a:solidFill>
                        <a:latin typeface="Cambria Math" panose="02040503050406030204" pitchFamily="18" charset="0"/>
                      </a:rPr>
                      <m:t>𝒎</m:t>
                    </m:r>
                  </m:oMath>
                </a14:m>
                <a:r>
                  <a:rPr lang="zh-CN" altLang="en-US" sz="2000" b="1" i="1" kern="100" dirty="0">
                    <a:solidFill>
                      <a:srgbClr val="C00000"/>
                    </a:solidFill>
                    <a:latin typeface="+mj-ea"/>
                  </a:rPr>
                  <a:t>，</a:t>
                </a:r>
                <a:r>
                  <a:rPr lang="zh-CN" altLang="en-US" sz="2000" b="1" kern="100" dirty="0">
                    <a:solidFill>
                      <a:srgbClr val="C00000"/>
                    </a:solidFill>
                    <a:latin typeface="+mj-ea"/>
                  </a:rPr>
                  <a:t>要么等于</a:t>
                </a:r>
                <a14:m>
                  <m:oMath xmlns:m="http://schemas.openxmlformats.org/officeDocument/2006/math">
                    <m:r>
                      <a:rPr lang="en-US" altLang="zh-CN" sz="2000" b="1" i="1" kern="100" dirty="0">
                        <a:solidFill>
                          <a:srgbClr val="C00000"/>
                        </a:solidFill>
                        <a:latin typeface="Cambria Math" panose="02040503050406030204" pitchFamily="18" charset="0"/>
                      </a:rPr>
                      <m:t>(</m:t>
                    </m:r>
                    <m:r>
                      <a:rPr lang="en-US" altLang="zh-CN" sz="2000" b="1" i="1" kern="100" dirty="0">
                        <a:solidFill>
                          <a:srgbClr val="C00000"/>
                        </a:solidFill>
                        <a:latin typeface="Cambria Math" panose="02040503050406030204" pitchFamily="18" charset="0"/>
                      </a:rPr>
                      <m:t>𝑻</m:t>
                    </m:r>
                    <m:sSup>
                      <m:sSupPr>
                        <m:ctrlPr>
                          <a:rPr lang="en-US" altLang="zh-CN" sz="2000" b="1" i="1" kern="100" dirty="0">
                            <a:solidFill>
                              <a:srgbClr val="C00000"/>
                            </a:solidFill>
                            <a:latin typeface="Cambria Math" panose="02040503050406030204" pitchFamily="18" charset="0"/>
                          </a:rPr>
                        </m:ctrlPr>
                      </m:sSupPr>
                      <m:e>
                        <m:r>
                          <a:rPr lang="en-US" altLang="zh-CN" sz="2000" b="1" i="1" kern="100" dirty="0">
                            <a:solidFill>
                              <a:srgbClr val="C00000"/>
                            </a:solidFill>
                            <a:latin typeface="Cambria Math" panose="02040503050406030204" pitchFamily="18" charset="0"/>
                          </a:rPr>
                          <m:t>𝑹</m:t>
                        </m:r>
                      </m:e>
                      <m:sup>
                        <m:r>
                          <a:rPr lang="en-US" altLang="zh-CN" sz="2000" b="1" i="1" kern="100" dirty="0">
                            <a:solidFill>
                              <a:srgbClr val="C00000"/>
                            </a:solidFill>
                            <a:latin typeface="Cambria Math" panose="02040503050406030204" pitchFamily="18" charset="0"/>
                          </a:rPr>
                          <m:t>−</m:t>
                        </m:r>
                        <m:r>
                          <a:rPr lang="en-US" altLang="zh-CN" sz="2000" b="1" i="1" kern="100" dirty="0">
                            <a:solidFill>
                              <a:srgbClr val="C00000"/>
                            </a:solidFill>
                            <a:latin typeface="Cambria Math" panose="02040503050406030204" pitchFamily="18" charset="0"/>
                          </a:rPr>
                          <m:t>𝟏</m:t>
                        </m:r>
                      </m:sup>
                    </m:sSup>
                    <m:r>
                      <a:rPr lang="en-US" altLang="zh-CN" sz="2000" b="1" i="1" kern="100" dirty="0">
                        <a:solidFill>
                          <a:srgbClr val="C00000"/>
                        </a:solidFill>
                        <a:latin typeface="Cambria Math" panose="02040503050406030204" pitchFamily="18" charset="0"/>
                      </a:rPr>
                      <m:t> </m:t>
                    </m:r>
                    <m:r>
                      <a:rPr lang="en-US" altLang="zh-CN" sz="2000" b="1" i="1" kern="100" dirty="0">
                        <a:solidFill>
                          <a:srgbClr val="C00000"/>
                        </a:solidFill>
                        <a:latin typeface="Cambria Math" panose="02040503050406030204" pitchFamily="18" charset="0"/>
                      </a:rPr>
                      <m:t>𝒎𝒐𝒅</m:t>
                    </m:r>
                    <m:r>
                      <a:rPr lang="en-US" altLang="zh-CN" sz="2000" b="1" i="1" kern="100" dirty="0">
                        <a:solidFill>
                          <a:srgbClr val="C00000"/>
                        </a:solidFill>
                        <a:latin typeface="Cambria Math" panose="02040503050406030204" pitchFamily="18" charset="0"/>
                      </a:rPr>
                      <m:t> </m:t>
                    </m:r>
                    <m:r>
                      <a:rPr lang="en-US" altLang="zh-CN" sz="2000" b="1" i="1" kern="100" dirty="0">
                        <a:solidFill>
                          <a:srgbClr val="C00000"/>
                        </a:solidFill>
                        <a:latin typeface="Cambria Math" panose="02040503050406030204" pitchFamily="18" charset="0"/>
                      </a:rPr>
                      <m:t>𝒎</m:t>
                    </m:r>
                    <m:r>
                      <a:rPr lang="en-US" altLang="zh-CN" sz="2000" b="1" i="1" kern="100" dirty="0">
                        <a:solidFill>
                          <a:srgbClr val="C00000"/>
                        </a:solidFill>
                        <a:latin typeface="Cambria Math" panose="02040503050406030204" pitchFamily="18" charset="0"/>
                      </a:rPr>
                      <m:t>)+</m:t>
                    </m:r>
                    <m:r>
                      <a:rPr lang="en-US" altLang="zh-CN" sz="2000" b="1" i="1" kern="100" dirty="0">
                        <a:solidFill>
                          <a:srgbClr val="C00000"/>
                        </a:solidFill>
                        <a:latin typeface="Cambria Math" panose="02040503050406030204" pitchFamily="18" charset="0"/>
                      </a:rPr>
                      <m:t>𝒎</m:t>
                    </m:r>
                  </m:oMath>
                </a14:m>
                <a:endParaRPr lang="en-US" altLang="zh-CN" sz="2000" b="1" i="1" kern="100" dirty="0">
                  <a:solidFill>
                    <a:srgbClr val="C00000"/>
                  </a:solidFill>
                  <a:latin typeface="+mj-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kern="100" dirty="0">
                    <a:latin typeface="+mj-ea"/>
                  </a:rPr>
                  <a:t>总结：</a:t>
                </a:r>
                <a:endParaRPr lang="en-US" altLang="zh-CN" sz="2000" b="1" dirty="0">
                  <a:solidFill>
                    <a:schemeClr val="tx1"/>
                  </a:solidFill>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14:m>
                  <m:oMath xmlns:m="http://schemas.openxmlformats.org/officeDocument/2006/math">
                    <m:r>
                      <a:rPr lang="en-US" altLang="zh-CN" sz="2000" b="1" i="1" dirty="0">
                        <a:solidFill>
                          <a:schemeClr val="tx1"/>
                        </a:solidFill>
                        <a:latin typeface="Cambria Math" panose="02040503050406030204" pitchFamily="18" charset="0"/>
                      </a:rPr>
                      <m:t>𝑻</m:t>
                    </m:r>
                    <m:sSup>
                      <m:sSupPr>
                        <m:ctrlPr>
                          <a:rPr lang="en-US" altLang="zh-CN" sz="2000" b="1" i="1" dirty="0">
                            <a:solidFill>
                              <a:schemeClr val="tx1"/>
                            </a:solidFill>
                            <a:latin typeface="Cambria Math" panose="02040503050406030204" pitchFamily="18" charset="0"/>
                          </a:rPr>
                        </m:ctrlPr>
                      </m:sSupPr>
                      <m:e>
                        <m:r>
                          <a:rPr lang="en-US" altLang="zh-CN" sz="2000" b="1" i="1" dirty="0">
                            <a:solidFill>
                              <a:schemeClr val="tx1"/>
                            </a:solidFill>
                            <a:latin typeface="Cambria Math" panose="02040503050406030204" pitchFamily="18" charset="0"/>
                          </a:rPr>
                          <m:t>𝑹</m:t>
                        </m:r>
                      </m:e>
                      <m:sup>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rPr>
                          <m:t>𝟏</m:t>
                        </m:r>
                      </m:sup>
                    </m:sSup>
                    <m:r>
                      <a:rPr lang="en-US" altLang="zh-CN" sz="2000" b="1" i="1" dirty="0">
                        <a:solidFill>
                          <a:schemeClr val="tx1"/>
                        </a:solidFill>
                        <a:latin typeface="Cambria Math" panose="02040503050406030204" pitchFamily="18" charset="0"/>
                      </a:rPr>
                      <m:t> </m:t>
                    </m:r>
                    <m:r>
                      <a:rPr lang="en-US" altLang="zh-CN" sz="2000" b="1" i="1" dirty="0">
                        <a:solidFill>
                          <a:schemeClr val="tx1"/>
                        </a:solidFill>
                        <a:latin typeface="Cambria Math" panose="02040503050406030204" pitchFamily="18" charset="0"/>
                      </a:rPr>
                      <m:t>𝒎𝒐𝒅</m:t>
                    </m:r>
                    <m:r>
                      <a:rPr lang="en-US" altLang="zh-CN" sz="2000" b="1" i="1" dirty="0">
                        <a:solidFill>
                          <a:schemeClr val="tx1"/>
                        </a:solidFill>
                        <a:latin typeface="Cambria Math" panose="02040503050406030204" pitchFamily="18" charset="0"/>
                      </a:rPr>
                      <m:t> </m:t>
                    </m:r>
                    <m:r>
                      <a:rPr lang="en-US" altLang="zh-CN" sz="2000" b="1" i="1" dirty="0">
                        <a:solidFill>
                          <a:schemeClr val="tx1"/>
                        </a:solidFill>
                        <a:latin typeface="Cambria Math" panose="02040503050406030204" pitchFamily="18" charset="0"/>
                      </a:rPr>
                      <m:t>𝒎</m:t>
                    </m:r>
                  </m:oMath>
                </a14:m>
                <a:r>
                  <a:rPr lang="zh-CN" altLang="en-US" sz="2000" kern="100" dirty="0">
                    <a:latin typeface="+mj-ea"/>
                  </a:rPr>
                  <a:t>主要计算量集中在</a:t>
                </a:r>
                <a:r>
                  <a:rPr lang="zh-CN" altLang="en-US" sz="2000" b="1" kern="100" dirty="0">
                    <a:solidFill>
                      <a:srgbClr val="C00000"/>
                    </a:solidFill>
                    <a:latin typeface="+mj-ea"/>
                  </a:rPr>
                  <a:t>两次多精度乘法</a:t>
                </a:r>
                <a:r>
                  <a:rPr lang="zh-CN" altLang="en-US" sz="2000" kern="100" dirty="0">
                    <a:latin typeface="+mj-ea"/>
                  </a:rPr>
                  <a:t>：</a:t>
                </a:r>
                <a:r>
                  <a:rPr lang="en-US" altLang="zh-CN" sz="2000" b="1" dirty="0"/>
                  <a:t> </a:t>
                </a:r>
                <a:endParaRPr lang="en-US" altLang="zh-CN" sz="2000" b="1" i="1" dirty="0">
                  <a:latin typeface="Cambria Math" panose="02040503050406030204" pitchFamily="18" charset="0"/>
                </a:endParaRPr>
              </a:p>
              <a:p>
                <a:pPr marL="1257300" lvl="2" indent="-342900" algn="just" eaLnBrk="1">
                  <a:lnSpc>
                    <a:spcPct val="130000"/>
                  </a:lnSpc>
                  <a:spcBef>
                    <a:spcPts val="600"/>
                  </a:spcBef>
                  <a:spcAft>
                    <a:spcPts val="0"/>
                  </a:spcAft>
                  <a:buClr>
                    <a:schemeClr val="tx2"/>
                  </a:buClr>
                  <a:buFont typeface="Wingdings" panose="05000000000000000000" pitchFamily="2" charset="2"/>
                  <a:buChar char="n"/>
                </a:pPr>
                <a14:m>
                  <m:oMath xmlns:m="http://schemas.openxmlformats.org/officeDocument/2006/math">
                    <m:r>
                      <a:rPr lang="en-US" altLang="zh-CN" sz="2000" b="1" i="1" dirty="0">
                        <a:latin typeface="Cambria Math" panose="02040503050406030204" pitchFamily="18" charset="0"/>
                      </a:rPr>
                      <m:t>𝑼</m:t>
                    </m:r>
                    <m:r>
                      <a:rPr lang="en-US" altLang="zh-CN" sz="2000" b="1" i="1" dirty="0">
                        <a:latin typeface="Cambria Math" panose="02040503050406030204" pitchFamily="18" charset="0"/>
                      </a:rPr>
                      <m:t>=</m:t>
                    </m:r>
                    <m:r>
                      <a:rPr lang="en-US" altLang="zh-CN" sz="2000" b="1" i="1" dirty="0" err="1">
                        <a:latin typeface="Cambria Math" panose="02040503050406030204" pitchFamily="18" charset="0"/>
                      </a:rPr>
                      <m:t>𝑻𝒎</m:t>
                    </m:r>
                    <m:r>
                      <a:rPr lang="en-US" altLang="zh-CN" sz="2000" b="1" i="1" dirty="0" err="1">
                        <a:latin typeface="Cambria Math" panose="02040503050406030204" pitchFamily="18" charset="0"/>
                      </a:rPr>
                      <m:t>’</m:t>
                    </m:r>
                    <m:r>
                      <a:rPr lang="en-US" altLang="zh-CN" sz="2000" b="1" dirty="0">
                        <a:latin typeface="Cambria Math" panose="02040503050406030204" pitchFamily="18" charset="0"/>
                      </a:rPr>
                      <m:t> </m:t>
                    </m:r>
                    <m:r>
                      <a:rPr lang="en-US" altLang="zh-CN" sz="2000" b="1" dirty="0" err="1">
                        <a:latin typeface="Cambria Math" panose="02040503050406030204" pitchFamily="18" charset="0"/>
                      </a:rPr>
                      <m:t>𝐦𝐨𝐝</m:t>
                    </m:r>
                    <m:r>
                      <a:rPr lang="en-US" altLang="zh-CN" sz="2000" b="1" i="1" dirty="0">
                        <a:latin typeface="Cambria Math" panose="02040503050406030204" pitchFamily="18" charset="0"/>
                      </a:rPr>
                      <m:t> </m:t>
                    </m:r>
                    <m:r>
                      <a:rPr lang="en-US" altLang="zh-CN" sz="2000" b="1" i="1" dirty="0" err="1">
                        <a:latin typeface="Cambria Math" panose="02040503050406030204" pitchFamily="18" charset="0"/>
                      </a:rPr>
                      <m:t>𝑹</m:t>
                    </m:r>
                  </m:oMath>
                </a14:m>
                <a:r>
                  <a:rPr lang="zh-CN" altLang="en-US" sz="2000" kern="100" dirty="0">
                    <a:latin typeface="+mj-ea"/>
                  </a:rPr>
                  <a:t>中的</a:t>
                </a:r>
                <a14:m>
                  <m:oMath xmlns:m="http://schemas.openxmlformats.org/officeDocument/2006/math">
                    <m:r>
                      <a:rPr lang="en-US" altLang="zh-CN" sz="2000" b="1" i="1" dirty="0">
                        <a:latin typeface="Cambria Math" panose="02040503050406030204" pitchFamily="18" charset="0"/>
                      </a:rPr>
                      <m:t>𝑻</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𝒎</m:t>
                    </m:r>
                    <m:r>
                      <a:rPr lang="en-US" altLang="zh-CN" sz="2000" b="1" i="1" dirty="0">
                        <a:latin typeface="Cambria Math" panose="02040503050406030204" pitchFamily="18" charset="0"/>
                      </a:rPr>
                      <m:t>’</m:t>
                    </m:r>
                  </m:oMath>
                </a14:m>
                <a:endParaRPr lang="en-US" altLang="zh-CN" sz="2000" kern="100" dirty="0">
                  <a:latin typeface="+mj-ea"/>
                </a:endParaRPr>
              </a:p>
              <a:p>
                <a:pPr marL="1257300" lvl="2" indent="-342900" algn="just" eaLnBrk="1">
                  <a:lnSpc>
                    <a:spcPct val="130000"/>
                  </a:lnSpc>
                  <a:spcBef>
                    <a:spcPts val="600"/>
                  </a:spcBef>
                  <a:spcAft>
                    <a:spcPts val="0"/>
                  </a:spcAft>
                  <a:buClr>
                    <a:schemeClr val="tx2"/>
                  </a:buClr>
                  <a:buFont typeface="Wingdings" panose="05000000000000000000" pitchFamily="2" charset="2"/>
                  <a:buChar char="n"/>
                </a:pPr>
                <a14:m>
                  <m:oMath xmlns:m="http://schemas.openxmlformats.org/officeDocument/2006/math">
                    <m:r>
                      <a:rPr lang="en-US" altLang="zh-CN" sz="2000" b="1" i="1" dirty="0" err="1">
                        <a:latin typeface="Cambria Math" panose="02040503050406030204" pitchFamily="18" charset="0"/>
                      </a:rPr>
                      <m:t>𝑼</m:t>
                    </m:r>
                    <m:r>
                      <a:rPr lang="en-US" altLang="zh-CN" sz="2000" b="1" i="1" dirty="0" err="1">
                        <a:latin typeface="Cambria Math" panose="02040503050406030204" pitchFamily="18" charset="0"/>
                      </a:rPr>
                      <m:t>×</m:t>
                    </m:r>
                    <m:r>
                      <a:rPr lang="en-US" altLang="zh-CN" sz="2000" b="1" i="1" dirty="0" err="1">
                        <a:latin typeface="Cambria Math" panose="02040503050406030204" pitchFamily="18" charset="0"/>
                      </a:rPr>
                      <m:t>𝒎</m:t>
                    </m:r>
                  </m:oMath>
                </a14:m>
                <a:endParaRPr lang="en-US" altLang="zh-CN" sz="2000" kern="100" dirty="0">
                  <a:latin typeface="+mj-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kern="100" dirty="0">
                    <a:ea typeface="+mj-ea"/>
                  </a:rPr>
                  <a:t>故</a:t>
                </a:r>
                <a14:m>
                  <m:oMath xmlns:m="http://schemas.openxmlformats.org/officeDocument/2006/math">
                    <m:r>
                      <a:rPr lang="en-US" altLang="zh-CN" sz="2000" b="1" i="1" kern="100" smtClean="0">
                        <a:solidFill>
                          <a:schemeClr val="tx1"/>
                        </a:solidFill>
                        <a:effectLst/>
                        <a:latin typeface="Cambria Math" panose="02040503050406030204" pitchFamily="18" charset="0"/>
                        <a:ea typeface="+mj-ea"/>
                      </a:rPr>
                      <m:t>𝒙</m:t>
                    </m:r>
                    <m:r>
                      <a:rPr lang="en-US" altLang="zh-CN" sz="2000" b="1" i="1" kern="100">
                        <a:solidFill>
                          <a:schemeClr val="tx1"/>
                        </a:solidFill>
                        <a:latin typeface="Cambria Math" panose="02040503050406030204" pitchFamily="18" charset="0"/>
                        <a:ea typeface="+mj-ea"/>
                      </a:rPr>
                      <m:t>·</m:t>
                    </m:r>
                    <m:r>
                      <a:rPr lang="en-US" altLang="zh-CN" sz="2000" b="1" i="1" kern="100" smtClean="0">
                        <a:solidFill>
                          <a:schemeClr val="tx1"/>
                        </a:solidFill>
                        <a:effectLst/>
                        <a:latin typeface="Cambria Math" panose="02040503050406030204" pitchFamily="18" charset="0"/>
                        <a:ea typeface="+mj-ea"/>
                      </a:rPr>
                      <m:t>𝒚</m:t>
                    </m:r>
                    <m:sSup>
                      <m:sSupPr>
                        <m:ctrlPr>
                          <a:rPr lang="en-US" altLang="zh-CN" sz="2000" b="1" i="1" dirty="0">
                            <a:solidFill>
                              <a:schemeClr val="tx1"/>
                            </a:solidFill>
                            <a:latin typeface="Cambria Math" panose="02040503050406030204" pitchFamily="18" charset="0"/>
                          </a:rPr>
                        </m:ctrlPr>
                      </m:sSupPr>
                      <m:e>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rPr>
                          <m:t>𝑹</m:t>
                        </m:r>
                      </m:e>
                      <m:sup>
                        <m:r>
                          <a:rPr lang="en-US" altLang="zh-CN" sz="2000" b="1" i="1" dirty="0">
                            <a:solidFill>
                              <a:schemeClr val="tx1"/>
                            </a:solidFill>
                            <a:latin typeface="Cambria Math" panose="02040503050406030204" pitchFamily="18" charset="0"/>
                          </a:rPr>
                          <m:t>−</m:t>
                        </m:r>
                        <m:r>
                          <a:rPr lang="en-US" altLang="zh-CN" sz="2000" b="1" i="1" dirty="0">
                            <a:solidFill>
                              <a:schemeClr val="tx1"/>
                            </a:solidFill>
                            <a:latin typeface="Cambria Math" panose="02040503050406030204" pitchFamily="18" charset="0"/>
                          </a:rPr>
                          <m:t>𝟏</m:t>
                        </m:r>
                      </m:sup>
                    </m:sSup>
                    <m:r>
                      <a:rPr lang="en-US" altLang="zh-CN" sz="2000" b="1" i="0" kern="100" smtClean="0">
                        <a:solidFill>
                          <a:schemeClr val="tx1"/>
                        </a:solidFill>
                        <a:effectLst/>
                        <a:latin typeface="Cambria Math" panose="02040503050406030204" pitchFamily="18" charset="0"/>
                        <a:ea typeface="+mn-ea"/>
                      </a:rPr>
                      <m:t>𝐦𝐨𝐝</m:t>
                    </m:r>
                    <m:r>
                      <a:rPr lang="en-US" altLang="zh-CN" sz="2000" b="1" i="1" kern="100" smtClean="0">
                        <a:solidFill>
                          <a:schemeClr val="tx1"/>
                        </a:solidFill>
                        <a:effectLst/>
                        <a:latin typeface="Cambria Math" panose="02040503050406030204" pitchFamily="18" charset="0"/>
                        <a:ea typeface="+mn-ea"/>
                      </a:rPr>
                      <m:t> </m:t>
                    </m:r>
                    <m:r>
                      <a:rPr lang="en-US" altLang="zh-CN" sz="2000" b="1" i="1" kern="100" smtClean="0">
                        <a:solidFill>
                          <a:schemeClr val="tx1"/>
                        </a:solidFill>
                        <a:effectLst/>
                        <a:latin typeface="Cambria Math" panose="02040503050406030204" pitchFamily="18" charset="0"/>
                        <a:ea typeface="+mn-ea"/>
                      </a:rPr>
                      <m:t>𝒎</m:t>
                    </m:r>
                  </m:oMath>
                </a14:m>
                <a:r>
                  <a:rPr lang="zh-CN" altLang="en-US" sz="2000" kern="100" dirty="0">
                    <a:latin typeface="+mj-ea"/>
                  </a:rPr>
                  <a:t>主要计算量集中在</a:t>
                </a:r>
                <a:r>
                  <a:rPr lang="zh-CN" altLang="en-US" sz="2000" b="1" kern="100" dirty="0">
                    <a:solidFill>
                      <a:srgbClr val="C00000"/>
                    </a:solidFill>
                    <a:latin typeface="+mj-ea"/>
                  </a:rPr>
                  <a:t>三次多精度乘法</a:t>
                </a:r>
                <a:endParaRPr lang="en-US" altLang="zh-CN" sz="2000" b="1" kern="100" dirty="0">
                  <a:solidFill>
                    <a:srgbClr val="C00000"/>
                  </a:solidFill>
                  <a:latin typeface="+mj-ea"/>
                </a:endParaRPr>
              </a:p>
            </p:txBody>
          </p:sp>
        </mc:Choice>
        <mc:Fallback xmlns="">
          <p:sp>
            <p:nvSpPr>
              <p:cNvPr id="3" name="文本框 2">
                <a:extLst>
                  <a:ext uri="{FF2B5EF4-FFF2-40B4-BE49-F238E27FC236}">
                    <a16:creationId xmlns:a16="http://schemas.microsoft.com/office/drawing/2014/main" id="{4A884A4B-631A-141E-769B-BEEFF12C6F7B}"/>
                  </a:ext>
                </a:extLst>
              </p:cNvPr>
              <p:cNvSpPr txBox="1">
                <a:spLocks noRot="1" noChangeAspect="1" noMove="1" noResize="1" noEditPoints="1" noAdjustHandles="1" noChangeArrowheads="1" noChangeShapeType="1" noTextEdit="1"/>
              </p:cNvSpPr>
              <p:nvPr/>
            </p:nvSpPr>
            <p:spPr>
              <a:xfrm>
                <a:off x="462755" y="1147825"/>
                <a:ext cx="10922999" cy="4774256"/>
              </a:xfrm>
              <a:prstGeom prst="rect">
                <a:avLst/>
              </a:prstGeom>
              <a:blipFill>
                <a:blip r:embed="rId3"/>
                <a:stretch>
                  <a:fillRect l="-502" b="-153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5FCF66F7-9A80-0892-393B-544B858607B8}"/>
              </a:ext>
            </a:extLst>
          </p:cNvPr>
          <p:cNvSpPr txBox="1"/>
          <p:nvPr/>
        </p:nvSpPr>
        <p:spPr>
          <a:xfrm>
            <a:off x="4569711" y="6350212"/>
            <a:ext cx="53751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出处：</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应用密码学手册</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第</a:t>
            </a:r>
            <a:r>
              <a:rPr lang="en-US" altLang="zh-CN" sz="2000" b="1" dirty="0">
                <a:solidFill>
                  <a:schemeClr val="accent1"/>
                </a:solidFill>
                <a:latin typeface="+mn-ea"/>
                <a:ea typeface="+mn-ea"/>
              </a:rPr>
              <a:t>14</a:t>
            </a:r>
            <a:r>
              <a:rPr lang="zh-CN" altLang="en-US" sz="2000" b="1" dirty="0">
                <a:solidFill>
                  <a:schemeClr val="accent1"/>
                </a:solidFill>
                <a:latin typeface="+mn-ea"/>
                <a:ea typeface="+mn-ea"/>
              </a:rPr>
              <a:t>章：有效实现</a:t>
            </a:r>
          </a:p>
        </p:txBody>
      </p:sp>
    </p:spTree>
    <p:extLst>
      <p:ext uri="{BB962C8B-B14F-4D97-AF65-F5344CB8AC3E}">
        <p14:creationId xmlns:p14="http://schemas.microsoft.com/office/powerpoint/2010/main" val="352027829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4C908-AD64-7177-4BF6-ED2FE6E0873A}"/>
              </a:ext>
            </a:extLst>
          </p:cNvPr>
          <p:cNvSpPr>
            <a:spLocks noGrp="1"/>
          </p:cNvSpPr>
          <p:nvPr>
            <p:ph type="title"/>
          </p:nvPr>
        </p:nvSpPr>
        <p:spPr/>
        <p:txBody>
          <a:bodyPr/>
          <a:lstStyle/>
          <a:p>
            <a:r>
              <a:rPr lang="zh-CN" altLang="en-US" dirty="0"/>
              <a:t>事实</a:t>
            </a:r>
            <a:r>
              <a:rPr lang="en-US" altLang="zh-CN" dirty="0"/>
              <a:t>1</a:t>
            </a:r>
            <a:r>
              <a:rPr lang="zh-CN" altLang="en-US" dirty="0"/>
              <a:t>的证明与讨论</a:t>
            </a:r>
          </a:p>
        </p:txBody>
      </p:sp>
      <p:pic>
        <p:nvPicPr>
          <p:cNvPr id="5" name="图片 4">
            <a:extLst>
              <a:ext uri="{FF2B5EF4-FFF2-40B4-BE49-F238E27FC236}">
                <a16:creationId xmlns:a16="http://schemas.microsoft.com/office/drawing/2014/main" id="{28E267FF-6E1C-6F7C-DFD0-D501DE7700CC}"/>
              </a:ext>
            </a:extLst>
          </p:cNvPr>
          <p:cNvPicPr>
            <a:picLocks noChangeAspect="1"/>
          </p:cNvPicPr>
          <p:nvPr/>
        </p:nvPicPr>
        <p:blipFill>
          <a:blip r:embed="rId2"/>
          <a:stretch>
            <a:fillRect/>
          </a:stretch>
        </p:blipFill>
        <p:spPr>
          <a:xfrm>
            <a:off x="1451579" y="1128382"/>
            <a:ext cx="9288843" cy="4872706"/>
          </a:xfrm>
          <a:prstGeom prst="rect">
            <a:avLst/>
          </a:prstGeom>
        </p:spPr>
      </p:pic>
      <p:sp>
        <p:nvSpPr>
          <p:cNvPr id="6" name="文本框 5">
            <a:extLst>
              <a:ext uri="{FF2B5EF4-FFF2-40B4-BE49-F238E27FC236}">
                <a16:creationId xmlns:a16="http://schemas.microsoft.com/office/drawing/2014/main" id="{2B53FF71-8461-7763-66C6-27FB9179F069}"/>
              </a:ext>
            </a:extLst>
          </p:cNvPr>
          <p:cNvSpPr txBox="1"/>
          <p:nvPr/>
        </p:nvSpPr>
        <p:spPr>
          <a:xfrm>
            <a:off x="4569711" y="6350212"/>
            <a:ext cx="53751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出处：</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应用密码学手册</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第</a:t>
            </a:r>
            <a:r>
              <a:rPr lang="en-US" altLang="zh-CN" sz="2000" b="1" dirty="0">
                <a:solidFill>
                  <a:schemeClr val="accent1"/>
                </a:solidFill>
                <a:latin typeface="+mn-ea"/>
                <a:ea typeface="+mn-ea"/>
              </a:rPr>
              <a:t>14</a:t>
            </a:r>
            <a:r>
              <a:rPr lang="zh-CN" altLang="en-US" sz="2000" b="1" dirty="0">
                <a:solidFill>
                  <a:schemeClr val="accent1"/>
                </a:solidFill>
                <a:latin typeface="+mn-ea"/>
                <a:ea typeface="+mn-ea"/>
              </a:rPr>
              <a:t>章：有效实现</a:t>
            </a:r>
          </a:p>
        </p:txBody>
      </p:sp>
    </p:spTree>
    <p:extLst>
      <p:ext uri="{BB962C8B-B14F-4D97-AF65-F5344CB8AC3E}">
        <p14:creationId xmlns:p14="http://schemas.microsoft.com/office/powerpoint/2010/main" val="118847556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42A8CE1-B9F9-81CF-BB2A-E7DA2484F4A7}"/>
                  </a:ext>
                </a:extLst>
              </p:cNvPr>
              <p:cNvSpPr>
                <a:spLocks noGrp="1"/>
              </p:cNvSpPr>
              <p:nvPr>
                <p:ph type="title"/>
              </p:nvPr>
            </p:nvSpPr>
            <p:spPr>
              <a:xfrm>
                <a:off x="577850" y="244675"/>
                <a:ext cx="8643848" cy="488916"/>
              </a:xfrm>
            </p:spPr>
            <p:txBody>
              <a:bodyPr/>
              <a:lstStyle/>
              <a:p>
                <a:r>
                  <a:rPr lang="en-US" altLang="zh-CN" dirty="0"/>
                  <a:t>4.3 Montgomery</a:t>
                </a:r>
                <a:r>
                  <a:rPr lang="zh-CN" altLang="en-US" dirty="0"/>
                  <a:t>模乘：快速</a:t>
                </a:r>
                <a:r>
                  <a:rPr lang="zh-CN" altLang="en-US" dirty="0">
                    <a:solidFill>
                      <a:schemeClr val="tx1"/>
                    </a:solidFill>
                  </a:rPr>
                  <a:t>实现</a:t>
                </a:r>
                <a14:m>
                  <m:oMath xmlns:m="http://schemas.openxmlformats.org/officeDocument/2006/math">
                    <m:r>
                      <a:rPr lang="en-US" altLang="zh-CN" sz="2800" b="1" i="1" kern="100" smtClean="0">
                        <a:solidFill>
                          <a:schemeClr val="tx1"/>
                        </a:solidFill>
                        <a:effectLst/>
                        <a:latin typeface="Cambria Math" panose="02040503050406030204" pitchFamily="18" charset="0"/>
                        <a:ea typeface="+mj-ea"/>
                      </a:rPr>
                      <m:t>𝒙</m:t>
                    </m:r>
                    <m:r>
                      <a:rPr lang="en-US" altLang="zh-CN" sz="2800" b="1" i="1" kern="100">
                        <a:solidFill>
                          <a:schemeClr val="tx1"/>
                        </a:solidFill>
                        <a:latin typeface="Cambria Math" panose="02040503050406030204" pitchFamily="18" charset="0"/>
                        <a:ea typeface="+mj-ea"/>
                      </a:rPr>
                      <m:t>·</m:t>
                    </m:r>
                    <m:r>
                      <a:rPr lang="en-US" altLang="zh-CN" sz="2800" b="1" i="1" kern="100" smtClean="0">
                        <a:solidFill>
                          <a:schemeClr val="tx1"/>
                        </a:solidFill>
                        <a:effectLst/>
                        <a:latin typeface="Cambria Math" panose="02040503050406030204" pitchFamily="18" charset="0"/>
                        <a:ea typeface="+mj-ea"/>
                      </a:rPr>
                      <m:t>𝒚</m:t>
                    </m:r>
                    <m:sSup>
                      <m:sSupPr>
                        <m:ctrlPr>
                          <a:rPr lang="en-US" altLang="zh-CN" sz="2800" b="1"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𝑹</m:t>
                        </m:r>
                      </m:e>
                      <m:sup>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𝟏</m:t>
                        </m:r>
                      </m:sup>
                    </m:sSup>
                    <m:r>
                      <a:rPr lang="en-US" altLang="zh-CN" sz="2800" b="1" i="0" kern="100" smtClean="0">
                        <a:solidFill>
                          <a:schemeClr val="tx1"/>
                        </a:solidFill>
                        <a:effectLst/>
                        <a:latin typeface="Cambria Math" panose="02040503050406030204" pitchFamily="18" charset="0"/>
                        <a:ea typeface="+mn-ea"/>
                      </a:rPr>
                      <m:t>𝐦𝐨𝐝</m:t>
                    </m:r>
                    <m:r>
                      <a:rPr lang="en-US" altLang="zh-CN" sz="2800" b="1" i="1" kern="100" smtClean="0">
                        <a:solidFill>
                          <a:schemeClr val="tx1"/>
                        </a:solidFill>
                        <a:effectLst/>
                        <a:latin typeface="Cambria Math" panose="02040503050406030204" pitchFamily="18" charset="0"/>
                        <a:ea typeface="+mn-ea"/>
                      </a:rPr>
                      <m:t> </m:t>
                    </m:r>
                    <m:r>
                      <a:rPr lang="en-US" altLang="zh-CN" sz="2800" b="1" i="1" kern="100" smtClean="0">
                        <a:solidFill>
                          <a:schemeClr val="tx1"/>
                        </a:solidFill>
                        <a:effectLst/>
                        <a:latin typeface="Cambria Math" panose="02040503050406030204" pitchFamily="18" charset="0"/>
                        <a:ea typeface="+mn-ea"/>
                      </a:rPr>
                      <m:t>𝒎</m:t>
                    </m:r>
                  </m:oMath>
                </a14:m>
                <a:endParaRPr lang="zh-CN" altLang="en-US" dirty="0"/>
              </a:p>
            </p:txBody>
          </p:sp>
        </mc:Choice>
        <mc:Fallback xmlns="">
          <p:sp>
            <p:nvSpPr>
              <p:cNvPr id="2" name="标题 1">
                <a:extLst>
                  <a:ext uri="{FF2B5EF4-FFF2-40B4-BE49-F238E27FC236}">
                    <a16:creationId xmlns:a16="http://schemas.microsoft.com/office/drawing/2014/main" id="{442A8CE1-B9F9-81CF-BB2A-E7DA2484F4A7}"/>
                  </a:ext>
                </a:extLst>
              </p:cNvPr>
              <p:cNvSpPr>
                <a:spLocks noGrp="1" noRot="1" noChangeAspect="1" noMove="1" noResize="1" noEditPoints="1" noAdjustHandles="1" noChangeArrowheads="1" noChangeShapeType="1" noTextEdit="1"/>
              </p:cNvSpPr>
              <p:nvPr>
                <p:ph type="title"/>
              </p:nvPr>
            </p:nvSpPr>
            <p:spPr>
              <a:xfrm>
                <a:off x="577850" y="244675"/>
                <a:ext cx="8643848" cy="488916"/>
              </a:xfrm>
              <a:blipFill>
                <a:blip r:embed="rId2"/>
                <a:stretch>
                  <a:fillRect l="-1481" t="-18750" b="-36250"/>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E47318DA-B192-B2F2-2FD4-D3C87C103A0C}"/>
              </a:ext>
            </a:extLst>
          </p:cNvPr>
          <p:cNvGrpSpPr/>
          <p:nvPr/>
        </p:nvGrpSpPr>
        <p:grpSpPr>
          <a:xfrm>
            <a:off x="978477" y="1065440"/>
            <a:ext cx="10235046" cy="4736523"/>
            <a:chOff x="2600663" y="1780429"/>
            <a:chExt cx="6990674" cy="3235109"/>
          </a:xfrm>
        </p:grpSpPr>
        <p:pic>
          <p:nvPicPr>
            <p:cNvPr id="6" name="图片 5">
              <a:extLst>
                <a:ext uri="{FF2B5EF4-FFF2-40B4-BE49-F238E27FC236}">
                  <a16:creationId xmlns:a16="http://schemas.microsoft.com/office/drawing/2014/main" id="{C5314718-80FB-71D3-D77C-343A10754718}"/>
                </a:ext>
              </a:extLst>
            </p:cNvPr>
            <p:cNvPicPr>
              <a:picLocks noChangeAspect="1"/>
            </p:cNvPicPr>
            <p:nvPr/>
          </p:nvPicPr>
          <p:blipFill>
            <a:blip r:embed="rId3"/>
            <a:stretch>
              <a:fillRect/>
            </a:stretch>
          </p:blipFill>
          <p:spPr>
            <a:xfrm>
              <a:off x="2630234" y="1780429"/>
              <a:ext cx="6931532" cy="2519482"/>
            </a:xfrm>
            <a:prstGeom prst="rect">
              <a:avLst/>
            </a:prstGeom>
          </p:spPr>
        </p:pic>
        <p:pic>
          <p:nvPicPr>
            <p:cNvPr id="8" name="图片 7">
              <a:extLst>
                <a:ext uri="{FF2B5EF4-FFF2-40B4-BE49-F238E27FC236}">
                  <a16:creationId xmlns:a16="http://schemas.microsoft.com/office/drawing/2014/main" id="{16F3D2FE-AFE9-2F15-86D8-BD57281DE81B}"/>
                </a:ext>
              </a:extLst>
            </p:cNvPr>
            <p:cNvPicPr>
              <a:picLocks noChangeAspect="1"/>
            </p:cNvPicPr>
            <p:nvPr/>
          </p:nvPicPr>
          <p:blipFill>
            <a:blip r:embed="rId4"/>
            <a:stretch>
              <a:fillRect/>
            </a:stretch>
          </p:blipFill>
          <p:spPr>
            <a:xfrm>
              <a:off x="2600663" y="4299911"/>
              <a:ext cx="6990674" cy="715627"/>
            </a:xfrm>
            <a:prstGeom prst="rect">
              <a:avLst/>
            </a:prstGeom>
          </p:spPr>
        </p:pic>
      </p:grpSp>
      <p:pic>
        <p:nvPicPr>
          <p:cNvPr id="10" name="Picture 4">
            <a:extLst>
              <a:ext uri="{FF2B5EF4-FFF2-40B4-BE49-F238E27FC236}">
                <a16:creationId xmlns:a16="http://schemas.microsoft.com/office/drawing/2014/main" id="{DB9185AF-302E-C6FB-29BB-8923A0655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7225661" y="2284400"/>
            <a:ext cx="3931936" cy="38227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26A8814-0643-9C39-58DB-F56DDF1D5B90}"/>
                  </a:ext>
                </a:extLst>
              </p:cNvPr>
              <p:cNvSpPr txBox="1"/>
              <p:nvPr/>
            </p:nvSpPr>
            <p:spPr>
              <a:xfrm>
                <a:off x="254002" y="6349773"/>
                <a:ext cx="11683997" cy="400110"/>
              </a:xfrm>
              <a:prstGeom prst="rect">
                <a:avLst/>
              </a:prstGeom>
              <a:solidFill>
                <a:schemeClr val="bg1"/>
              </a:solidFill>
            </p:spPr>
            <p:txBody>
              <a:bodyPr wrap="none">
                <a:spAutoFit/>
              </a:bodyPr>
              <a:lstStyle/>
              <a:p>
                <a:pPr algn="ctr"/>
                <a:r>
                  <a:rPr lang="en-US" altLang="zh-CN" sz="2000" b="1" dirty="0">
                    <a:solidFill>
                      <a:schemeClr val="accent1"/>
                    </a:solidFill>
                    <a:latin typeface="+mn-ea"/>
                    <a:ea typeface="+mn-ea"/>
                  </a:rPr>
                  <a:t>Montgomery</a:t>
                </a:r>
                <a:r>
                  <a:rPr lang="zh-CN" altLang="en-US" sz="2000" b="1" dirty="0">
                    <a:solidFill>
                      <a:schemeClr val="accent1"/>
                    </a:solidFill>
                    <a:latin typeface="+mn-ea"/>
                    <a:ea typeface="+mn-ea"/>
                  </a:rPr>
                  <a:t>模乘减少了</a:t>
                </a:r>
                <a14:m>
                  <m:oMath xmlns:m="http://schemas.openxmlformats.org/officeDocument/2006/math">
                    <m:r>
                      <a:rPr lang="en-US" altLang="zh-CN" sz="2000" b="1" i="1" dirty="0" smtClean="0">
                        <a:solidFill>
                          <a:schemeClr val="accent1"/>
                        </a:solidFill>
                        <a:latin typeface="Cambria Math" panose="02040503050406030204" pitchFamily="18" charset="0"/>
                        <a:ea typeface="+mn-ea"/>
                      </a:rPr>
                      <m:t>𝑼</m:t>
                    </m:r>
                  </m:oMath>
                </a14:m>
                <a:r>
                  <a:rPr lang="zh-CN" altLang="en-US" sz="2000" b="1" dirty="0">
                    <a:solidFill>
                      <a:schemeClr val="accent1"/>
                    </a:solidFill>
                    <a:latin typeface="+mn-ea"/>
                    <a:ea typeface="+mn-ea"/>
                  </a:rPr>
                  <a:t>的计算量，复杂度略高于两次多精度乘法</a:t>
                </a:r>
              </a:p>
            </p:txBody>
          </p:sp>
        </mc:Choice>
        <mc:Fallback xmlns="">
          <p:sp>
            <p:nvSpPr>
              <p:cNvPr id="7" name="文本框 6">
                <a:extLst>
                  <a:ext uri="{FF2B5EF4-FFF2-40B4-BE49-F238E27FC236}">
                    <a16:creationId xmlns:a16="http://schemas.microsoft.com/office/drawing/2014/main" id="{926A8814-0643-9C39-58DB-F56DDF1D5B90}"/>
                  </a:ext>
                </a:extLst>
              </p:cNvPr>
              <p:cNvSpPr txBox="1">
                <a:spLocks noRot="1" noChangeAspect="1" noMove="1" noResize="1" noEditPoints="1" noAdjustHandles="1" noChangeArrowheads="1" noChangeShapeType="1" noTextEdit="1"/>
              </p:cNvSpPr>
              <p:nvPr/>
            </p:nvSpPr>
            <p:spPr>
              <a:xfrm>
                <a:off x="254002" y="6349773"/>
                <a:ext cx="11683997" cy="400110"/>
              </a:xfrm>
              <a:prstGeom prst="rect">
                <a:avLst/>
              </a:prstGeom>
              <a:blipFill>
                <a:blip r:embed="rId6"/>
                <a:stretch>
                  <a:fillRect t="-9231" b="-2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412060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42A8CE1-B9F9-81CF-BB2A-E7DA2484F4A7}"/>
                  </a:ext>
                </a:extLst>
              </p:cNvPr>
              <p:cNvSpPr>
                <a:spLocks noGrp="1"/>
              </p:cNvSpPr>
              <p:nvPr>
                <p:ph type="title"/>
              </p:nvPr>
            </p:nvSpPr>
            <p:spPr>
              <a:xfrm>
                <a:off x="577850" y="244675"/>
                <a:ext cx="8643848" cy="488916"/>
              </a:xfrm>
            </p:spPr>
            <p:txBody>
              <a:bodyPr/>
              <a:lstStyle/>
              <a:p>
                <a:r>
                  <a:rPr lang="en-US" altLang="zh-CN" dirty="0"/>
                  <a:t>4.3 Montgomery</a:t>
                </a:r>
                <a:r>
                  <a:rPr lang="zh-CN" altLang="en-US" dirty="0"/>
                  <a:t>模乘：快速</a:t>
                </a:r>
                <a:r>
                  <a:rPr lang="zh-CN" altLang="en-US" dirty="0">
                    <a:solidFill>
                      <a:schemeClr val="tx1"/>
                    </a:solidFill>
                  </a:rPr>
                  <a:t>实现</a:t>
                </a:r>
                <a14:m>
                  <m:oMath xmlns:m="http://schemas.openxmlformats.org/officeDocument/2006/math">
                    <m:r>
                      <a:rPr lang="en-US" altLang="zh-CN" sz="2800" b="1" i="1" kern="100" smtClean="0">
                        <a:solidFill>
                          <a:schemeClr val="tx1"/>
                        </a:solidFill>
                        <a:effectLst/>
                        <a:latin typeface="Cambria Math" panose="02040503050406030204" pitchFamily="18" charset="0"/>
                        <a:ea typeface="+mj-ea"/>
                      </a:rPr>
                      <m:t>𝒙</m:t>
                    </m:r>
                    <m:r>
                      <a:rPr lang="en-US" altLang="zh-CN" sz="2800" b="1" i="1" kern="100">
                        <a:solidFill>
                          <a:schemeClr val="tx1"/>
                        </a:solidFill>
                        <a:latin typeface="Cambria Math" panose="02040503050406030204" pitchFamily="18" charset="0"/>
                        <a:ea typeface="+mj-ea"/>
                      </a:rPr>
                      <m:t>·</m:t>
                    </m:r>
                    <m:r>
                      <a:rPr lang="en-US" altLang="zh-CN" sz="2800" b="1" i="1" kern="100" smtClean="0">
                        <a:solidFill>
                          <a:schemeClr val="tx1"/>
                        </a:solidFill>
                        <a:effectLst/>
                        <a:latin typeface="Cambria Math" panose="02040503050406030204" pitchFamily="18" charset="0"/>
                        <a:ea typeface="+mj-ea"/>
                      </a:rPr>
                      <m:t>𝒚</m:t>
                    </m:r>
                    <m:sSup>
                      <m:sSupPr>
                        <m:ctrlPr>
                          <a:rPr lang="en-US" altLang="zh-CN" sz="2800" b="1" i="1" dirty="0">
                            <a:solidFill>
                              <a:schemeClr val="tx1"/>
                            </a:solidFill>
                            <a:latin typeface="Cambria Math" panose="02040503050406030204" pitchFamily="18" charset="0"/>
                          </a:rPr>
                        </m:ctrlPr>
                      </m:sSupPr>
                      <m:e>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𝑹</m:t>
                        </m:r>
                      </m:e>
                      <m:sup>
                        <m:r>
                          <a:rPr lang="en-US" altLang="zh-CN" sz="2800" b="1" i="1" dirty="0">
                            <a:solidFill>
                              <a:schemeClr val="tx1"/>
                            </a:solidFill>
                            <a:latin typeface="Cambria Math" panose="02040503050406030204" pitchFamily="18" charset="0"/>
                          </a:rPr>
                          <m:t>−</m:t>
                        </m:r>
                        <m:r>
                          <a:rPr lang="en-US" altLang="zh-CN" sz="2800" b="1" i="1" dirty="0">
                            <a:solidFill>
                              <a:schemeClr val="tx1"/>
                            </a:solidFill>
                            <a:latin typeface="Cambria Math" panose="02040503050406030204" pitchFamily="18" charset="0"/>
                          </a:rPr>
                          <m:t>𝟏</m:t>
                        </m:r>
                      </m:sup>
                    </m:sSup>
                    <m:r>
                      <a:rPr lang="en-US" altLang="zh-CN" sz="2800" b="1" i="0" kern="100" smtClean="0">
                        <a:solidFill>
                          <a:schemeClr val="tx1"/>
                        </a:solidFill>
                        <a:effectLst/>
                        <a:latin typeface="Cambria Math" panose="02040503050406030204" pitchFamily="18" charset="0"/>
                        <a:ea typeface="+mn-ea"/>
                      </a:rPr>
                      <m:t>𝐦𝐨𝐝</m:t>
                    </m:r>
                    <m:r>
                      <a:rPr lang="en-US" altLang="zh-CN" sz="2800" b="1" i="1" kern="100" smtClean="0">
                        <a:solidFill>
                          <a:schemeClr val="tx1"/>
                        </a:solidFill>
                        <a:effectLst/>
                        <a:latin typeface="Cambria Math" panose="02040503050406030204" pitchFamily="18" charset="0"/>
                        <a:ea typeface="+mn-ea"/>
                      </a:rPr>
                      <m:t> </m:t>
                    </m:r>
                    <m:r>
                      <a:rPr lang="en-US" altLang="zh-CN" sz="2800" b="1" i="1" kern="100" smtClean="0">
                        <a:solidFill>
                          <a:schemeClr val="tx1"/>
                        </a:solidFill>
                        <a:effectLst/>
                        <a:latin typeface="Cambria Math" panose="02040503050406030204" pitchFamily="18" charset="0"/>
                        <a:ea typeface="+mn-ea"/>
                      </a:rPr>
                      <m:t>𝒎</m:t>
                    </m:r>
                  </m:oMath>
                </a14:m>
                <a:endParaRPr lang="zh-CN" altLang="en-US" dirty="0"/>
              </a:p>
            </p:txBody>
          </p:sp>
        </mc:Choice>
        <mc:Fallback xmlns="">
          <p:sp>
            <p:nvSpPr>
              <p:cNvPr id="2" name="标题 1">
                <a:extLst>
                  <a:ext uri="{FF2B5EF4-FFF2-40B4-BE49-F238E27FC236}">
                    <a16:creationId xmlns:a16="http://schemas.microsoft.com/office/drawing/2014/main" id="{442A8CE1-B9F9-81CF-BB2A-E7DA2484F4A7}"/>
                  </a:ext>
                </a:extLst>
              </p:cNvPr>
              <p:cNvSpPr>
                <a:spLocks noGrp="1" noRot="1" noChangeAspect="1" noMove="1" noResize="1" noEditPoints="1" noAdjustHandles="1" noChangeArrowheads="1" noChangeShapeType="1" noTextEdit="1"/>
              </p:cNvSpPr>
              <p:nvPr>
                <p:ph type="title"/>
              </p:nvPr>
            </p:nvSpPr>
            <p:spPr>
              <a:xfrm>
                <a:off x="577850" y="244675"/>
                <a:ext cx="8643848" cy="488916"/>
              </a:xfrm>
              <a:blipFill>
                <a:blip r:embed="rId2"/>
                <a:stretch>
                  <a:fillRect l="-1481" t="-18750" b="-3625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D3B98423-193B-1ABB-E32F-22BD4D58F92F}"/>
              </a:ext>
            </a:extLst>
          </p:cNvPr>
          <p:cNvSpPr txBox="1"/>
          <p:nvPr/>
        </p:nvSpPr>
        <p:spPr>
          <a:xfrm>
            <a:off x="462756" y="1312132"/>
            <a:ext cx="11266488" cy="3315780"/>
          </a:xfrm>
          <a:prstGeom prst="rect">
            <a:avLst/>
          </a:prstGeom>
          <a:noFill/>
        </p:spPr>
        <p:txBody>
          <a:bodyPr wrap="square" rtlCol="0">
            <a:spAutoFit/>
          </a:bodyPr>
          <a:lstStyle/>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en-US" altLang="zh-CN" sz="2000" dirty="0">
                <a:latin typeface="+mn-ea"/>
                <a:ea typeface="+mn-ea"/>
              </a:rPr>
              <a:t>Montgomery</a:t>
            </a:r>
            <a:r>
              <a:rPr lang="zh-CN" altLang="en-US" sz="2000" dirty="0">
                <a:latin typeface="+mn-ea"/>
                <a:ea typeface="+mn-ea"/>
              </a:rPr>
              <a:t>模乘的若干种改进实现方案：</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en-US" altLang="zh-CN" sz="2000" dirty="0">
                <a:latin typeface="+mn-ea"/>
                <a:ea typeface="+mn-ea"/>
              </a:rPr>
              <a:t>SOS</a:t>
            </a:r>
            <a:r>
              <a:rPr lang="zh-CN" altLang="en-US" sz="2000" dirty="0">
                <a:latin typeface="+mn-ea"/>
                <a:ea typeface="+mn-ea"/>
              </a:rPr>
              <a:t>算法</a:t>
            </a: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en-US" altLang="zh-CN" sz="2000" dirty="0">
                <a:latin typeface="+mn-ea"/>
                <a:ea typeface="+mn-ea"/>
              </a:rPr>
              <a:t>CIOS</a:t>
            </a:r>
            <a:r>
              <a:rPr lang="zh-CN" altLang="en-US" sz="2000" dirty="0">
                <a:latin typeface="+mn-ea"/>
                <a:ea typeface="+mn-ea"/>
              </a:rPr>
              <a:t>算法</a:t>
            </a: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en-US" altLang="zh-CN" sz="2000" dirty="0">
                <a:latin typeface="+mn-ea"/>
                <a:ea typeface="+mn-ea"/>
              </a:rPr>
              <a:t>FIOS</a:t>
            </a:r>
            <a:r>
              <a:rPr lang="zh-CN" altLang="en-US" sz="2000" dirty="0">
                <a:latin typeface="+mn-ea"/>
                <a:ea typeface="+mn-ea"/>
              </a:rPr>
              <a:t>算法</a:t>
            </a: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en-US" altLang="zh-CN" sz="2000" dirty="0">
                <a:latin typeface="+mn-ea"/>
                <a:ea typeface="+mn-ea"/>
              </a:rPr>
              <a:t>FIPS</a:t>
            </a:r>
            <a:r>
              <a:rPr lang="zh-CN" altLang="en-US" sz="2000" dirty="0">
                <a:latin typeface="+mn-ea"/>
                <a:ea typeface="+mn-ea"/>
              </a:rPr>
              <a:t>算法</a:t>
            </a: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en-US" altLang="zh-CN" sz="2000" dirty="0">
                <a:latin typeface="+mn-ea"/>
                <a:ea typeface="+mn-ea"/>
              </a:rPr>
              <a:t>CIHS</a:t>
            </a:r>
            <a:r>
              <a:rPr lang="zh-CN" altLang="en-US" sz="2000" dirty="0">
                <a:latin typeface="+mn-ea"/>
                <a:ea typeface="+mn-ea"/>
              </a:rPr>
              <a:t>算法</a:t>
            </a: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en-US" altLang="zh-CN" sz="2000" dirty="0">
                <a:latin typeface="+mn-ea"/>
                <a:ea typeface="+mn-ea"/>
              </a:rPr>
              <a:t>Karatsuba-</a:t>
            </a:r>
            <a:r>
              <a:rPr lang="en-US" altLang="zh-CN" sz="2000" dirty="0" err="1">
                <a:latin typeface="+mn-ea"/>
                <a:ea typeface="+mn-ea"/>
              </a:rPr>
              <a:t>Comba</a:t>
            </a:r>
            <a:r>
              <a:rPr lang="en-US" altLang="zh-CN" sz="2000" dirty="0">
                <a:latin typeface="+mn-ea"/>
                <a:ea typeface="+mn-ea"/>
              </a:rPr>
              <a:t>-Montgomery</a:t>
            </a:r>
            <a:r>
              <a:rPr lang="zh-CN" altLang="en-US" sz="2000" dirty="0">
                <a:latin typeface="+mn-ea"/>
                <a:ea typeface="+mn-ea"/>
              </a:rPr>
              <a:t>算法</a:t>
            </a:r>
          </a:p>
        </p:txBody>
      </p:sp>
      <p:pic>
        <p:nvPicPr>
          <p:cNvPr id="11" name="Picture 4">
            <a:extLst>
              <a:ext uri="{FF2B5EF4-FFF2-40B4-BE49-F238E27FC236}">
                <a16:creationId xmlns:a16="http://schemas.microsoft.com/office/drawing/2014/main" id="{B31BD781-D765-DCC9-717C-7B5A1AEA2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368381" y="1176401"/>
            <a:ext cx="4173538" cy="4681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矩形 13">
            <a:extLst>
              <a:ext uri="{FF2B5EF4-FFF2-40B4-BE49-F238E27FC236}">
                <a16:creationId xmlns:a16="http://schemas.microsoft.com/office/drawing/2014/main" id="{130604CD-AA66-FF6D-76FC-7FEC513C1577}"/>
              </a:ext>
            </a:extLst>
          </p:cNvPr>
          <p:cNvSpPr/>
          <p:nvPr/>
        </p:nvSpPr>
        <p:spPr>
          <a:xfrm>
            <a:off x="418237" y="6392675"/>
            <a:ext cx="11276082" cy="351700"/>
          </a:xfrm>
          <a:prstGeom prst="rect">
            <a:avLst/>
          </a:prstGeom>
          <a:solidFill>
            <a:schemeClr val="bg1"/>
          </a:solidFill>
        </p:spPr>
        <p:txBody>
          <a:bodyPr wrap="square">
            <a:spAutoFit/>
          </a:bodyPr>
          <a:lstStyle/>
          <a:p>
            <a:pPr marL="285750" indent="-285750">
              <a:spcBef>
                <a:spcPts val="600"/>
              </a:spcBef>
              <a:spcAft>
                <a:spcPts val="600"/>
              </a:spcAft>
              <a:buFont typeface="Wingdings" panose="05000000000000000000" pitchFamily="2" charset="2"/>
              <a:buChar char="Ø"/>
            </a:pPr>
            <a:r>
              <a:rPr lang="en-US" altLang="zh-CN" sz="1600" b="1" dirty="0">
                <a:latin typeface="Times New Roman" panose="02020603050405020304" pitchFamily="18" charset="0"/>
                <a:cs typeface="Times New Roman" panose="02020603050405020304" pitchFamily="18" charset="0"/>
              </a:rPr>
              <a:t>C.K. </a:t>
            </a:r>
            <a:r>
              <a:rPr lang="en-US" altLang="zh-CN" sz="1600" b="1" dirty="0" err="1">
                <a:latin typeface="Times New Roman" panose="02020603050405020304" pitchFamily="18" charset="0"/>
                <a:cs typeface="Times New Roman" panose="02020603050405020304" pitchFamily="18" charset="0"/>
              </a:rPr>
              <a:t>Koc</a:t>
            </a: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T. </a:t>
            </a:r>
            <a:r>
              <a:rPr lang="en-US" altLang="zh-CN" sz="1600" b="1" dirty="0" err="1">
                <a:latin typeface="Times New Roman" panose="02020603050405020304" pitchFamily="18" charset="0"/>
                <a:cs typeface="Times New Roman" panose="02020603050405020304" pitchFamily="18" charset="0"/>
              </a:rPr>
              <a:t>Acar</a:t>
            </a:r>
            <a:r>
              <a:rPr lang="en-US" altLang="zh-CN" sz="1600" b="1" dirty="0">
                <a:latin typeface="Times New Roman" panose="02020603050405020304" pitchFamily="18" charset="0"/>
                <a:cs typeface="Times New Roman" panose="02020603050405020304" pitchFamily="18" charset="0"/>
              </a:rPr>
              <a:t>, et</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al.</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Analyzing and Comparing Montgomery Multiplication Algorithms,</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IEEE Micro, 16(3), 1996.</a:t>
            </a:r>
          </a:p>
        </p:txBody>
      </p:sp>
    </p:spTree>
    <p:extLst>
      <p:ext uri="{BB962C8B-B14F-4D97-AF65-F5344CB8AC3E}">
        <p14:creationId xmlns:p14="http://schemas.microsoft.com/office/powerpoint/2010/main" val="1166855088"/>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5574760" y="1381942"/>
            <a:ext cx="6135653" cy="4755333"/>
            <a:chOff x="5936710" y="1553392"/>
            <a:chExt cx="6135653" cy="4755333"/>
          </a:xfrm>
        </p:grpSpPr>
        <p:sp>
          <p:nvSpPr>
            <p:cNvPr id="34" name="文本占位符 11"/>
            <p:cNvSpPr txBox="1"/>
            <p:nvPr/>
          </p:nvSpPr>
          <p:spPr>
            <a:xfrm>
              <a:off x="6909170" y="4034115"/>
              <a:ext cx="4190733"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5</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7" name="文本占位符 12"/>
            <p:cNvSpPr txBox="1"/>
            <p:nvPr/>
          </p:nvSpPr>
          <p:spPr>
            <a:xfrm>
              <a:off x="5936710" y="303130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公钥密码算法实现技巧</a:t>
              </a:r>
            </a:p>
          </p:txBody>
        </p:sp>
        <p:sp>
          <p:nvSpPr>
            <p:cNvPr id="38" name="books-group_25777"/>
            <p:cNvSpPr>
              <a:spLocks noChangeAspect="1"/>
            </p:cNvSpPr>
            <p:nvPr/>
          </p:nvSpPr>
          <p:spPr bwMode="auto">
            <a:xfrm>
              <a:off x="8294905" y="1553392"/>
              <a:ext cx="1419262" cy="1018642"/>
            </a:xfrm>
            <a:custGeom>
              <a:avLst/>
              <a:gdLst>
                <a:gd name="T0" fmla="*/ 520 w 3958"/>
                <a:gd name="T1" fmla="*/ 1816 h 2845"/>
                <a:gd name="T2" fmla="*/ 600 w 3958"/>
                <a:gd name="T3" fmla="*/ 1832 h 2845"/>
                <a:gd name="T4" fmla="*/ 1800 w 3958"/>
                <a:gd name="T5" fmla="*/ 1326 h 2845"/>
                <a:gd name="T6" fmla="*/ 894 w 3958"/>
                <a:gd name="T7" fmla="*/ 1890 h 2845"/>
                <a:gd name="T8" fmla="*/ 860 w 3958"/>
                <a:gd name="T9" fmla="*/ 1952 h 2845"/>
                <a:gd name="T10" fmla="*/ 860 w 3958"/>
                <a:gd name="T11" fmla="*/ 2463 h 2845"/>
                <a:gd name="T12" fmla="*/ 901 w 3958"/>
                <a:gd name="T13" fmla="*/ 2713 h 2845"/>
                <a:gd name="T14" fmla="*/ 1060 w 3958"/>
                <a:gd name="T15" fmla="*/ 2837 h 2845"/>
                <a:gd name="T16" fmla="*/ 1198 w 3958"/>
                <a:gd name="T17" fmla="*/ 2771 h 2845"/>
                <a:gd name="T18" fmla="*/ 1371 w 3958"/>
                <a:gd name="T19" fmla="*/ 2603 h 2845"/>
                <a:gd name="T20" fmla="*/ 1624 w 3958"/>
                <a:gd name="T21" fmla="*/ 2779 h 2845"/>
                <a:gd name="T22" fmla="*/ 1844 w 3958"/>
                <a:gd name="T23" fmla="*/ 2845 h 2845"/>
                <a:gd name="T24" fmla="*/ 2296 w 3958"/>
                <a:gd name="T25" fmla="*/ 2591 h 2845"/>
                <a:gd name="T26" fmla="*/ 3851 w 3958"/>
                <a:gd name="T27" fmla="*/ 396 h 2845"/>
                <a:gd name="T28" fmla="*/ 3920 w 3958"/>
                <a:gd name="T29" fmla="*/ 95 h 2845"/>
                <a:gd name="T30" fmla="*/ 3730 w 3958"/>
                <a:gd name="T31" fmla="*/ 0 h 2845"/>
                <a:gd name="T32" fmla="*/ 3592 w 3958"/>
                <a:gd name="T33" fmla="*/ 20 h 2845"/>
                <a:gd name="T34" fmla="*/ 307 w 3958"/>
                <a:gd name="T35" fmla="*/ 859 h 2845"/>
                <a:gd name="T36" fmla="*/ 31 w 3958"/>
                <a:gd name="T37" fmla="*/ 1089 h 2845"/>
                <a:gd name="T38" fmla="*/ 146 w 3958"/>
                <a:gd name="T39" fmla="*/ 1429 h 2845"/>
                <a:gd name="T40" fmla="*/ 520 w 3958"/>
                <a:gd name="T41" fmla="*/ 1816 h 2845"/>
                <a:gd name="T42" fmla="*/ 171 w 3958"/>
                <a:gd name="T43" fmla="*/ 1128 h 2845"/>
                <a:gd name="T44" fmla="*/ 343 w 3958"/>
                <a:gd name="T45" fmla="*/ 1000 h 2845"/>
                <a:gd name="T46" fmla="*/ 3628 w 3958"/>
                <a:gd name="T47" fmla="*/ 160 h 2845"/>
                <a:gd name="T48" fmla="*/ 3791 w 3958"/>
                <a:gd name="T49" fmla="*/ 162 h 2845"/>
                <a:gd name="T50" fmla="*/ 3733 w 3958"/>
                <a:gd name="T51" fmla="*/ 312 h 2845"/>
                <a:gd name="T52" fmla="*/ 2177 w 3958"/>
                <a:gd name="T53" fmla="*/ 2507 h 2845"/>
                <a:gd name="T54" fmla="*/ 1844 w 3958"/>
                <a:gd name="T55" fmla="*/ 2700 h 2845"/>
                <a:gd name="T56" fmla="*/ 1707 w 3958"/>
                <a:gd name="T57" fmla="*/ 2659 h 2845"/>
                <a:gd name="T58" fmla="*/ 1404 w 3958"/>
                <a:gd name="T59" fmla="*/ 2450 h 2845"/>
                <a:gd name="T60" fmla="*/ 1363 w 3958"/>
                <a:gd name="T61" fmla="*/ 2437 h 2845"/>
                <a:gd name="T62" fmla="*/ 1312 w 3958"/>
                <a:gd name="T63" fmla="*/ 2458 h 2845"/>
                <a:gd name="T64" fmla="*/ 1097 w 3958"/>
                <a:gd name="T65" fmla="*/ 2667 h 2845"/>
                <a:gd name="T66" fmla="*/ 1060 w 3958"/>
                <a:gd name="T67" fmla="*/ 2692 h 2845"/>
                <a:gd name="T68" fmla="*/ 1005 w 3958"/>
                <a:gd name="T69" fmla="*/ 2463 h 2845"/>
                <a:gd name="T70" fmla="*/ 1005 w 3958"/>
                <a:gd name="T71" fmla="*/ 1992 h 2845"/>
                <a:gd name="T72" fmla="*/ 2656 w 3958"/>
                <a:gd name="T73" fmla="*/ 963 h 2845"/>
                <a:gd name="T74" fmla="*/ 2682 w 3958"/>
                <a:gd name="T75" fmla="*/ 868 h 2845"/>
                <a:gd name="T76" fmla="*/ 2590 w 3958"/>
                <a:gd name="T77" fmla="*/ 835 h 2845"/>
                <a:gd name="T78" fmla="*/ 590 w 3958"/>
                <a:gd name="T79" fmla="*/ 1679 h 2845"/>
                <a:gd name="T80" fmla="*/ 250 w 3958"/>
                <a:gd name="T81" fmla="*/ 1328 h 2845"/>
                <a:gd name="T82" fmla="*/ 171 w 3958"/>
                <a:gd name="T83" fmla="*/ 1128 h 2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58" h="2845">
                  <a:moveTo>
                    <a:pt x="520" y="1816"/>
                  </a:moveTo>
                  <a:cubicBezTo>
                    <a:pt x="541" y="1837"/>
                    <a:pt x="573" y="1844"/>
                    <a:pt x="600" y="1832"/>
                  </a:cubicBezTo>
                  <a:lnTo>
                    <a:pt x="1800" y="1326"/>
                  </a:lnTo>
                  <a:lnTo>
                    <a:pt x="894" y="1890"/>
                  </a:lnTo>
                  <a:cubicBezTo>
                    <a:pt x="873" y="1903"/>
                    <a:pt x="860" y="1926"/>
                    <a:pt x="860" y="1952"/>
                  </a:cubicBezTo>
                  <a:lnTo>
                    <a:pt x="860" y="2463"/>
                  </a:lnTo>
                  <a:cubicBezTo>
                    <a:pt x="860" y="2564"/>
                    <a:pt x="874" y="2651"/>
                    <a:pt x="901" y="2713"/>
                  </a:cubicBezTo>
                  <a:cubicBezTo>
                    <a:pt x="948" y="2821"/>
                    <a:pt x="1020" y="2837"/>
                    <a:pt x="1060" y="2837"/>
                  </a:cubicBezTo>
                  <a:cubicBezTo>
                    <a:pt x="1107" y="2837"/>
                    <a:pt x="1153" y="2815"/>
                    <a:pt x="1198" y="2771"/>
                  </a:cubicBezTo>
                  <a:lnTo>
                    <a:pt x="1371" y="2603"/>
                  </a:lnTo>
                  <a:lnTo>
                    <a:pt x="1624" y="2779"/>
                  </a:lnTo>
                  <a:cubicBezTo>
                    <a:pt x="1687" y="2822"/>
                    <a:pt x="1763" y="2845"/>
                    <a:pt x="1844" y="2845"/>
                  </a:cubicBezTo>
                  <a:cubicBezTo>
                    <a:pt x="2011" y="2845"/>
                    <a:pt x="2184" y="2748"/>
                    <a:pt x="2296" y="2591"/>
                  </a:cubicBezTo>
                  <a:lnTo>
                    <a:pt x="3851" y="396"/>
                  </a:lnTo>
                  <a:cubicBezTo>
                    <a:pt x="3958" y="245"/>
                    <a:pt x="3948" y="149"/>
                    <a:pt x="3920" y="95"/>
                  </a:cubicBezTo>
                  <a:cubicBezTo>
                    <a:pt x="3901" y="60"/>
                    <a:pt x="3852" y="0"/>
                    <a:pt x="3730" y="0"/>
                  </a:cubicBezTo>
                  <a:cubicBezTo>
                    <a:pt x="3689" y="0"/>
                    <a:pt x="3643" y="7"/>
                    <a:pt x="3592" y="20"/>
                  </a:cubicBezTo>
                  <a:lnTo>
                    <a:pt x="307" y="859"/>
                  </a:lnTo>
                  <a:cubicBezTo>
                    <a:pt x="161" y="896"/>
                    <a:pt x="63" y="978"/>
                    <a:pt x="31" y="1089"/>
                  </a:cubicBezTo>
                  <a:cubicBezTo>
                    <a:pt x="0" y="1200"/>
                    <a:pt x="41" y="1320"/>
                    <a:pt x="146" y="1429"/>
                  </a:cubicBezTo>
                  <a:lnTo>
                    <a:pt x="520" y="1816"/>
                  </a:lnTo>
                  <a:close/>
                  <a:moveTo>
                    <a:pt x="171" y="1128"/>
                  </a:moveTo>
                  <a:cubicBezTo>
                    <a:pt x="188" y="1069"/>
                    <a:pt x="249" y="1024"/>
                    <a:pt x="343" y="1000"/>
                  </a:cubicBezTo>
                  <a:lnTo>
                    <a:pt x="3628" y="160"/>
                  </a:lnTo>
                  <a:cubicBezTo>
                    <a:pt x="3716" y="138"/>
                    <a:pt x="3783" y="147"/>
                    <a:pt x="3791" y="162"/>
                  </a:cubicBezTo>
                  <a:cubicBezTo>
                    <a:pt x="3798" y="175"/>
                    <a:pt x="3795" y="224"/>
                    <a:pt x="3733" y="312"/>
                  </a:cubicBezTo>
                  <a:lnTo>
                    <a:pt x="2177" y="2507"/>
                  </a:lnTo>
                  <a:cubicBezTo>
                    <a:pt x="2093" y="2626"/>
                    <a:pt x="1965" y="2700"/>
                    <a:pt x="1844" y="2700"/>
                  </a:cubicBezTo>
                  <a:cubicBezTo>
                    <a:pt x="1792" y="2700"/>
                    <a:pt x="1746" y="2687"/>
                    <a:pt x="1707" y="2659"/>
                  </a:cubicBezTo>
                  <a:lnTo>
                    <a:pt x="1404" y="2450"/>
                  </a:lnTo>
                  <a:cubicBezTo>
                    <a:pt x="1392" y="2441"/>
                    <a:pt x="1377" y="2437"/>
                    <a:pt x="1363" y="2437"/>
                  </a:cubicBezTo>
                  <a:cubicBezTo>
                    <a:pt x="1345" y="2437"/>
                    <a:pt x="1326" y="2444"/>
                    <a:pt x="1312" y="2458"/>
                  </a:cubicBezTo>
                  <a:lnTo>
                    <a:pt x="1097" y="2667"/>
                  </a:lnTo>
                  <a:cubicBezTo>
                    <a:pt x="1072" y="2691"/>
                    <a:pt x="1060" y="2691"/>
                    <a:pt x="1060" y="2692"/>
                  </a:cubicBezTo>
                  <a:cubicBezTo>
                    <a:pt x="1046" y="2687"/>
                    <a:pt x="1005" y="2623"/>
                    <a:pt x="1005" y="2463"/>
                  </a:cubicBezTo>
                  <a:lnTo>
                    <a:pt x="1005" y="1992"/>
                  </a:lnTo>
                  <a:lnTo>
                    <a:pt x="2656" y="963"/>
                  </a:lnTo>
                  <a:cubicBezTo>
                    <a:pt x="2688" y="943"/>
                    <a:pt x="2700" y="902"/>
                    <a:pt x="2682" y="868"/>
                  </a:cubicBezTo>
                  <a:cubicBezTo>
                    <a:pt x="2665" y="834"/>
                    <a:pt x="2624" y="820"/>
                    <a:pt x="2590" y="835"/>
                  </a:cubicBezTo>
                  <a:lnTo>
                    <a:pt x="590" y="1679"/>
                  </a:lnTo>
                  <a:lnTo>
                    <a:pt x="250" y="1328"/>
                  </a:lnTo>
                  <a:cubicBezTo>
                    <a:pt x="182" y="1258"/>
                    <a:pt x="154" y="1187"/>
                    <a:pt x="171" y="1128"/>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39" name="组合 38"/>
            <p:cNvGrpSpPr/>
            <p:nvPr/>
          </p:nvGrpSpPr>
          <p:grpSpPr>
            <a:xfrm>
              <a:off x="8398147" y="6153823"/>
              <a:ext cx="1001207" cy="154902"/>
              <a:chOff x="7957225" y="6063574"/>
              <a:chExt cx="1508992" cy="233464"/>
            </a:xfrm>
          </p:grpSpPr>
          <p:sp>
            <p:nvSpPr>
              <p:cNvPr id="40" name="椭圆 39"/>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椭圆 40"/>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userDrawn="1"/>
            </p:nvSpPr>
            <p:spPr>
              <a:xfrm>
                <a:off x="9232753"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A8CE1-B9F9-81CF-BB2A-E7DA2484F4A7}"/>
              </a:ext>
            </a:extLst>
          </p:cNvPr>
          <p:cNvSpPr>
            <a:spLocks noGrp="1"/>
          </p:cNvSpPr>
          <p:nvPr>
            <p:ph type="title"/>
          </p:nvPr>
        </p:nvSpPr>
        <p:spPr>
          <a:xfrm>
            <a:off x="577850" y="244675"/>
            <a:ext cx="8643848" cy="488916"/>
          </a:xfrm>
        </p:spPr>
        <p:txBody>
          <a:bodyPr/>
          <a:lstStyle/>
          <a:p>
            <a:r>
              <a:rPr lang="zh-CN" altLang="en-US" dirty="0"/>
              <a:t>用内联汇编提升乘法软件实现的速度</a:t>
            </a:r>
          </a:p>
        </p:txBody>
      </p:sp>
      <p:sp>
        <p:nvSpPr>
          <p:cNvPr id="7" name="文本框 6">
            <a:extLst>
              <a:ext uri="{FF2B5EF4-FFF2-40B4-BE49-F238E27FC236}">
                <a16:creationId xmlns:a16="http://schemas.microsoft.com/office/drawing/2014/main" id="{D3B98423-193B-1ABB-E32F-22BD4D58F92F}"/>
              </a:ext>
            </a:extLst>
          </p:cNvPr>
          <p:cNvSpPr txBox="1"/>
          <p:nvPr/>
        </p:nvSpPr>
        <p:spPr>
          <a:xfrm>
            <a:off x="462756" y="969232"/>
            <a:ext cx="11266488" cy="4192943"/>
          </a:xfrm>
          <a:prstGeom prst="rect">
            <a:avLst/>
          </a:prstGeom>
          <a:noFill/>
        </p:spPr>
        <p:txBody>
          <a:bodyPr wrap="square" rtlCol="0">
            <a:spAutoFit/>
          </a:bodyPr>
          <a:lstStyle/>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en-US" altLang="zh-CN" sz="2000" dirty="0">
                <a:latin typeface="+mn-ea"/>
                <a:ea typeface="+mn-ea"/>
              </a:rPr>
              <a:t>C</a:t>
            </a:r>
            <a:r>
              <a:rPr lang="zh-CN" altLang="en-US" sz="2000" dirty="0">
                <a:latin typeface="+mn-ea"/>
                <a:ea typeface="+mn-ea"/>
              </a:rPr>
              <a:t>语言难以解决单精度乘法的高效计算</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以</a:t>
            </a:r>
            <a:r>
              <a:rPr lang="en-US" altLang="zh-CN" sz="2000" dirty="0">
                <a:latin typeface="+mn-ea"/>
                <a:ea typeface="+mn-ea"/>
              </a:rPr>
              <a:t>32</a:t>
            </a:r>
            <a:r>
              <a:rPr lang="zh-CN" altLang="en-US" sz="2000" dirty="0">
                <a:latin typeface="+mn-ea"/>
                <a:ea typeface="+mn-ea"/>
              </a:rPr>
              <a:t>位机为例，</a:t>
            </a:r>
            <a:r>
              <a:rPr lang="en-US" altLang="zh-CN" sz="2000" dirty="0">
                <a:latin typeface="+mn-ea"/>
                <a:ea typeface="+mn-ea"/>
              </a:rPr>
              <a:t>C</a:t>
            </a:r>
            <a:r>
              <a:rPr lang="zh-CN" altLang="en-US" sz="2000" dirty="0">
                <a:latin typeface="+mn-ea"/>
                <a:ea typeface="+mn-ea"/>
              </a:rPr>
              <a:t>语言无法直接计算</a:t>
            </a:r>
            <a:r>
              <a:rPr lang="en-US" altLang="zh-CN" sz="2000" dirty="0">
                <a:latin typeface="+mn-ea"/>
                <a:ea typeface="+mn-ea"/>
              </a:rPr>
              <a:t>32</a:t>
            </a:r>
            <a:r>
              <a:rPr lang="zh-CN" altLang="en-US" sz="2000" dirty="0">
                <a:latin typeface="+mn-ea"/>
                <a:ea typeface="+mn-ea"/>
              </a:rPr>
              <a:t>比特</a:t>
            </a:r>
            <a:r>
              <a:rPr lang="en-US" altLang="zh-CN" sz="2000" dirty="0">
                <a:latin typeface="+mn-ea"/>
                <a:ea typeface="+mn-ea"/>
              </a:rPr>
              <a:t>×32</a:t>
            </a:r>
            <a:r>
              <a:rPr lang="zh-CN" altLang="en-US" sz="2000" dirty="0">
                <a:latin typeface="+mn-ea"/>
                <a:ea typeface="+mn-ea"/>
              </a:rPr>
              <a:t>比特，而只能以</a:t>
            </a:r>
            <a:r>
              <a:rPr lang="en-US" altLang="zh-CN" sz="2000" dirty="0">
                <a:latin typeface="+mn-ea"/>
                <a:ea typeface="+mn-ea"/>
              </a:rPr>
              <a:t>16</a:t>
            </a:r>
            <a:r>
              <a:rPr lang="zh-CN" altLang="en-US" sz="2000" dirty="0">
                <a:latin typeface="+mn-ea"/>
                <a:ea typeface="+mn-ea"/>
              </a:rPr>
              <a:t>比特为单位进行相乘</a:t>
            </a: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内联汇编可以实现单精度乘法的高效计算</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采用</a:t>
            </a:r>
            <a:r>
              <a:rPr lang="en-US" altLang="zh-CN" sz="2000" dirty="0">
                <a:latin typeface="+mn-ea"/>
                <a:ea typeface="+mn-ea"/>
              </a:rPr>
              <a:t>C</a:t>
            </a:r>
            <a:r>
              <a:rPr lang="zh-CN" altLang="en-US" sz="2000" dirty="0">
                <a:latin typeface="+mn-ea"/>
                <a:ea typeface="+mn-ea"/>
              </a:rPr>
              <a:t>语言中嵌入汇编语言来实现</a:t>
            </a:r>
            <a:r>
              <a:rPr lang="en-US" altLang="zh-CN" sz="2000" dirty="0">
                <a:latin typeface="+mn-ea"/>
                <a:ea typeface="+mn-ea"/>
              </a:rPr>
              <a:t>32</a:t>
            </a:r>
            <a:r>
              <a:rPr lang="zh-CN" altLang="en-US" sz="2000" dirty="0">
                <a:latin typeface="+mn-ea"/>
                <a:ea typeface="+mn-ea"/>
              </a:rPr>
              <a:t>比特</a:t>
            </a:r>
            <a:r>
              <a:rPr lang="en-US" altLang="zh-CN" sz="2000" dirty="0">
                <a:latin typeface="+mn-ea"/>
                <a:ea typeface="+mn-ea"/>
              </a:rPr>
              <a:t>×32</a:t>
            </a:r>
            <a:r>
              <a:rPr lang="zh-CN" altLang="en-US" sz="2000" dirty="0">
                <a:latin typeface="+mn-ea"/>
                <a:ea typeface="+mn-ea"/>
              </a:rPr>
              <a:t>比特的“内联汇编”技术</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例如：</a:t>
            </a:r>
            <a:r>
              <a:rPr lang="zh-CN" altLang="en-US" sz="2000" b="0" i="0" dirty="0">
                <a:solidFill>
                  <a:srgbClr val="444444"/>
                </a:solidFill>
                <a:effectLst/>
                <a:latin typeface="Arial" panose="020B0604020202020204" pitchFamily="34" charset="0"/>
              </a:rPr>
              <a:t>下述汇编语句实现 </a:t>
            </a:r>
            <a:r>
              <a:rPr lang="en-US" altLang="zh-CN" sz="2000" b="0" i="0" dirty="0">
                <a:solidFill>
                  <a:srgbClr val="444444"/>
                </a:solidFill>
                <a:effectLst/>
                <a:latin typeface="Arial" panose="020B0604020202020204" pitchFamily="34" charset="0"/>
              </a:rPr>
              <a:t>12345H </a:t>
            </a:r>
            <a:r>
              <a:rPr lang="zh-CN" altLang="en-US" sz="2000" b="0" i="0" dirty="0">
                <a:solidFill>
                  <a:srgbClr val="444444"/>
                </a:solidFill>
                <a:effectLst/>
                <a:latin typeface="Arial" panose="020B0604020202020204" pitchFamily="34" charset="0"/>
              </a:rPr>
              <a:t>乘以 </a:t>
            </a:r>
            <a:r>
              <a:rPr lang="en-US" altLang="zh-CN" sz="2000" b="0" i="0" dirty="0">
                <a:solidFill>
                  <a:srgbClr val="444444"/>
                </a:solidFill>
                <a:effectLst/>
                <a:latin typeface="Arial" panose="020B0604020202020204" pitchFamily="34" charset="0"/>
              </a:rPr>
              <a:t>1000H</a:t>
            </a:r>
            <a:r>
              <a:rPr lang="zh-CN" altLang="en-US" sz="2000" b="0" i="0" dirty="0">
                <a:solidFill>
                  <a:srgbClr val="444444"/>
                </a:solidFill>
                <a:effectLst/>
                <a:latin typeface="Arial" panose="020B0604020202020204" pitchFamily="34" charset="0"/>
              </a:rPr>
              <a:t>，产生的 </a:t>
            </a:r>
            <a:r>
              <a:rPr lang="en-US" altLang="zh-CN" sz="2000" b="0" i="0" dirty="0">
                <a:solidFill>
                  <a:srgbClr val="444444"/>
                </a:solidFill>
                <a:effectLst/>
                <a:latin typeface="Arial" panose="020B0604020202020204" pitchFamily="34" charset="0"/>
              </a:rPr>
              <a:t>64 </a:t>
            </a:r>
            <a:r>
              <a:rPr lang="zh-CN" altLang="en-US" sz="2000" b="0" i="0" dirty="0">
                <a:solidFill>
                  <a:srgbClr val="444444"/>
                </a:solidFill>
                <a:effectLst/>
                <a:latin typeface="Arial" panose="020B0604020202020204" pitchFamily="34" charset="0"/>
              </a:rPr>
              <a:t>位乘积存放在 </a:t>
            </a:r>
            <a:r>
              <a:rPr lang="en-US" altLang="zh-CN" sz="2000" b="0" i="0" dirty="0">
                <a:solidFill>
                  <a:srgbClr val="444444"/>
                </a:solidFill>
                <a:effectLst/>
                <a:latin typeface="Arial" panose="020B0604020202020204" pitchFamily="34" charset="0"/>
              </a:rPr>
              <a:t>EDX </a:t>
            </a:r>
            <a:r>
              <a:rPr lang="zh-CN" altLang="en-US" sz="2000" b="0" i="0" dirty="0">
                <a:solidFill>
                  <a:srgbClr val="444444"/>
                </a:solidFill>
                <a:effectLst/>
                <a:latin typeface="Arial" panose="020B0604020202020204" pitchFamily="34" charset="0"/>
              </a:rPr>
              <a:t>和 </a:t>
            </a:r>
            <a:r>
              <a:rPr lang="en-US" altLang="zh-CN" sz="2000" b="0" i="0" dirty="0">
                <a:solidFill>
                  <a:srgbClr val="444444"/>
                </a:solidFill>
                <a:effectLst/>
                <a:latin typeface="Arial" panose="020B0604020202020204" pitchFamily="34" charset="0"/>
              </a:rPr>
              <a:t>EAX </a:t>
            </a:r>
            <a:r>
              <a:rPr lang="zh-CN" altLang="en-US" sz="2000" b="0" i="0" dirty="0">
                <a:solidFill>
                  <a:srgbClr val="444444"/>
                </a:solidFill>
                <a:effectLst/>
                <a:latin typeface="Arial" panose="020B0604020202020204" pitchFamily="34" charset="0"/>
              </a:rPr>
              <a:t>寄存器对中</a:t>
            </a:r>
            <a:endParaRPr lang="en-US" altLang="zh-CN" sz="2000" b="0" i="0" dirty="0">
              <a:solidFill>
                <a:srgbClr val="444444"/>
              </a:solidFill>
              <a:effectLst/>
              <a:latin typeface="Arial" panose="020B0604020202020204" pitchFamily="34" charset="0"/>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endParaRPr lang="en-US" altLang="zh-CN" sz="2000" dirty="0">
              <a:solidFill>
                <a:srgbClr val="444444"/>
              </a:solidFill>
              <a:latin typeface="Arial" panose="020B0604020202020204" pitchFamily="34" charset="0"/>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endParaRPr lang="en-US" altLang="zh-CN" sz="2000" dirty="0">
              <a:solidFill>
                <a:srgbClr val="444444"/>
              </a:solidFill>
              <a:latin typeface="Arial" panose="020B0604020202020204" pitchFamily="34" charset="0"/>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solidFill>
                  <a:srgbClr val="444444"/>
                </a:solidFill>
                <a:latin typeface="Arial" panose="020B0604020202020204" pitchFamily="34" charset="0"/>
                <a:ea typeface="+mn-ea"/>
              </a:rPr>
              <a:t>实现效果：</a:t>
            </a:r>
            <a:endParaRPr lang="zh-CN" altLang="en-US" sz="2000" dirty="0">
              <a:latin typeface="+mn-ea"/>
              <a:ea typeface="+mn-ea"/>
            </a:endParaRPr>
          </a:p>
        </p:txBody>
      </p:sp>
      <p:sp>
        <p:nvSpPr>
          <p:cNvPr id="3" name="文本框 2">
            <a:extLst>
              <a:ext uri="{FF2B5EF4-FFF2-40B4-BE49-F238E27FC236}">
                <a16:creationId xmlns:a16="http://schemas.microsoft.com/office/drawing/2014/main" id="{B9DBC244-5E05-D8FA-44EB-8288B5CCECE2}"/>
              </a:ext>
            </a:extLst>
          </p:cNvPr>
          <p:cNvSpPr txBox="1"/>
          <p:nvPr/>
        </p:nvSpPr>
        <p:spPr>
          <a:xfrm>
            <a:off x="489337" y="6335435"/>
            <a:ext cx="11213327"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由于汇编语言更接近计算机的底层，因此程序的编写更加灵活，技巧较高，优化的方式也多种多样</a:t>
            </a:r>
          </a:p>
        </p:txBody>
      </p:sp>
      <p:pic>
        <p:nvPicPr>
          <p:cNvPr id="5" name="图片 4">
            <a:extLst>
              <a:ext uri="{FF2B5EF4-FFF2-40B4-BE49-F238E27FC236}">
                <a16:creationId xmlns:a16="http://schemas.microsoft.com/office/drawing/2014/main" id="{B3E297F5-A97E-6CE1-6529-B6B4F28AFF79}"/>
              </a:ext>
            </a:extLst>
          </p:cNvPr>
          <p:cNvPicPr>
            <a:picLocks noChangeAspect="1"/>
          </p:cNvPicPr>
          <p:nvPr/>
        </p:nvPicPr>
        <p:blipFill>
          <a:blip r:embed="rId2"/>
          <a:stretch>
            <a:fillRect/>
          </a:stretch>
        </p:blipFill>
        <p:spPr>
          <a:xfrm>
            <a:off x="2491714" y="3469945"/>
            <a:ext cx="7208573" cy="1089668"/>
          </a:xfrm>
          <a:prstGeom prst="rect">
            <a:avLst/>
          </a:prstGeom>
        </p:spPr>
      </p:pic>
      <p:pic>
        <p:nvPicPr>
          <p:cNvPr id="8" name="图片 7">
            <a:extLst>
              <a:ext uri="{FF2B5EF4-FFF2-40B4-BE49-F238E27FC236}">
                <a16:creationId xmlns:a16="http://schemas.microsoft.com/office/drawing/2014/main" id="{B7A75016-94EC-DCAE-0040-7988FCA52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25" y="5097001"/>
            <a:ext cx="5238750" cy="565785"/>
          </a:xfrm>
          <a:prstGeom prst="rect">
            <a:avLst/>
          </a:prstGeom>
        </p:spPr>
      </p:pic>
    </p:spTree>
    <p:extLst>
      <p:ext uri="{BB962C8B-B14F-4D97-AF65-F5344CB8AC3E}">
        <p14:creationId xmlns:p14="http://schemas.microsoft.com/office/powerpoint/2010/main" val="449533511"/>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2D1D7-BFA5-DBE0-1547-AF5ED8F272E8}"/>
              </a:ext>
            </a:extLst>
          </p:cNvPr>
          <p:cNvSpPr>
            <a:spLocks noGrp="1"/>
          </p:cNvSpPr>
          <p:nvPr>
            <p:ph type="title"/>
          </p:nvPr>
        </p:nvSpPr>
        <p:spPr/>
        <p:txBody>
          <a:bodyPr/>
          <a:lstStyle/>
          <a:p>
            <a:r>
              <a:rPr lang="zh-CN" altLang="en-US" dirty="0"/>
              <a:t>使用中国剩余定理加速</a:t>
            </a:r>
            <a:r>
              <a:rPr lang="en-US" altLang="zh-CN" dirty="0"/>
              <a:t>RSA</a:t>
            </a:r>
            <a:r>
              <a:rPr lang="zh-CN" altLang="en-US" dirty="0"/>
              <a:t>算法实现</a:t>
            </a:r>
          </a:p>
        </p:txBody>
      </p:sp>
      <p:sp>
        <p:nvSpPr>
          <p:cNvPr id="5" name="文本框 4">
            <a:extLst>
              <a:ext uri="{FF2B5EF4-FFF2-40B4-BE49-F238E27FC236}">
                <a16:creationId xmlns:a16="http://schemas.microsoft.com/office/drawing/2014/main" id="{5D26D68A-8E6B-F737-845D-C3749FDBE246}"/>
              </a:ext>
            </a:extLst>
          </p:cNvPr>
          <p:cNvSpPr txBox="1"/>
          <p:nvPr/>
        </p:nvSpPr>
        <p:spPr>
          <a:xfrm>
            <a:off x="462756" y="969232"/>
            <a:ext cx="11266488" cy="2530949"/>
          </a:xfrm>
          <a:prstGeom prst="rect">
            <a:avLst/>
          </a:prstGeom>
          <a:noFill/>
        </p:spPr>
        <p:txBody>
          <a:bodyPr wrap="square" rtlCol="0">
            <a:spAutoFit/>
          </a:bodyPr>
          <a:lstStyle/>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孙子定理是中国古代求解一次同余式组（见同余）的方法。是数论中一个重要定理。又称中国余数定理。一元线性同余方程组问题最早可见于中国南北朝时期（公元</a:t>
            </a:r>
            <a:r>
              <a:rPr lang="en-US" altLang="zh-CN" sz="2000" dirty="0">
                <a:latin typeface="+mn-ea"/>
                <a:ea typeface="+mn-ea"/>
              </a:rPr>
              <a:t>5</a:t>
            </a:r>
            <a:r>
              <a:rPr lang="zh-CN" altLang="en-US" sz="2000" dirty="0">
                <a:latin typeface="+mn-ea"/>
                <a:ea typeface="+mn-ea"/>
              </a:rPr>
              <a:t>世纪）的数学著作</a:t>
            </a:r>
            <a:r>
              <a:rPr lang="en-US" altLang="zh-CN" sz="2000" dirty="0">
                <a:latin typeface="+mn-ea"/>
                <a:ea typeface="+mn-ea"/>
              </a:rPr>
              <a:t>《</a:t>
            </a:r>
            <a:r>
              <a:rPr lang="zh-CN" altLang="en-US" sz="2000" dirty="0">
                <a:latin typeface="+mn-ea"/>
                <a:ea typeface="+mn-ea"/>
              </a:rPr>
              <a:t>孙子算经</a:t>
            </a:r>
            <a:r>
              <a:rPr lang="en-US" altLang="zh-CN" sz="2000" dirty="0">
                <a:latin typeface="+mn-ea"/>
                <a:ea typeface="+mn-ea"/>
              </a:rPr>
              <a:t>》</a:t>
            </a:r>
            <a:r>
              <a:rPr lang="zh-CN" altLang="en-US" sz="2000" dirty="0">
                <a:latin typeface="+mn-ea"/>
                <a:ea typeface="+mn-ea"/>
              </a:rPr>
              <a:t>卷下第二十六题，叫做“物不知数”问题，原文如下：</a:t>
            </a: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b="1" dirty="0">
                <a:solidFill>
                  <a:srgbClr val="C00000"/>
                </a:solidFill>
                <a:latin typeface="+mn-ea"/>
                <a:ea typeface="+mn-ea"/>
              </a:rPr>
              <a:t>有物不知其数，三三数之剩二，五五数之剩三，七七数之剩二。问物几何？</a:t>
            </a:r>
            <a:r>
              <a:rPr lang="zh-CN" altLang="en-US" sz="2000" dirty="0">
                <a:latin typeface="+mn-ea"/>
                <a:ea typeface="+mn-ea"/>
              </a:rPr>
              <a:t>即，一个整数除以三余二，除以五余三，除以七余二，求这个整数。</a:t>
            </a:r>
            <a:r>
              <a:rPr lang="en-US" altLang="zh-CN" sz="2000" dirty="0">
                <a:latin typeface="+mn-ea"/>
                <a:ea typeface="+mn-ea"/>
              </a:rPr>
              <a:t>《</a:t>
            </a:r>
            <a:r>
              <a:rPr lang="zh-CN" altLang="en-US" sz="2000" dirty="0">
                <a:latin typeface="+mn-ea"/>
                <a:ea typeface="+mn-ea"/>
              </a:rPr>
              <a:t>孙子算经</a:t>
            </a:r>
            <a:r>
              <a:rPr lang="en-US" altLang="zh-CN" sz="2000" dirty="0">
                <a:latin typeface="+mn-ea"/>
                <a:ea typeface="+mn-ea"/>
              </a:rPr>
              <a:t>》</a:t>
            </a:r>
            <a:r>
              <a:rPr lang="zh-CN" altLang="en-US" sz="2000" dirty="0">
                <a:latin typeface="+mn-ea"/>
                <a:ea typeface="+mn-ea"/>
              </a:rPr>
              <a:t>中首次提到了同余方程组问题，以及以上具体问题的解法，因此在中文数学文献中也会将中国剩余定理称为孙子定理。</a:t>
            </a:r>
          </a:p>
        </p:txBody>
      </p:sp>
      <p:pic>
        <p:nvPicPr>
          <p:cNvPr id="7" name="图形 6">
            <a:extLst>
              <a:ext uri="{FF2B5EF4-FFF2-40B4-BE49-F238E27FC236}">
                <a16:creationId xmlns:a16="http://schemas.microsoft.com/office/drawing/2014/main" id="{E4F2DE76-FC07-2676-ED3B-CC4AE17D8C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344" y="3897379"/>
            <a:ext cx="3885487" cy="1886595"/>
          </a:xfrm>
          <a:prstGeom prst="rect">
            <a:avLst/>
          </a:prstGeom>
        </p:spPr>
      </p:pic>
      <p:sp>
        <p:nvSpPr>
          <p:cNvPr id="10" name="箭头: 右 9">
            <a:extLst>
              <a:ext uri="{FF2B5EF4-FFF2-40B4-BE49-F238E27FC236}">
                <a16:creationId xmlns:a16="http://schemas.microsoft.com/office/drawing/2014/main" id="{2038BF76-9705-9640-F2C0-509A96DB1730}"/>
              </a:ext>
            </a:extLst>
          </p:cNvPr>
          <p:cNvSpPr/>
          <p:nvPr/>
        </p:nvSpPr>
        <p:spPr>
          <a:xfrm>
            <a:off x="5715000" y="4764881"/>
            <a:ext cx="1285875" cy="207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00B15B42-0969-D3B3-731D-726EFA7FA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5427" y="4391488"/>
            <a:ext cx="3164742" cy="898377"/>
          </a:xfrm>
          <a:prstGeom prst="rect">
            <a:avLst/>
          </a:prstGeom>
        </p:spPr>
      </p:pic>
    </p:spTree>
    <p:extLst>
      <p:ext uri="{BB962C8B-B14F-4D97-AF65-F5344CB8AC3E}">
        <p14:creationId xmlns:p14="http://schemas.microsoft.com/office/powerpoint/2010/main" val="47610622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2D1D7-BFA5-DBE0-1547-AF5ED8F272E8}"/>
              </a:ext>
            </a:extLst>
          </p:cNvPr>
          <p:cNvSpPr>
            <a:spLocks noGrp="1"/>
          </p:cNvSpPr>
          <p:nvPr>
            <p:ph type="title"/>
          </p:nvPr>
        </p:nvSpPr>
        <p:spPr/>
        <p:txBody>
          <a:bodyPr/>
          <a:lstStyle/>
          <a:p>
            <a:r>
              <a:rPr lang="zh-CN" altLang="en-US" dirty="0"/>
              <a:t>使用中国剩余定理加速</a:t>
            </a:r>
            <a:r>
              <a:rPr lang="en-US" altLang="zh-CN" dirty="0"/>
              <a:t>RSA</a:t>
            </a:r>
            <a:r>
              <a:rPr lang="zh-CN" altLang="en-US" dirty="0"/>
              <a:t>算法实现</a:t>
            </a:r>
          </a:p>
        </p:txBody>
      </p:sp>
      <p:pic>
        <p:nvPicPr>
          <p:cNvPr id="8" name="图片 7">
            <a:extLst>
              <a:ext uri="{FF2B5EF4-FFF2-40B4-BE49-F238E27FC236}">
                <a16:creationId xmlns:a16="http://schemas.microsoft.com/office/drawing/2014/main" id="{94C2EF6D-0F93-36B4-5385-7D93FC97AEAF}"/>
              </a:ext>
            </a:extLst>
          </p:cNvPr>
          <p:cNvPicPr>
            <a:picLocks noChangeAspect="1"/>
          </p:cNvPicPr>
          <p:nvPr/>
        </p:nvPicPr>
        <p:blipFill>
          <a:blip r:embed="rId2"/>
          <a:stretch>
            <a:fillRect/>
          </a:stretch>
        </p:blipFill>
        <p:spPr>
          <a:xfrm>
            <a:off x="5314179" y="1913172"/>
            <a:ext cx="6356072" cy="3031657"/>
          </a:xfrm>
          <a:prstGeom prst="rect">
            <a:avLst/>
          </a:prstGeom>
          <a:ln>
            <a:solidFill>
              <a:schemeClr val="tx1"/>
            </a:solidFill>
          </a:ln>
        </p:spPr>
      </p:pic>
      <p:sp>
        <p:nvSpPr>
          <p:cNvPr id="9" name="文本框 8">
            <a:extLst>
              <a:ext uri="{FF2B5EF4-FFF2-40B4-BE49-F238E27FC236}">
                <a16:creationId xmlns:a16="http://schemas.microsoft.com/office/drawing/2014/main" id="{069D114E-F625-C2A8-DF15-383BCAF187FC}"/>
              </a:ext>
            </a:extLst>
          </p:cNvPr>
          <p:cNvSpPr txBox="1"/>
          <p:nvPr/>
        </p:nvSpPr>
        <p:spPr>
          <a:xfrm>
            <a:off x="3754786" y="6335435"/>
            <a:ext cx="7037504" cy="400110"/>
          </a:xfrm>
          <a:prstGeom prst="rect">
            <a:avLst/>
          </a:prstGeom>
          <a:noFill/>
        </p:spPr>
        <p:txBody>
          <a:bodyPr wrap="none">
            <a:spAutoFit/>
          </a:bodyPr>
          <a:lstStyle/>
          <a:p>
            <a:pPr algn="ctr"/>
            <a:r>
              <a:rPr lang="zh-CN" altLang="en-US" sz="2000" b="1" dirty="0">
                <a:solidFill>
                  <a:schemeClr val="accent1"/>
                </a:solidFill>
                <a:latin typeface="+mn-ea"/>
                <a:ea typeface="+mn-ea"/>
              </a:rPr>
              <a:t>用中国剩余定理实现</a:t>
            </a:r>
            <a:r>
              <a:rPr lang="en-US" altLang="zh-CN" sz="2000" b="1" dirty="0">
                <a:solidFill>
                  <a:schemeClr val="accent1"/>
                </a:solidFill>
                <a:latin typeface="+mn-ea"/>
                <a:ea typeface="+mn-ea"/>
              </a:rPr>
              <a:t>RSA</a:t>
            </a:r>
            <a:r>
              <a:rPr lang="zh-CN" altLang="en-US" sz="2000" b="1" dirty="0">
                <a:solidFill>
                  <a:schemeClr val="accent1"/>
                </a:solidFill>
                <a:latin typeface="+mn-ea"/>
                <a:ea typeface="+mn-ea"/>
              </a:rPr>
              <a:t>的效率约为</a:t>
            </a:r>
            <a:r>
              <a:rPr lang="en-US" altLang="zh-CN" sz="2000" b="1" dirty="0">
                <a:solidFill>
                  <a:schemeClr val="accent1"/>
                </a:solidFill>
                <a:latin typeface="+mn-ea"/>
                <a:ea typeface="+mn-ea"/>
              </a:rPr>
              <a:t>RSA</a:t>
            </a:r>
            <a:r>
              <a:rPr lang="zh-CN" altLang="en-US" sz="2000" b="1" dirty="0">
                <a:solidFill>
                  <a:schemeClr val="accent1"/>
                </a:solidFill>
                <a:latin typeface="+mn-ea"/>
                <a:ea typeface="+mn-ea"/>
              </a:rPr>
              <a:t>传统实现方案的</a:t>
            </a:r>
            <a:r>
              <a:rPr lang="en-US" altLang="zh-CN" sz="2000" b="1" dirty="0">
                <a:solidFill>
                  <a:schemeClr val="accent1"/>
                </a:solidFill>
                <a:latin typeface="+mn-ea"/>
                <a:ea typeface="+mn-ea"/>
              </a:rPr>
              <a:t>4</a:t>
            </a:r>
            <a:r>
              <a:rPr lang="zh-CN" altLang="en-US" sz="2000" b="1" dirty="0">
                <a:solidFill>
                  <a:schemeClr val="accent1"/>
                </a:solidFill>
                <a:latin typeface="+mn-ea"/>
                <a:ea typeface="+mn-ea"/>
              </a:rPr>
              <a:t>倍</a:t>
            </a:r>
          </a:p>
        </p:txBody>
      </p:sp>
      <p:pic>
        <p:nvPicPr>
          <p:cNvPr id="11" name="图片 10">
            <a:extLst>
              <a:ext uri="{FF2B5EF4-FFF2-40B4-BE49-F238E27FC236}">
                <a16:creationId xmlns:a16="http://schemas.microsoft.com/office/drawing/2014/main" id="{3977641C-768F-2E83-1375-8414FD7A9B80}"/>
              </a:ext>
            </a:extLst>
          </p:cNvPr>
          <p:cNvPicPr>
            <a:picLocks noChangeAspect="1"/>
          </p:cNvPicPr>
          <p:nvPr/>
        </p:nvPicPr>
        <p:blipFill>
          <a:blip r:embed="rId3"/>
          <a:stretch>
            <a:fillRect/>
          </a:stretch>
        </p:blipFill>
        <p:spPr>
          <a:xfrm>
            <a:off x="461738" y="2509558"/>
            <a:ext cx="4443395" cy="2439639"/>
          </a:xfrm>
          <a:prstGeom prst="rect">
            <a:avLst/>
          </a:prstGeom>
          <a:ln>
            <a:solidFill>
              <a:schemeClr val="tx1"/>
            </a:solidFill>
          </a:ln>
        </p:spPr>
      </p:pic>
      <p:sp>
        <p:nvSpPr>
          <p:cNvPr id="12" name="文本框 11">
            <a:extLst>
              <a:ext uri="{FF2B5EF4-FFF2-40B4-BE49-F238E27FC236}">
                <a16:creationId xmlns:a16="http://schemas.microsoft.com/office/drawing/2014/main" id="{5D7C6FA8-AF36-FF62-EBAD-F6E5D51E7094}"/>
              </a:ext>
            </a:extLst>
          </p:cNvPr>
          <p:cNvSpPr txBox="1"/>
          <p:nvPr/>
        </p:nvSpPr>
        <p:spPr>
          <a:xfrm>
            <a:off x="6982827" y="5092017"/>
            <a:ext cx="3018775" cy="400110"/>
          </a:xfrm>
          <a:prstGeom prst="rect">
            <a:avLst/>
          </a:prstGeom>
          <a:noFill/>
        </p:spPr>
        <p:txBody>
          <a:bodyPr wrap="none">
            <a:spAutoFit/>
          </a:bodyPr>
          <a:lstStyle/>
          <a:p>
            <a:pPr algn="ctr"/>
            <a:r>
              <a:rPr lang="zh-CN" altLang="en-US" sz="2000" b="1" dirty="0">
                <a:solidFill>
                  <a:schemeClr val="accent1"/>
                </a:solidFill>
                <a:latin typeface="+mn-ea"/>
                <a:ea typeface="+mn-ea"/>
              </a:rPr>
              <a:t>用中国剩余定理实现</a:t>
            </a:r>
            <a:r>
              <a:rPr lang="en-US" altLang="zh-CN" sz="2000" b="1" dirty="0">
                <a:solidFill>
                  <a:schemeClr val="accent1"/>
                </a:solidFill>
                <a:latin typeface="+mn-ea"/>
                <a:ea typeface="+mn-ea"/>
              </a:rPr>
              <a:t>RSA</a:t>
            </a:r>
            <a:endParaRPr lang="zh-CN" altLang="en-US" sz="2000" b="1" dirty="0">
              <a:solidFill>
                <a:schemeClr val="accent1"/>
              </a:solidFill>
              <a:latin typeface="+mn-ea"/>
              <a:ea typeface="+mn-ea"/>
            </a:endParaRPr>
          </a:p>
        </p:txBody>
      </p:sp>
      <p:sp>
        <p:nvSpPr>
          <p:cNvPr id="13" name="文本框 12">
            <a:extLst>
              <a:ext uri="{FF2B5EF4-FFF2-40B4-BE49-F238E27FC236}">
                <a16:creationId xmlns:a16="http://schemas.microsoft.com/office/drawing/2014/main" id="{D0782700-D944-1AF9-9154-5A4B7F3C0CF3}"/>
              </a:ext>
            </a:extLst>
          </p:cNvPr>
          <p:cNvSpPr txBox="1"/>
          <p:nvPr/>
        </p:nvSpPr>
        <p:spPr>
          <a:xfrm>
            <a:off x="434454" y="5092017"/>
            <a:ext cx="4497963" cy="400110"/>
          </a:xfrm>
          <a:prstGeom prst="rect">
            <a:avLst/>
          </a:prstGeom>
          <a:noFill/>
        </p:spPr>
        <p:txBody>
          <a:bodyPr wrap="none">
            <a:spAutoFit/>
          </a:bodyPr>
          <a:lstStyle/>
          <a:p>
            <a:pPr algn="ctr"/>
            <a:r>
              <a:rPr lang="en-US" altLang="zh-CN" sz="2000" b="1" dirty="0">
                <a:solidFill>
                  <a:schemeClr val="accent1"/>
                </a:solidFill>
                <a:latin typeface="+mn-ea"/>
                <a:ea typeface="+mn-ea"/>
              </a:rPr>
              <a:t>Straight Forward Method</a:t>
            </a:r>
            <a:r>
              <a:rPr lang="zh-CN" altLang="en-US" sz="2000" b="1" dirty="0">
                <a:solidFill>
                  <a:schemeClr val="accent1"/>
                </a:solidFill>
                <a:latin typeface="+mn-ea"/>
                <a:ea typeface="+mn-ea"/>
              </a:rPr>
              <a:t>实现</a:t>
            </a:r>
            <a:r>
              <a:rPr lang="en-US" altLang="zh-CN" sz="2000" b="1" dirty="0">
                <a:solidFill>
                  <a:schemeClr val="accent1"/>
                </a:solidFill>
                <a:latin typeface="+mn-ea"/>
                <a:ea typeface="+mn-ea"/>
              </a:rPr>
              <a:t>RSA</a:t>
            </a:r>
            <a:endParaRPr lang="zh-CN" altLang="en-US" sz="2000" b="1" dirty="0">
              <a:solidFill>
                <a:schemeClr val="accent1"/>
              </a:solidFill>
              <a:latin typeface="+mn-ea"/>
              <a:ea typeface="+mn-ea"/>
            </a:endParaRPr>
          </a:p>
        </p:txBody>
      </p:sp>
    </p:spTree>
    <p:extLst>
      <p:ext uri="{BB962C8B-B14F-4D97-AF65-F5344CB8AC3E}">
        <p14:creationId xmlns:p14="http://schemas.microsoft.com/office/powerpoint/2010/main" val="176626736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RSA</a:t>
            </a:r>
            <a:r>
              <a:rPr lang="zh-CN" altLang="en-US" dirty="0"/>
              <a:t>算法软件实现的任务分解</a:t>
            </a:r>
          </a:p>
        </p:txBody>
      </p:sp>
      <p:pic>
        <p:nvPicPr>
          <p:cNvPr id="16" name="Picture 4" descr="f5.pdf                                                         00ABB570  Mnementh                      BEAE7A2F:">
            <a:extLst>
              <a:ext uri="{FF2B5EF4-FFF2-40B4-BE49-F238E27FC236}">
                <a16:creationId xmlns:a16="http://schemas.microsoft.com/office/drawing/2014/main" id="{703CEC97-2F39-A4DD-1928-548812C8C60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265" t="7159" r="9265" b="32216"/>
          <a:stretch>
            <a:fillRect/>
          </a:stretch>
        </p:blipFill>
        <p:spPr bwMode="auto">
          <a:xfrm>
            <a:off x="6122760" y="550823"/>
            <a:ext cx="6267345" cy="603512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49">
            <a:extLst>
              <a:ext uri="{FF2B5EF4-FFF2-40B4-BE49-F238E27FC236}">
                <a16:creationId xmlns:a16="http://schemas.microsoft.com/office/drawing/2014/main" id="{6A9EEE92-3F04-C105-28D6-468B554A7316}"/>
              </a:ext>
            </a:extLst>
          </p:cNvPr>
          <p:cNvSpPr>
            <a:spLocks noChangeArrowheads="1"/>
          </p:cNvSpPr>
          <p:nvPr/>
        </p:nvSpPr>
        <p:spPr bwMode="auto">
          <a:xfrm flipH="1">
            <a:off x="2751545" y="4900610"/>
            <a:ext cx="1368425" cy="6477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Tahoma" panose="020B0604030504040204" pitchFamily="34" charset="0"/>
              </a:rPr>
              <a:t>大数基本运算</a:t>
            </a:r>
          </a:p>
        </p:txBody>
      </p:sp>
      <p:sp>
        <p:nvSpPr>
          <p:cNvPr id="31" name="Rectangle 50">
            <a:extLst>
              <a:ext uri="{FF2B5EF4-FFF2-40B4-BE49-F238E27FC236}">
                <a16:creationId xmlns:a16="http://schemas.microsoft.com/office/drawing/2014/main" id="{7D5BA2C9-C90C-F522-189B-1F3199EDDAA9}"/>
              </a:ext>
            </a:extLst>
          </p:cNvPr>
          <p:cNvSpPr>
            <a:spLocks noChangeArrowheads="1"/>
          </p:cNvSpPr>
          <p:nvPr/>
        </p:nvSpPr>
        <p:spPr bwMode="auto">
          <a:xfrm flipH="1">
            <a:off x="4754335" y="3748088"/>
            <a:ext cx="1368425" cy="647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Tahoma" panose="020B0604030504040204" pitchFamily="34" charset="0"/>
              </a:rPr>
              <a:t>模乘运算</a:t>
            </a:r>
          </a:p>
        </p:txBody>
      </p:sp>
      <p:sp>
        <p:nvSpPr>
          <p:cNvPr id="32" name="Rectangle 51">
            <a:extLst>
              <a:ext uri="{FF2B5EF4-FFF2-40B4-BE49-F238E27FC236}">
                <a16:creationId xmlns:a16="http://schemas.microsoft.com/office/drawing/2014/main" id="{6273E4E2-DE29-5DBF-B610-2F56569E60FC}"/>
              </a:ext>
            </a:extLst>
          </p:cNvPr>
          <p:cNvSpPr>
            <a:spLocks noChangeArrowheads="1"/>
          </p:cNvSpPr>
          <p:nvPr/>
        </p:nvSpPr>
        <p:spPr bwMode="auto">
          <a:xfrm flipH="1">
            <a:off x="4754335" y="2595563"/>
            <a:ext cx="1368425" cy="647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Tahoma" panose="020B0604030504040204" pitchFamily="34" charset="0"/>
              </a:rPr>
              <a:t>模幂运算</a:t>
            </a:r>
          </a:p>
        </p:txBody>
      </p:sp>
      <p:sp>
        <p:nvSpPr>
          <p:cNvPr id="35" name="Rectangle 54">
            <a:extLst>
              <a:ext uri="{FF2B5EF4-FFF2-40B4-BE49-F238E27FC236}">
                <a16:creationId xmlns:a16="http://schemas.microsoft.com/office/drawing/2014/main" id="{5999D618-E5D7-2BA1-0C03-A1A4F465D149}"/>
              </a:ext>
            </a:extLst>
          </p:cNvPr>
          <p:cNvSpPr>
            <a:spLocks noChangeArrowheads="1"/>
          </p:cNvSpPr>
          <p:nvPr/>
        </p:nvSpPr>
        <p:spPr bwMode="auto">
          <a:xfrm flipH="1">
            <a:off x="1730148" y="2595563"/>
            <a:ext cx="1368425" cy="647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ahoma" panose="020B0604030504040204" pitchFamily="34" charset="0"/>
              </a:rPr>
              <a:t>参数选取</a:t>
            </a:r>
            <a:endParaRPr lang="zh-CN" altLang="en-US" b="1">
              <a:latin typeface="Tahoma" panose="020B0604030504040204" pitchFamily="34" charset="0"/>
            </a:endParaRPr>
          </a:p>
        </p:txBody>
      </p:sp>
      <p:sp>
        <p:nvSpPr>
          <p:cNvPr id="36" name="Rectangle 55">
            <a:extLst>
              <a:ext uri="{FF2B5EF4-FFF2-40B4-BE49-F238E27FC236}">
                <a16:creationId xmlns:a16="http://schemas.microsoft.com/office/drawing/2014/main" id="{303D2F2B-9D10-3733-A0DF-0BF32E1A3EBA}"/>
              </a:ext>
            </a:extLst>
          </p:cNvPr>
          <p:cNvSpPr>
            <a:spLocks noChangeArrowheads="1"/>
          </p:cNvSpPr>
          <p:nvPr/>
        </p:nvSpPr>
        <p:spPr bwMode="auto">
          <a:xfrm flipH="1">
            <a:off x="3243035" y="1443038"/>
            <a:ext cx="1368425" cy="647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Tahoma" panose="020B0604030504040204" pitchFamily="34" charset="0"/>
              </a:rPr>
              <a:t>RSA</a:t>
            </a:r>
            <a:r>
              <a:rPr lang="zh-CN" altLang="en-US" sz="1600" b="1">
                <a:latin typeface="Tahoma" panose="020B0604030504040204" pitchFamily="34" charset="0"/>
              </a:rPr>
              <a:t>算法</a:t>
            </a:r>
            <a:endParaRPr lang="zh-CN" altLang="en-US" b="1">
              <a:latin typeface="Tahoma" panose="020B0604030504040204" pitchFamily="34" charset="0"/>
            </a:endParaRPr>
          </a:p>
        </p:txBody>
      </p:sp>
      <p:sp>
        <p:nvSpPr>
          <p:cNvPr id="37" name="Rectangle 56">
            <a:extLst>
              <a:ext uri="{FF2B5EF4-FFF2-40B4-BE49-F238E27FC236}">
                <a16:creationId xmlns:a16="http://schemas.microsoft.com/office/drawing/2014/main" id="{38F8D1B8-35FF-7314-F52A-7F36A15CDC0D}"/>
              </a:ext>
            </a:extLst>
          </p:cNvPr>
          <p:cNvSpPr>
            <a:spLocks noChangeArrowheads="1"/>
          </p:cNvSpPr>
          <p:nvPr/>
        </p:nvSpPr>
        <p:spPr bwMode="auto">
          <a:xfrm flipH="1">
            <a:off x="2751545" y="3748088"/>
            <a:ext cx="1368425" cy="647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Tahoma" panose="020B0604030504040204" pitchFamily="34" charset="0"/>
              </a:rPr>
              <a:t>素数判定</a:t>
            </a:r>
            <a:endParaRPr lang="zh-CN" altLang="en-US" b="1" dirty="0">
              <a:latin typeface="Tahoma" panose="020B0604030504040204" pitchFamily="34" charset="0"/>
            </a:endParaRPr>
          </a:p>
        </p:txBody>
      </p:sp>
      <p:sp>
        <p:nvSpPr>
          <p:cNvPr id="38" name="Rectangle 57">
            <a:extLst>
              <a:ext uri="{FF2B5EF4-FFF2-40B4-BE49-F238E27FC236}">
                <a16:creationId xmlns:a16="http://schemas.microsoft.com/office/drawing/2014/main" id="{40918074-687B-18C2-11DE-10B29175648D}"/>
              </a:ext>
            </a:extLst>
          </p:cNvPr>
          <p:cNvSpPr>
            <a:spLocks noChangeArrowheads="1"/>
          </p:cNvSpPr>
          <p:nvPr/>
        </p:nvSpPr>
        <p:spPr bwMode="auto">
          <a:xfrm flipH="1">
            <a:off x="722085" y="3748088"/>
            <a:ext cx="1368425" cy="647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Tahoma" panose="020B0604030504040204" pitchFamily="34" charset="0"/>
              </a:rPr>
              <a:t>模逆运算</a:t>
            </a:r>
            <a:endParaRPr lang="zh-CN" altLang="en-US" b="1" dirty="0">
              <a:latin typeface="Tahoma" panose="020B0604030504040204" pitchFamily="34" charset="0"/>
            </a:endParaRPr>
          </a:p>
        </p:txBody>
      </p:sp>
      <p:sp>
        <p:nvSpPr>
          <p:cNvPr id="41" name="Line 60">
            <a:extLst>
              <a:ext uri="{FF2B5EF4-FFF2-40B4-BE49-F238E27FC236}">
                <a16:creationId xmlns:a16="http://schemas.microsoft.com/office/drawing/2014/main" id="{BF2BE634-A1DA-514F-2681-1D8BE9D35971}"/>
              </a:ext>
            </a:extLst>
          </p:cNvPr>
          <p:cNvSpPr>
            <a:spLocks noChangeShapeType="1"/>
          </p:cNvSpPr>
          <p:nvPr/>
        </p:nvSpPr>
        <p:spPr bwMode="auto">
          <a:xfrm flipH="1" flipV="1">
            <a:off x="2450874" y="3243264"/>
            <a:ext cx="1077912" cy="504822"/>
          </a:xfrm>
          <a:prstGeom prst="line">
            <a:avLst/>
          </a:prstGeom>
          <a:noFill/>
          <a:ln w="127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61">
            <a:extLst>
              <a:ext uri="{FF2B5EF4-FFF2-40B4-BE49-F238E27FC236}">
                <a16:creationId xmlns:a16="http://schemas.microsoft.com/office/drawing/2014/main" id="{CE5876E2-3B32-F198-220B-2635C9CDD816}"/>
              </a:ext>
            </a:extLst>
          </p:cNvPr>
          <p:cNvSpPr>
            <a:spLocks noChangeShapeType="1"/>
          </p:cNvSpPr>
          <p:nvPr/>
        </p:nvSpPr>
        <p:spPr bwMode="auto">
          <a:xfrm flipH="1" flipV="1">
            <a:off x="3962174" y="2090739"/>
            <a:ext cx="1441450" cy="504825"/>
          </a:xfrm>
          <a:prstGeom prst="line">
            <a:avLst/>
          </a:prstGeom>
          <a:noFill/>
          <a:ln w="127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62">
            <a:extLst>
              <a:ext uri="{FF2B5EF4-FFF2-40B4-BE49-F238E27FC236}">
                <a16:creationId xmlns:a16="http://schemas.microsoft.com/office/drawing/2014/main" id="{57DAB38C-A9F9-2D69-E8CD-9FCE6E560340}"/>
              </a:ext>
            </a:extLst>
          </p:cNvPr>
          <p:cNvSpPr>
            <a:spLocks noChangeShapeType="1"/>
          </p:cNvSpPr>
          <p:nvPr/>
        </p:nvSpPr>
        <p:spPr bwMode="auto">
          <a:xfrm flipH="1" flipV="1">
            <a:off x="5402036" y="3243264"/>
            <a:ext cx="1588" cy="504825"/>
          </a:xfrm>
          <a:prstGeom prst="line">
            <a:avLst/>
          </a:prstGeom>
          <a:noFill/>
          <a:ln w="127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63">
            <a:extLst>
              <a:ext uri="{FF2B5EF4-FFF2-40B4-BE49-F238E27FC236}">
                <a16:creationId xmlns:a16="http://schemas.microsoft.com/office/drawing/2014/main" id="{A949372E-A1F8-2FC3-0DCC-5CA38506DB1C}"/>
              </a:ext>
            </a:extLst>
          </p:cNvPr>
          <p:cNvSpPr>
            <a:spLocks noChangeShapeType="1"/>
          </p:cNvSpPr>
          <p:nvPr/>
        </p:nvSpPr>
        <p:spPr bwMode="auto">
          <a:xfrm flipV="1">
            <a:off x="1387090" y="3243263"/>
            <a:ext cx="1063784" cy="504821"/>
          </a:xfrm>
          <a:prstGeom prst="line">
            <a:avLst/>
          </a:prstGeom>
          <a:noFill/>
          <a:ln w="127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64">
            <a:extLst>
              <a:ext uri="{FF2B5EF4-FFF2-40B4-BE49-F238E27FC236}">
                <a16:creationId xmlns:a16="http://schemas.microsoft.com/office/drawing/2014/main" id="{A5023044-F6C9-6172-2D72-75018D0193F9}"/>
              </a:ext>
            </a:extLst>
          </p:cNvPr>
          <p:cNvSpPr>
            <a:spLocks noChangeShapeType="1"/>
          </p:cNvSpPr>
          <p:nvPr/>
        </p:nvSpPr>
        <p:spPr bwMode="auto">
          <a:xfrm flipV="1">
            <a:off x="2379436" y="2090739"/>
            <a:ext cx="1511300" cy="504825"/>
          </a:xfrm>
          <a:prstGeom prst="line">
            <a:avLst/>
          </a:prstGeom>
          <a:noFill/>
          <a:ln w="127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54" name="连接符: 肘形 53">
            <a:extLst>
              <a:ext uri="{FF2B5EF4-FFF2-40B4-BE49-F238E27FC236}">
                <a16:creationId xmlns:a16="http://schemas.microsoft.com/office/drawing/2014/main" id="{71DF0C09-4295-2811-548C-6ED3E4D1278F}"/>
              </a:ext>
            </a:extLst>
          </p:cNvPr>
          <p:cNvCxnSpPr>
            <a:stCxn id="30" idx="3"/>
          </p:cNvCxnSpPr>
          <p:nvPr/>
        </p:nvCxnSpPr>
        <p:spPr>
          <a:xfrm rot="10800000">
            <a:off x="1406299" y="4395792"/>
            <a:ext cx="1345246" cy="828668"/>
          </a:xfrm>
          <a:prstGeom prst="bentConnector3">
            <a:avLst>
              <a:gd name="adj1" fmla="val 99847"/>
            </a:avLst>
          </a:prstGeom>
          <a:noFill/>
          <a:ln w="12700">
            <a:solidFill>
              <a:schemeClr val="tx1"/>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箭头连接符 67">
            <a:extLst>
              <a:ext uri="{FF2B5EF4-FFF2-40B4-BE49-F238E27FC236}">
                <a16:creationId xmlns:a16="http://schemas.microsoft.com/office/drawing/2014/main" id="{073EFD93-B27C-863D-5733-E73A177CE34E}"/>
              </a:ext>
            </a:extLst>
          </p:cNvPr>
          <p:cNvCxnSpPr>
            <a:stCxn id="30" idx="0"/>
            <a:endCxn id="37" idx="2"/>
          </p:cNvCxnSpPr>
          <p:nvPr/>
        </p:nvCxnSpPr>
        <p:spPr>
          <a:xfrm flipV="1">
            <a:off x="3435757" y="4395788"/>
            <a:ext cx="0" cy="504822"/>
          </a:xfrm>
          <a:prstGeom prst="straightConnector1">
            <a:avLst/>
          </a:prstGeom>
          <a:noFill/>
          <a:ln w="12700">
            <a:solidFill>
              <a:schemeClr val="tx1"/>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连接符: 肘形 69">
            <a:extLst>
              <a:ext uri="{FF2B5EF4-FFF2-40B4-BE49-F238E27FC236}">
                <a16:creationId xmlns:a16="http://schemas.microsoft.com/office/drawing/2014/main" id="{AB61BDB7-F231-53CA-68A8-306977BF8355}"/>
              </a:ext>
            </a:extLst>
          </p:cNvPr>
          <p:cNvCxnSpPr>
            <a:stCxn id="30" idx="1"/>
          </p:cNvCxnSpPr>
          <p:nvPr/>
        </p:nvCxnSpPr>
        <p:spPr>
          <a:xfrm flipV="1">
            <a:off x="4119970" y="4395792"/>
            <a:ext cx="1303407" cy="828668"/>
          </a:xfrm>
          <a:prstGeom prst="bentConnector3">
            <a:avLst>
              <a:gd name="adj1" fmla="val 100278"/>
            </a:avLst>
          </a:prstGeom>
          <a:noFill/>
          <a:ln w="12700">
            <a:solidFill>
              <a:schemeClr val="tx1"/>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文本框 1">
            <a:extLst>
              <a:ext uri="{FF2B5EF4-FFF2-40B4-BE49-F238E27FC236}">
                <a16:creationId xmlns:a16="http://schemas.microsoft.com/office/drawing/2014/main" id="{5B6ACED1-93FF-2D22-5AD8-557A0F2EE5BB}"/>
              </a:ext>
            </a:extLst>
          </p:cNvPr>
          <p:cNvSpPr txBox="1"/>
          <p:nvPr/>
        </p:nvSpPr>
        <p:spPr>
          <a:xfrm>
            <a:off x="4273936" y="6371644"/>
            <a:ext cx="5545108" cy="400110"/>
          </a:xfrm>
          <a:prstGeom prst="rect">
            <a:avLst/>
          </a:prstGeom>
          <a:noFill/>
        </p:spPr>
        <p:txBody>
          <a:bodyPr wrap="none">
            <a:spAutoFit/>
          </a:bodyPr>
          <a:lstStyle/>
          <a:p>
            <a:pPr algn="ctr"/>
            <a:r>
              <a:rPr lang="zh-CN" altLang="en-US" sz="2000" b="1" dirty="0">
                <a:solidFill>
                  <a:schemeClr val="accent1"/>
                </a:solidFill>
                <a:latin typeface="+mn-ea"/>
                <a:ea typeface="+mn-ea"/>
              </a:rPr>
              <a:t>注：</a:t>
            </a:r>
            <a:r>
              <a:rPr lang="en-US" altLang="zh-CN" sz="2000" b="1" dirty="0">
                <a:solidFill>
                  <a:schemeClr val="accent1"/>
                </a:solidFill>
                <a:latin typeface="+mn-ea"/>
                <a:ea typeface="+mn-ea"/>
              </a:rPr>
              <a:t>RSA</a:t>
            </a:r>
            <a:r>
              <a:rPr lang="zh-CN" altLang="en-US" sz="2000" b="1" dirty="0">
                <a:solidFill>
                  <a:schemeClr val="accent1"/>
                </a:solidFill>
                <a:latin typeface="+mn-ea"/>
                <a:ea typeface="+mn-ea"/>
              </a:rPr>
              <a:t>运算为模</a:t>
            </a:r>
            <a:r>
              <a:rPr lang="en-US" altLang="zh-CN" sz="2000" b="1" dirty="0">
                <a:solidFill>
                  <a:schemeClr val="accent1"/>
                </a:solidFill>
                <a:latin typeface="+mn-ea"/>
                <a:ea typeface="+mn-ea"/>
              </a:rPr>
              <a:t>N</a:t>
            </a:r>
            <a:r>
              <a:rPr lang="zh-CN" altLang="en-US" sz="2000" b="1" dirty="0">
                <a:solidFill>
                  <a:schemeClr val="accent1"/>
                </a:solidFill>
                <a:latin typeface="+mn-ea"/>
                <a:ea typeface="+mn-ea"/>
              </a:rPr>
              <a:t>乘法运算，故无需考虑符号</a:t>
            </a:r>
          </a:p>
        </p:txBody>
      </p:sp>
    </p:spTree>
    <p:extLst>
      <p:ext uri="{BB962C8B-B14F-4D97-AF65-F5344CB8AC3E}">
        <p14:creationId xmlns:p14="http://schemas.microsoft.com/office/powerpoint/2010/main" val="569167116"/>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sp>
        <p:nvSpPr>
          <p:cNvPr id="8" name="矩形 7"/>
          <p:cNvSpPr/>
          <p:nvPr/>
        </p:nvSpPr>
        <p:spPr>
          <a:xfrm>
            <a:off x="4211349" y="966400"/>
            <a:ext cx="7338786" cy="500380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9" name="标题 1"/>
          <p:cNvSpPr txBox="1"/>
          <p:nvPr/>
        </p:nvSpPr>
        <p:spPr>
          <a:xfrm>
            <a:off x="4920991" y="1853564"/>
            <a:ext cx="6428799"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300" normalizeH="0" baseline="0" noProof="0" dirty="0">
                <a:ln>
                  <a:noFill/>
                </a:ln>
                <a:solidFill>
                  <a:srgbClr val="006C39"/>
                </a:solidFill>
                <a:effectLst/>
                <a:uLnTx/>
                <a:uFillTx/>
                <a:latin typeface="Arial Black" panose="020B0A04020102020204"/>
                <a:ea typeface="微软雅黑" panose="020B0503020204020204" pitchFamily="34" charset="-122"/>
                <a:cs typeface="+mj-cs"/>
              </a:rPr>
              <a:t>作业（选做）</a:t>
            </a:r>
          </a:p>
        </p:txBody>
      </p:sp>
      <p:sp>
        <p:nvSpPr>
          <p:cNvPr id="10" name="文本框"/>
          <p:cNvSpPr txBox="1"/>
          <p:nvPr/>
        </p:nvSpPr>
        <p:spPr>
          <a:xfrm>
            <a:off x="4868889" y="3075511"/>
            <a:ext cx="5982467" cy="760721"/>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latin typeface="Arial" panose="020B0604020202020204"/>
                <a:ea typeface="微软雅黑" panose="020B0503020204020204" pitchFamily="34" charset="-122"/>
              </a:rPr>
              <a:t>请你</a:t>
            </a:r>
            <a:r>
              <a:rPr lang="zh-CN" altLang="en-US" sz="2000" spc="300" dirty="0">
                <a:latin typeface="Arial" panose="020B0604020202020204"/>
              </a:rPr>
              <a:t>在</a:t>
            </a:r>
            <a:r>
              <a:rPr lang="en-US" altLang="zh-CN" sz="2000" spc="300" dirty="0">
                <a:latin typeface="Arial" panose="020B0604020202020204"/>
              </a:rPr>
              <a:t>C</a:t>
            </a:r>
            <a:r>
              <a:rPr lang="zh-CN" altLang="en-US" sz="2000" spc="300" dirty="0">
                <a:latin typeface="Arial" panose="020B0604020202020204"/>
              </a:rPr>
              <a:t>语言编译环境中</a:t>
            </a:r>
            <a:r>
              <a:rPr lang="zh-CN" altLang="en-US" sz="2000" spc="300" dirty="0">
                <a:latin typeface="Arial" panose="020B0604020202020204"/>
                <a:ea typeface="微软雅黑" panose="020B0503020204020204" pitchFamily="34" charset="-122"/>
              </a:rPr>
              <a:t>分别采用</a:t>
            </a:r>
            <a:r>
              <a:rPr lang="en-US" altLang="zh-CN" sz="2000" spc="300" dirty="0">
                <a:latin typeface="Arial" panose="020B0604020202020204"/>
                <a:ea typeface="微软雅黑" panose="020B0503020204020204" pitchFamily="34" charset="-122"/>
              </a:rPr>
              <a:t>C</a:t>
            </a:r>
            <a:r>
              <a:rPr lang="zh-CN" altLang="en-US" sz="2000" spc="300" dirty="0">
                <a:latin typeface="Arial" panose="020B0604020202020204"/>
                <a:ea typeface="微软雅黑" panose="020B0503020204020204" pitchFamily="34" charset="-122"/>
              </a:rPr>
              <a:t>语言和内联汇编实现一下单精度乘法。</a:t>
            </a:r>
          </a:p>
        </p:txBody>
      </p:sp>
      <p:sp>
        <p:nvSpPr>
          <p:cNvPr id="4" name="矩形 3">
            <a:extLst>
              <a:ext uri="{FF2B5EF4-FFF2-40B4-BE49-F238E27FC236}">
                <a16:creationId xmlns:a16="http://schemas.microsoft.com/office/drawing/2014/main" id="{A00F5633-6860-544B-4928-9D39214E6504}"/>
              </a:ext>
            </a:extLst>
          </p:cNvPr>
          <p:cNvSpPr/>
          <p:nvPr/>
        </p:nvSpPr>
        <p:spPr>
          <a:xfrm>
            <a:off x="6035525" y="4340967"/>
            <a:ext cx="3690434" cy="923330"/>
          </a:xfrm>
          <a:prstGeom prst="rect">
            <a:avLst/>
          </a:prstGeom>
          <a:noFill/>
        </p:spPr>
        <p:txBody>
          <a:bodyPr wrap="none" lIns="91440" tIns="45720" rIns="91440" bIns="45720">
            <a:spAutoFit/>
          </a:bodyPr>
          <a:lstStyle/>
          <a:p>
            <a:pPr algn="ctr"/>
            <a:r>
              <a:rPr lang="en-US" altLang="zh-C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  vs  ASM</a:t>
            </a:r>
            <a:endParaRPr lang="zh-CN" alt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733388647"/>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7119259"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7608346" y="4599386"/>
            <a:ext cx="3979596"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北京理工大学网络空间安全学院</a:t>
            </a:r>
          </a:p>
        </p:txBody>
      </p:sp>
      <p:sp>
        <p:nvSpPr>
          <p:cNvPr id="22" name="文本框 21"/>
          <p:cNvSpPr txBox="1"/>
          <p:nvPr/>
        </p:nvSpPr>
        <p:spPr>
          <a:xfrm>
            <a:off x="7608346" y="5112604"/>
            <a:ext cx="3714570" cy="304250"/>
          </a:xfrm>
          <a:prstGeom prst="rect">
            <a:avLst/>
          </a:prstGeom>
          <a:noFill/>
        </p:spPr>
        <p:txBody>
          <a:bodyPr wrap="square" lIns="0" tIns="0" rIns="0" bIns="0" rtlCol="0">
            <a:spAutoFit/>
          </a:bodyPr>
          <a:lstStyle/>
          <a:p>
            <a:pPr algn="l">
              <a:lnSpc>
                <a:spcPct val="120000"/>
              </a:lnSpc>
            </a:pPr>
            <a:fld id="{D421250B-0E4E-4464-9262-DD19598EBE82}" type="datetime2">
              <a:rPr lang="zh-CN" altLang="en-US" spc="300" smtClean="0">
                <a:solidFill>
                  <a:schemeClr val="bg1">
                    <a:alpha val="90000"/>
                  </a:schemeClr>
                </a:solidFill>
                <a:latin typeface="+mn-ea"/>
              </a:rPr>
              <a:t>2024年3月21日</a:t>
            </a:fld>
            <a:endParaRPr lang="zh-CN" altLang="en-US" spc="300" dirty="0">
              <a:solidFill>
                <a:schemeClr val="bg1">
                  <a:alpha val="90000"/>
                </a:schemeClr>
              </a:solidFill>
              <a:latin typeface="+mn-ea"/>
            </a:endParaRPr>
          </a:p>
        </p:txBody>
      </p:sp>
      <p:sp>
        <p:nvSpPr>
          <p:cNvPr id="23" name="文本框 22"/>
          <p:cNvSpPr txBox="1"/>
          <p:nvPr/>
        </p:nvSpPr>
        <p:spPr>
          <a:xfrm>
            <a:off x="4622801" y="2011086"/>
            <a:ext cx="6914815" cy="94487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mn-ea"/>
                <a:ea typeface="+mn-ea"/>
              </a:rPr>
              <a:t>谢谢大家！</a:t>
            </a:r>
          </a:p>
        </p:txBody>
      </p:sp>
    </p:spTree>
    <p:extLst>
      <p:ext uri="{BB962C8B-B14F-4D97-AF65-F5344CB8AC3E}">
        <p14:creationId xmlns:p14="http://schemas.microsoft.com/office/powerpoint/2010/main" val="277362914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70E0-7506-3CC0-F8C0-98E089B9B4D3}"/>
              </a:ext>
            </a:extLst>
          </p:cNvPr>
          <p:cNvSpPr>
            <a:spLocks noGrp="1"/>
          </p:cNvSpPr>
          <p:nvPr>
            <p:ph type="title"/>
          </p:nvPr>
        </p:nvSpPr>
        <p:spPr>
          <a:xfrm>
            <a:off x="577850" y="249067"/>
            <a:ext cx="8643848" cy="480131"/>
          </a:xfrm>
        </p:spPr>
        <p:txBody>
          <a:bodyPr/>
          <a:lstStyle/>
          <a:p>
            <a:r>
              <a:rPr lang="en-US" altLang="zh-CN" dirty="0"/>
              <a:t>RSA</a:t>
            </a:r>
            <a:r>
              <a:rPr lang="zh-CN" altLang="en-US" dirty="0"/>
              <a:t>运算示例</a:t>
            </a:r>
          </a:p>
        </p:txBody>
      </p:sp>
      <p:sp>
        <p:nvSpPr>
          <p:cNvPr id="4" name="文本框 3">
            <a:extLst>
              <a:ext uri="{FF2B5EF4-FFF2-40B4-BE49-F238E27FC236}">
                <a16:creationId xmlns:a16="http://schemas.microsoft.com/office/drawing/2014/main" id="{8E177057-B36E-EA38-ACF5-1E2C33C37186}"/>
              </a:ext>
            </a:extLst>
          </p:cNvPr>
          <p:cNvSpPr txBox="1"/>
          <p:nvPr/>
        </p:nvSpPr>
        <p:spPr>
          <a:xfrm>
            <a:off x="723733" y="3843118"/>
            <a:ext cx="6819236" cy="1938992"/>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使用</a:t>
            </a:r>
            <a:r>
              <a:rPr lang="en-US" altLang="zh-CN" dirty="0" err="1">
                <a:latin typeface="+mn-ea"/>
                <a:ea typeface="+mn-ea"/>
              </a:rPr>
              <a:t>Hexprobe</a:t>
            </a:r>
            <a:r>
              <a:rPr lang="en-US" altLang="zh-CN" dirty="0">
                <a:latin typeface="+mn-ea"/>
                <a:ea typeface="+mn-ea"/>
              </a:rPr>
              <a:t> </a:t>
            </a:r>
            <a:r>
              <a:rPr lang="en-US" altLang="zh-CN" dirty="0" err="1">
                <a:latin typeface="+mn-ea"/>
                <a:ea typeface="+mn-ea"/>
              </a:rPr>
              <a:t>Hpmbcalc</a:t>
            </a:r>
            <a:r>
              <a:rPr lang="en-US" altLang="zh-CN" dirty="0">
                <a:latin typeface="+mn-ea"/>
                <a:ea typeface="+mn-ea"/>
              </a:rPr>
              <a:t> Hex Calculator V4.21</a:t>
            </a:r>
            <a:r>
              <a:rPr lang="zh-CN" altLang="en-US" dirty="0">
                <a:latin typeface="+mn-ea"/>
                <a:ea typeface="+mn-ea"/>
              </a:rPr>
              <a:t>软件实现</a:t>
            </a:r>
            <a:r>
              <a:rPr lang="en-US" altLang="zh-CN" dirty="0">
                <a:latin typeface="+mn-ea"/>
                <a:ea typeface="+mn-ea"/>
              </a:rPr>
              <a:t>RSA</a:t>
            </a:r>
            <a:r>
              <a:rPr lang="zh-CN" altLang="en-US" dirty="0">
                <a:latin typeface="+mn-ea"/>
                <a:ea typeface="+mn-ea"/>
              </a:rPr>
              <a:t>算法样例</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素数生成（菜单：工具</a:t>
            </a:r>
            <a:r>
              <a:rPr lang="en-US" altLang="zh-CN" dirty="0">
                <a:latin typeface="+mn-ea"/>
                <a:ea typeface="+mn-ea"/>
              </a:rPr>
              <a:t>-</a:t>
            </a:r>
            <a:r>
              <a:rPr lang="zh-CN" altLang="en-US" dirty="0">
                <a:latin typeface="+mn-ea"/>
                <a:ea typeface="+mn-ea"/>
              </a:rPr>
              <a:t>伪随机素数生成器）</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模逆运算（按钮：</a:t>
            </a:r>
            <a:r>
              <a:rPr lang="en-US" altLang="zh-CN" dirty="0">
                <a:latin typeface="+mn-ea"/>
                <a:ea typeface="+mn-ea"/>
              </a:rPr>
              <a:t>M^-1</a:t>
            </a:r>
            <a:r>
              <a:rPr lang="zh-CN" altLang="en-US" dirty="0">
                <a:latin typeface="+mn-ea"/>
                <a:ea typeface="+mn-ea"/>
              </a:rPr>
              <a:t>）</a:t>
            </a:r>
            <a:endParaRPr lang="en-US" altLang="zh-CN"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dirty="0">
                <a:latin typeface="+mn-ea"/>
                <a:ea typeface="+mn-ea"/>
              </a:rPr>
              <a:t>模幂运算（按钮：</a:t>
            </a:r>
            <a:r>
              <a:rPr lang="en-US" altLang="zh-CN" dirty="0" err="1">
                <a:latin typeface="+mn-ea"/>
                <a:ea typeface="+mn-ea"/>
              </a:rPr>
              <a:t>PMod</a:t>
            </a:r>
            <a:r>
              <a:rPr lang="zh-CN" altLang="en-US" dirty="0">
                <a:latin typeface="+mn-ea"/>
                <a:ea typeface="+mn-ea"/>
              </a:rPr>
              <a:t>）</a:t>
            </a:r>
            <a:endParaRPr lang="en-US" altLang="zh-CN" dirty="0">
              <a:latin typeface="+mn-ea"/>
              <a:ea typeface="+mn-ea"/>
            </a:endParaRPr>
          </a:p>
        </p:txBody>
      </p:sp>
      <p:pic>
        <p:nvPicPr>
          <p:cNvPr id="5" name="Picture 4" descr="f6.pdf                                                         00ABB570  Mnementh                      BEAE7A2F:">
            <a:extLst>
              <a:ext uri="{FF2B5EF4-FFF2-40B4-BE49-F238E27FC236}">
                <a16:creationId xmlns:a16="http://schemas.microsoft.com/office/drawing/2014/main" id="{D22F0310-10E8-6784-9EEB-1E0528808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59" t="23161" r="7159" b="37059"/>
          <a:stretch>
            <a:fillRect/>
          </a:stretch>
        </p:blipFill>
        <p:spPr bwMode="auto">
          <a:xfrm>
            <a:off x="285051" y="998612"/>
            <a:ext cx="7696601" cy="276215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5241DC30-44C0-383A-1A1B-942C59ED6C66}"/>
              </a:ext>
            </a:extLst>
          </p:cNvPr>
          <p:cNvPicPr>
            <a:picLocks noChangeAspect="1"/>
          </p:cNvPicPr>
          <p:nvPr/>
        </p:nvPicPr>
        <p:blipFill>
          <a:blip r:embed="rId3"/>
          <a:stretch>
            <a:fillRect/>
          </a:stretch>
        </p:blipFill>
        <p:spPr>
          <a:xfrm>
            <a:off x="8172307" y="970852"/>
            <a:ext cx="3490134" cy="5152516"/>
          </a:xfrm>
          <a:prstGeom prst="rect">
            <a:avLst/>
          </a:prstGeom>
        </p:spPr>
      </p:pic>
    </p:spTree>
    <p:extLst>
      <p:ext uri="{BB962C8B-B14F-4D97-AF65-F5344CB8AC3E}">
        <p14:creationId xmlns:p14="http://schemas.microsoft.com/office/powerpoint/2010/main" val="314332948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RSA</a:t>
            </a:r>
            <a:r>
              <a:rPr lang="zh-CN" altLang="en-US" dirty="0"/>
              <a:t>算法软件实现的任务分解</a:t>
            </a:r>
          </a:p>
        </p:txBody>
      </p:sp>
      <p:sp>
        <p:nvSpPr>
          <p:cNvPr id="19" name="矩形 18"/>
          <p:cNvSpPr/>
          <p:nvPr/>
        </p:nvSpPr>
        <p:spPr>
          <a:xfrm>
            <a:off x="745392" y="1234412"/>
            <a:ext cx="2620107" cy="4644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660400" y="5944324"/>
            <a:ext cx="10858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660400" y="1084217"/>
            <a:ext cx="0" cy="486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424114" y="1234412"/>
            <a:ext cx="2620107" cy="4644000"/>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102836" y="1234412"/>
            <a:ext cx="2620107" cy="4644000"/>
          </a:xfrm>
          <a:prstGeom prst="rect">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8781557" y="1234412"/>
            <a:ext cx="2620107" cy="46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12"/>
          <p:cNvSpPr/>
          <p:nvPr/>
        </p:nvSpPr>
        <p:spPr>
          <a:xfrm>
            <a:off x="703385" y="2483086"/>
            <a:ext cx="10785230" cy="2297723"/>
          </a:xfrm>
          <a:custGeom>
            <a:avLst/>
            <a:gdLst>
              <a:gd name="connsiteX0" fmla="*/ 0 w 6858000"/>
              <a:gd name="connsiteY0" fmla="*/ 2297723 h 2297723"/>
              <a:gd name="connsiteX1" fmla="*/ 1828800 w 6858000"/>
              <a:gd name="connsiteY1" fmla="*/ 1066800 h 2297723"/>
              <a:gd name="connsiteX2" fmla="*/ 4712677 w 6858000"/>
              <a:gd name="connsiteY2" fmla="*/ 1664676 h 2297723"/>
              <a:gd name="connsiteX3" fmla="*/ 6858000 w 6858000"/>
              <a:gd name="connsiteY3" fmla="*/ 0 h 2297723"/>
            </a:gdLst>
            <a:ahLst/>
            <a:cxnLst>
              <a:cxn ang="0">
                <a:pos x="connsiteX0" y="connsiteY0"/>
              </a:cxn>
              <a:cxn ang="0">
                <a:pos x="connsiteX1" y="connsiteY1"/>
              </a:cxn>
              <a:cxn ang="0">
                <a:pos x="connsiteX2" y="connsiteY2"/>
              </a:cxn>
              <a:cxn ang="0">
                <a:pos x="connsiteX3" y="connsiteY3"/>
              </a:cxn>
            </a:cxnLst>
            <a:rect l="l" t="t" r="r" b="b"/>
            <a:pathLst>
              <a:path w="6858000" h="2297723">
                <a:moveTo>
                  <a:pt x="0" y="2297723"/>
                </a:moveTo>
                <a:cubicBezTo>
                  <a:pt x="521677" y="1735015"/>
                  <a:pt x="1043354" y="1172308"/>
                  <a:pt x="1828800" y="1066800"/>
                </a:cubicBezTo>
                <a:cubicBezTo>
                  <a:pt x="2614246" y="961292"/>
                  <a:pt x="3874477" y="1842476"/>
                  <a:pt x="4712677" y="1664676"/>
                </a:cubicBezTo>
                <a:cubicBezTo>
                  <a:pt x="5550877" y="1486876"/>
                  <a:pt x="6204438" y="743438"/>
                  <a:pt x="68580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921569" y="4822417"/>
            <a:ext cx="2241376" cy="636906"/>
          </a:xfrm>
          <a:prstGeom prst="rect">
            <a:avLst/>
          </a:prstGeom>
          <a:noFill/>
        </p:spPr>
        <p:txBody>
          <a:bodyPr wrap="square" rtlCol="0">
            <a:spAutoFit/>
          </a:bodyPr>
          <a:lstStyle/>
          <a:p>
            <a:pPr algn="ctr">
              <a:lnSpc>
                <a:spcPct val="130000"/>
              </a:lnSpc>
            </a:pPr>
            <a:r>
              <a:rPr lang="zh-CN" altLang="en-US" sz="2000" spc="300" dirty="0">
                <a:solidFill>
                  <a:schemeClr val="bg1"/>
                </a:solidFill>
                <a:latin typeface="微软雅黑" panose="020B0503020204020204" pitchFamily="34" charset="-122"/>
              </a:rPr>
              <a:t>大数如何</a:t>
            </a:r>
            <a:r>
              <a:rPr lang="zh-CN" altLang="en-US" sz="2000" b="1" spc="300" dirty="0">
                <a:solidFill>
                  <a:srgbClr val="FFFF00"/>
                </a:solidFill>
                <a:latin typeface="微软雅黑" panose="020B0503020204020204" pitchFamily="34" charset="-122"/>
              </a:rPr>
              <a:t>存储</a:t>
            </a:r>
            <a:endParaRPr lang="en-US" altLang="zh-CN" sz="2000" b="1" spc="300" dirty="0">
              <a:solidFill>
                <a:srgbClr val="FFFF00"/>
              </a:solidFill>
              <a:latin typeface="微软雅黑" panose="020B0503020204020204" pitchFamily="34" charset="-122"/>
            </a:endParaRPr>
          </a:p>
          <a:p>
            <a:pPr algn="ctr">
              <a:lnSpc>
                <a:spcPct val="130000"/>
              </a:lnSpc>
            </a:pPr>
            <a:r>
              <a:rPr lang="zh-CN" altLang="en-US" sz="800" spc="300" dirty="0">
                <a:solidFill>
                  <a:schemeClr val="bg1"/>
                </a:solidFill>
                <a:latin typeface="+mn-ea"/>
              </a:rPr>
              <a:t>基本问题</a:t>
            </a:r>
          </a:p>
        </p:txBody>
      </p:sp>
      <p:sp>
        <p:nvSpPr>
          <p:cNvPr id="39" name="文本框 38"/>
          <p:cNvSpPr txBox="1"/>
          <p:nvPr/>
        </p:nvSpPr>
        <p:spPr>
          <a:xfrm>
            <a:off x="3378135" y="4822417"/>
            <a:ext cx="2712065" cy="636906"/>
          </a:xfrm>
          <a:prstGeom prst="rect">
            <a:avLst/>
          </a:prstGeom>
          <a:noFill/>
        </p:spPr>
        <p:txBody>
          <a:bodyPr wrap="square" rtlCol="0">
            <a:spAutoFit/>
          </a:bodyPr>
          <a:lstStyle/>
          <a:p>
            <a:pPr algn="ctr">
              <a:lnSpc>
                <a:spcPct val="130000"/>
              </a:lnSpc>
            </a:pPr>
            <a:r>
              <a:rPr lang="zh-CN" altLang="en-US" sz="2000" spc="300" dirty="0">
                <a:solidFill>
                  <a:schemeClr val="bg1"/>
                </a:solidFill>
                <a:latin typeface="微软雅黑" panose="020B0503020204020204" pitchFamily="34" charset="-122"/>
                <a:ea typeface="微软雅黑" panose="020B0503020204020204" pitchFamily="34" charset="-122"/>
              </a:rPr>
              <a:t>大数如何</a:t>
            </a:r>
            <a:r>
              <a:rPr lang="zh-CN" altLang="en-US" sz="2000" b="1" spc="300" dirty="0">
                <a:solidFill>
                  <a:srgbClr val="FFFF00"/>
                </a:solidFill>
                <a:latin typeface="微软雅黑" panose="020B0503020204020204" pitchFamily="34" charset="-122"/>
              </a:rPr>
              <a:t>加减乘除</a:t>
            </a:r>
            <a:endParaRPr lang="en-US" altLang="zh-CN" sz="2000" b="1" spc="300" dirty="0">
              <a:solidFill>
                <a:srgbClr val="FFFF00"/>
              </a:solidFill>
              <a:latin typeface="微软雅黑" panose="020B0503020204020204" pitchFamily="34" charset="-122"/>
            </a:endParaRPr>
          </a:p>
          <a:p>
            <a:pPr algn="ctr">
              <a:lnSpc>
                <a:spcPct val="130000"/>
              </a:lnSpc>
            </a:pPr>
            <a:r>
              <a:rPr lang="zh-CN" altLang="en-US" sz="800" spc="300" dirty="0">
                <a:solidFill>
                  <a:schemeClr val="bg1"/>
                </a:solidFill>
                <a:latin typeface="+mn-ea"/>
              </a:rPr>
              <a:t>基本问题</a:t>
            </a:r>
          </a:p>
        </p:txBody>
      </p:sp>
      <p:sp>
        <p:nvSpPr>
          <p:cNvPr id="44" name="文本框 43"/>
          <p:cNvSpPr txBox="1"/>
          <p:nvPr/>
        </p:nvSpPr>
        <p:spPr>
          <a:xfrm>
            <a:off x="6056857" y="4822417"/>
            <a:ext cx="2712065" cy="636906"/>
          </a:xfrm>
          <a:prstGeom prst="rect">
            <a:avLst/>
          </a:prstGeom>
          <a:noFill/>
        </p:spPr>
        <p:txBody>
          <a:bodyPr wrap="square" rtlCol="0">
            <a:spAutoFit/>
          </a:bodyPr>
          <a:lstStyle/>
          <a:p>
            <a:pPr algn="ctr">
              <a:lnSpc>
                <a:spcPct val="130000"/>
              </a:lnSpc>
            </a:pPr>
            <a:r>
              <a:rPr lang="zh-CN" altLang="en-US" sz="2000" spc="300" dirty="0">
                <a:solidFill>
                  <a:schemeClr val="bg1"/>
                </a:solidFill>
                <a:latin typeface="微软雅黑" panose="020B0503020204020204" pitchFamily="34" charset="-122"/>
                <a:ea typeface="微软雅黑" panose="020B0503020204020204" pitchFamily="34" charset="-122"/>
              </a:rPr>
              <a:t>大数</a:t>
            </a:r>
            <a:r>
              <a:rPr lang="zh-CN" altLang="en-US" sz="2000" b="1" spc="300" dirty="0">
                <a:solidFill>
                  <a:srgbClr val="FFFF00"/>
                </a:solidFill>
                <a:latin typeface="微软雅黑" panose="020B0503020204020204" pitchFamily="34" charset="-122"/>
              </a:rPr>
              <a:t>模幂</a:t>
            </a:r>
            <a:r>
              <a:rPr lang="zh-CN" altLang="en-US" sz="2000" spc="300" dirty="0">
                <a:solidFill>
                  <a:schemeClr val="bg1"/>
                </a:solidFill>
                <a:latin typeface="微软雅黑" panose="020B0503020204020204" pitchFamily="34" charset="-122"/>
                <a:ea typeface="微软雅黑" panose="020B0503020204020204" pitchFamily="34" charset="-122"/>
              </a:rPr>
              <a:t>如何计算</a:t>
            </a:r>
            <a:endParaRPr lang="en-US" altLang="zh-CN" sz="2000" spc="3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en-US" altLang="zh-CN" sz="800" spc="300" dirty="0">
                <a:solidFill>
                  <a:schemeClr val="bg1"/>
                </a:solidFill>
                <a:latin typeface="+mn-ea"/>
              </a:rPr>
              <a:t>RSA</a:t>
            </a:r>
            <a:r>
              <a:rPr lang="zh-CN" altLang="en-US" sz="800" spc="300" dirty="0">
                <a:solidFill>
                  <a:schemeClr val="bg1"/>
                </a:solidFill>
                <a:latin typeface="+mn-ea"/>
              </a:rPr>
              <a:t>实现问题</a:t>
            </a:r>
          </a:p>
        </p:txBody>
      </p:sp>
      <p:sp>
        <p:nvSpPr>
          <p:cNvPr id="45" name="文本框 44"/>
          <p:cNvSpPr txBox="1"/>
          <p:nvPr/>
        </p:nvSpPr>
        <p:spPr>
          <a:xfrm>
            <a:off x="8735578" y="4822417"/>
            <a:ext cx="2712065" cy="636906"/>
          </a:xfrm>
          <a:prstGeom prst="rect">
            <a:avLst/>
          </a:prstGeom>
          <a:noFill/>
        </p:spPr>
        <p:txBody>
          <a:bodyPr wrap="square" rtlCol="0">
            <a:spAutoFit/>
          </a:bodyPr>
          <a:lstStyle/>
          <a:p>
            <a:pPr algn="ctr">
              <a:lnSpc>
                <a:spcPct val="130000"/>
              </a:lnSpc>
            </a:pPr>
            <a:r>
              <a:rPr lang="zh-CN" altLang="en-US" sz="2000" spc="300" dirty="0">
                <a:solidFill>
                  <a:schemeClr val="bg1"/>
                </a:solidFill>
                <a:latin typeface="微软雅黑" panose="020B0503020204020204" pitchFamily="34" charset="-122"/>
              </a:rPr>
              <a:t>大数</a:t>
            </a:r>
            <a:r>
              <a:rPr lang="zh-CN" altLang="en-US" sz="2000" b="1" spc="300" dirty="0">
                <a:solidFill>
                  <a:srgbClr val="FFFF00"/>
                </a:solidFill>
                <a:latin typeface="微软雅黑" panose="020B0503020204020204" pitchFamily="34" charset="-122"/>
              </a:rPr>
              <a:t>模乘</a:t>
            </a:r>
            <a:r>
              <a:rPr lang="zh-CN" altLang="en-US" sz="2000" spc="300" dirty="0">
                <a:solidFill>
                  <a:schemeClr val="bg1"/>
                </a:solidFill>
                <a:latin typeface="微软雅黑" panose="020B0503020204020204" pitchFamily="34" charset="-122"/>
              </a:rPr>
              <a:t>如何计算</a:t>
            </a:r>
            <a:endParaRPr lang="en-US" altLang="zh-CN" sz="2000" spc="300" dirty="0">
              <a:solidFill>
                <a:schemeClr val="bg1"/>
              </a:solidFill>
              <a:latin typeface="微软雅黑" panose="020B0503020204020204" pitchFamily="34" charset="-122"/>
            </a:endParaRPr>
          </a:p>
          <a:p>
            <a:pPr algn="ctr">
              <a:lnSpc>
                <a:spcPct val="130000"/>
              </a:lnSpc>
            </a:pPr>
            <a:r>
              <a:rPr lang="en-US" altLang="zh-CN" sz="800" spc="300" dirty="0">
                <a:solidFill>
                  <a:schemeClr val="bg1"/>
                </a:solidFill>
                <a:latin typeface="+mn-ea"/>
              </a:rPr>
              <a:t>RSA</a:t>
            </a:r>
            <a:r>
              <a:rPr lang="zh-CN" altLang="en-US" sz="800" spc="300" dirty="0">
                <a:solidFill>
                  <a:schemeClr val="bg1"/>
                </a:solidFill>
                <a:latin typeface="+mn-ea"/>
              </a:rPr>
              <a:t>实现问题</a:t>
            </a:r>
          </a:p>
        </p:txBody>
      </p:sp>
      <p:sp>
        <p:nvSpPr>
          <p:cNvPr id="46" name="文本框 45"/>
          <p:cNvSpPr txBox="1"/>
          <p:nvPr/>
        </p:nvSpPr>
        <p:spPr>
          <a:xfrm>
            <a:off x="1015055" y="1471317"/>
            <a:ext cx="2080780" cy="1340880"/>
          </a:xfrm>
          <a:prstGeom prst="rect">
            <a:avLst/>
          </a:prstGeom>
          <a:noFill/>
        </p:spPr>
        <p:txBody>
          <a:bodyPr wrap="square" rtlCol="0">
            <a:spAutoFit/>
          </a:bodyPr>
          <a:lstStyle/>
          <a:p>
            <a:pPr algn="just" eaLnBrk="1" hangingPunct="1">
              <a:lnSpc>
                <a:spcPct val="130000"/>
              </a:lnSpc>
            </a:pPr>
            <a:r>
              <a:rPr lang="zh-CN" altLang="en-US" sz="1600" spc="300" dirty="0">
                <a:solidFill>
                  <a:schemeClr val="bg1"/>
                </a:solidFill>
              </a:rPr>
              <a:t>如何在</a:t>
            </a:r>
            <a:r>
              <a:rPr lang="en-US" altLang="zh-CN" sz="1600" spc="300" dirty="0">
                <a:solidFill>
                  <a:schemeClr val="bg1"/>
                </a:solidFill>
              </a:rPr>
              <a:t>32</a:t>
            </a:r>
            <a:r>
              <a:rPr lang="zh-CN" altLang="en-US" sz="1600" spc="300" dirty="0">
                <a:solidFill>
                  <a:schemeClr val="bg1"/>
                </a:solidFill>
              </a:rPr>
              <a:t>位或</a:t>
            </a:r>
            <a:r>
              <a:rPr lang="en-US" altLang="zh-CN" sz="1600" spc="300" dirty="0">
                <a:solidFill>
                  <a:schemeClr val="bg1"/>
                </a:solidFill>
              </a:rPr>
              <a:t>64</a:t>
            </a:r>
            <a:r>
              <a:rPr lang="zh-CN" altLang="en-US" sz="1600" spc="300" dirty="0">
                <a:solidFill>
                  <a:schemeClr val="bg1"/>
                </a:solidFill>
              </a:rPr>
              <a:t>位</a:t>
            </a:r>
            <a:r>
              <a:rPr lang="en-US" altLang="zh-CN" sz="1600" spc="300" dirty="0">
                <a:solidFill>
                  <a:schemeClr val="bg1"/>
                </a:solidFill>
              </a:rPr>
              <a:t>PC</a:t>
            </a:r>
            <a:r>
              <a:rPr lang="zh-CN" altLang="en-US" sz="1600" spc="300" dirty="0">
                <a:solidFill>
                  <a:schemeClr val="bg1"/>
                </a:solidFill>
              </a:rPr>
              <a:t>上保存</a:t>
            </a:r>
            <a:r>
              <a:rPr lang="en-US" altLang="zh-CN" sz="1600" spc="300" dirty="0">
                <a:solidFill>
                  <a:schemeClr val="bg1"/>
                </a:solidFill>
              </a:rPr>
              <a:t>1024</a:t>
            </a:r>
            <a:r>
              <a:rPr lang="zh-CN" altLang="en-US" sz="1600" spc="300" dirty="0">
                <a:solidFill>
                  <a:schemeClr val="bg1"/>
                </a:solidFill>
              </a:rPr>
              <a:t>比特的明文、密钥、密文？</a:t>
            </a:r>
          </a:p>
        </p:txBody>
      </p:sp>
      <p:sp>
        <p:nvSpPr>
          <p:cNvPr id="47" name="文本框 46"/>
          <p:cNvSpPr txBox="1"/>
          <p:nvPr/>
        </p:nvSpPr>
        <p:spPr>
          <a:xfrm>
            <a:off x="3698628" y="1471317"/>
            <a:ext cx="2080780" cy="1020792"/>
          </a:xfrm>
          <a:prstGeom prst="rect">
            <a:avLst/>
          </a:prstGeom>
          <a:noFill/>
        </p:spPr>
        <p:txBody>
          <a:bodyPr wrap="square" rtlCol="0">
            <a:spAutoFit/>
          </a:bodyPr>
          <a:lstStyle/>
          <a:p>
            <a:pPr algn="just" eaLnBrk="1" hangingPunct="1">
              <a:lnSpc>
                <a:spcPct val="130000"/>
              </a:lnSpc>
            </a:pPr>
            <a:r>
              <a:rPr lang="en-US" altLang="zh-CN" sz="1600" spc="300" dirty="0">
                <a:solidFill>
                  <a:schemeClr val="bg1"/>
                </a:solidFill>
              </a:rPr>
              <a:t>1024</a:t>
            </a:r>
            <a:r>
              <a:rPr lang="zh-CN" altLang="en-US" sz="1600" spc="300" dirty="0">
                <a:solidFill>
                  <a:schemeClr val="bg1"/>
                </a:solidFill>
              </a:rPr>
              <a:t>比特的数据之间如何进行加减乘除计算？</a:t>
            </a:r>
          </a:p>
        </p:txBody>
      </p:sp>
      <p:sp>
        <p:nvSpPr>
          <p:cNvPr id="48" name="文本框 47"/>
          <p:cNvSpPr txBox="1"/>
          <p:nvPr/>
        </p:nvSpPr>
        <p:spPr>
          <a:xfrm>
            <a:off x="6372499" y="1471317"/>
            <a:ext cx="2080780" cy="1338187"/>
          </a:xfrm>
          <a:prstGeom prst="rect">
            <a:avLst/>
          </a:prstGeom>
          <a:noFill/>
        </p:spPr>
        <p:txBody>
          <a:bodyPr wrap="square" rtlCol="0">
            <a:spAutoFit/>
          </a:bodyPr>
          <a:lstStyle/>
          <a:p>
            <a:pPr algn="just" eaLnBrk="1" hangingPunct="1">
              <a:lnSpc>
                <a:spcPct val="130000"/>
              </a:lnSpc>
            </a:pPr>
            <a:r>
              <a:rPr lang="en-US" altLang="zh-CN" sz="1600" spc="300" dirty="0">
                <a:solidFill>
                  <a:schemeClr val="bg1"/>
                </a:solidFill>
              </a:rPr>
              <a:t>1024</a:t>
            </a:r>
            <a:r>
              <a:rPr lang="zh-CN" altLang="en-US" sz="1600" spc="300" dirty="0">
                <a:solidFill>
                  <a:schemeClr val="bg1"/>
                </a:solidFill>
              </a:rPr>
              <a:t>比特的数如何执行快速模幂运算？</a:t>
            </a:r>
            <a:endParaRPr lang="en-US" altLang="zh-CN" sz="1600" spc="300" dirty="0">
              <a:solidFill>
                <a:schemeClr val="bg1"/>
              </a:solidFill>
            </a:endParaRPr>
          </a:p>
          <a:p>
            <a:pPr algn="ctr" eaLnBrk="1" hangingPunct="1">
              <a:lnSpc>
                <a:spcPct val="130000"/>
              </a:lnSpc>
            </a:pPr>
            <a:r>
              <a:rPr lang="en-US" altLang="zh-CN" sz="1600" spc="300" dirty="0">
                <a:solidFill>
                  <a:schemeClr val="bg1"/>
                </a:solidFill>
              </a:rPr>
              <a:t>S=m</a:t>
            </a:r>
            <a:r>
              <a:rPr lang="en-US" altLang="zh-CN" sz="1600" spc="300" baseline="30000" dirty="0">
                <a:solidFill>
                  <a:schemeClr val="bg1"/>
                </a:solidFill>
              </a:rPr>
              <a:t>d</a:t>
            </a:r>
            <a:r>
              <a:rPr lang="en-US" altLang="zh-CN" sz="1600" spc="300" dirty="0">
                <a:solidFill>
                  <a:schemeClr val="bg1"/>
                </a:solidFill>
              </a:rPr>
              <a:t> mod N</a:t>
            </a:r>
            <a:endParaRPr lang="zh-CN" altLang="en-US" sz="1600" spc="300" dirty="0">
              <a:solidFill>
                <a:schemeClr val="bg1"/>
              </a:solidFill>
            </a:endParaRPr>
          </a:p>
        </p:txBody>
      </p:sp>
      <p:sp>
        <p:nvSpPr>
          <p:cNvPr id="49" name="文本框 48"/>
          <p:cNvSpPr txBox="1"/>
          <p:nvPr/>
        </p:nvSpPr>
        <p:spPr>
          <a:xfrm>
            <a:off x="9049297" y="1471317"/>
            <a:ext cx="2080780" cy="1338187"/>
          </a:xfrm>
          <a:prstGeom prst="rect">
            <a:avLst/>
          </a:prstGeom>
          <a:noFill/>
        </p:spPr>
        <p:txBody>
          <a:bodyPr wrap="square" rtlCol="0">
            <a:spAutoFit/>
          </a:bodyPr>
          <a:lstStyle/>
          <a:p>
            <a:pPr algn="just" eaLnBrk="1" hangingPunct="1">
              <a:lnSpc>
                <a:spcPct val="130000"/>
              </a:lnSpc>
            </a:pPr>
            <a:r>
              <a:rPr lang="en-US" altLang="zh-CN" sz="1600" spc="300" dirty="0">
                <a:solidFill>
                  <a:schemeClr val="bg1"/>
                </a:solidFill>
              </a:rPr>
              <a:t>1024</a:t>
            </a:r>
            <a:r>
              <a:rPr lang="zh-CN" altLang="en-US" sz="1600" spc="300" dirty="0">
                <a:solidFill>
                  <a:schemeClr val="bg1"/>
                </a:solidFill>
              </a:rPr>
              <a:t>比特的数如何执行快速模乘、模平方运算？</a:t>
            </a:r>
            <a:endParaRPr lang="en-US" altLang="zh-CN" sz="1600" spc="300" dirty="0">
              <a:solidFill>
                <a:schemeClr val="bg1"/>
              </a:solidFill>
            </a:endParaRPr>
          </a:p>
          <a:p>
            <a:pPr algn="ctr" eaLnBrk="1" hangingPunct="1">
              <a:lnSpc>
                <a:spcPct val="130000"/>
              </a:lnSpc>
            </a:pPr>
            <a:r>
              <a:rPr lang="en-US" altLang="zh-CN" sz="1600" spc="300" dirty="0">
                <a:solidFill>
                  <a:schemeClr val="bg1"/>
                </a:solidFill>
              </a:rPr>
              <a:t>a=x*y mod N</a:t>
            </a:r>
            <a:endParaRPr lang="zh-CN" altLang="en-US" sz="1600" spc="300" dirty="0">
              <a:solidFill>
                <a:schemeClr val="bg1"/>
              </a:solidFill>
            </a:endParaRPr>
          </a:p>
        </p:txBody>
      </p:sp>
      <p:sp>
        <p:nvSpPr>
          <p:cNvPr id="3" name="文本框 2">
            <a:extLst>
              <a:ext uri="{FF2B5EF4-FFF2-40B4-BE49-F238E27FC236}">
                <a16:creationId xmlns:a16="http://schemas.microsoft.com/office/drawing/2014/main" id="{EB84670C-61CA-FAAD-91AA-6661EFD87251}"/>
              </a:ext>
            </a:extLst>
          </p:cNvPr>
          <p:cNvSpPr txBox="1"/>
          <p:nvPr/>
        </p:nvSpPr>
        <p:spPr>
          <a:xfrm>
            <a:off x="943049" y="6363413"/>
            <a:ext cx="10293202"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注：本章以</a:t>
            </a:r>
            <a:r>
              <a:rPr lang="en-US" altLang="zh-CN" sz="2000" b="1" dirty="0">
                <a:solidFill>
                  <a:srgbClr val="C00000"/>
                </a:solidFill>
                <a:latin typeface="+mn-ea"/>
                <a:ea typeface="+mn-ea"/>
              </a:rPr>
              <a:t>1024</a:t>
            </a:r>
            <a:r>
              <a:rPr lang="zh-CN" altLang="en-US" sz="2000" b="1" dirty="0">
                <a:solidFill>
                  <a:srgbClr val="C00000"/>
                </a:solidFill>
                <a:latin typeface="+mn-ea"/>
                <a:ea typeface="+mn-ea"/>
              </a:rPr>
              <a:t>比特</a:t>
            </a:r>
            <a:r>
              <a:rPr lang="zh-CN" altLang="en-US" sz="2000" b="1" dirty="0">
                <a:solidFill>
                  <a:schemeClr val="accent1"/>
                </a:solidFill>
                <a:latin typeface="+mn-ea"/>
                <a:ea typeface="+mn-ea"/>
              </a:rPr>
              <a:t>长度为例进行说明，实际上</a:t>
            </a:r>
            <a:r>
              <a:rPr lang="en-US" altLang="zh-CN" sz="2000" b="1" dirty="0">
                <a:solidFill>
                  <a:schemeClr val="accent1"/>
                </a:solidFill>
                <a:latin typeface="+mn-ea"/>
                <a:ea typeface="+mn-ea"/>
              </a:rPr>
              <a:t>NIST</a:t>
            </a:r>
            <a:r>
              <a:rPr lang="zh-CN" altLang="en-US" sz="2000" b="1" dirty="0">
                <a:solidFill>
                  <a:schemeClr val="accent1"/>
                </a:solidFill>
                <a:latin typeface="+mn-ea"/>
                <a:ea typeface="+mn-ea"/>
              </a:rPr>
              <a:t>建议实际中</a:t>
            </a:r>
            <a:r>
              <a:rPr lang="en-US" altLang="zh-CN" sz="2000" b="1" dirty="0">
                <a:solidFill>
                  <a:schemeClr val="accent1"/>
                </a:solidFill>
                <a:latin typeface="+mn-ea"/>
                <a:ea typeface="+mn-ea"/>
              </a:rPr>
              <a:t>RSA</a:t>
            </a:r>
            <a:r>
              <a:rPr lang="zh-CN" altLang="en-US" sz="2000" b="1" dirty="0">
                <a:solidFill>
                  <a:schemeClr val="accent1"/>
                </a:solidFill>
                <a:latin typeface="+mn-ea"/>
                <a:ea typeface="+mn-ea"/>
              </a:rPr>
              <a:t>应使用</a:t>
            </a:r>
            <a:r>
              <a:rPr lang="en-US" altLang="zh-CN" sz="2000" b="1" dirty="0">
                <a:solidFill>
                  <a:schemeClr val="accent1"/>
                </a:solidFill>
                <a:latin typeface="+mn-ea"/>
                <a:ea typeface="+mn-ea"/>
              </a:rPr>
              <a:t>2048</a:t>
            </a:r>
            <a:r>
              <a:rPr lang="zh-CN" altLang="en-US" sz="2000" b="1" dirty="0">
                <a:solidFill>
                  <a:schemeClr val="accent1"/>
                </a:solidFill>
                <a:latin typeface="+mn-ea"/>
                <a:ea typeface="+mn-ea"/>
              </a:rPr>
              <a:t>位位宽</a:t>
            </a:r>
          </a:p>
        </p:txBody>
      </p:sp>
    </p:spTree>
    <p:extLst>
      <p:ext uri="{BB962C8B-B14F-4D97-AF65-F5344CB8AC3E}">
        <p14:creationId xmlns:p14="http://schemas.microsoft.com/office/powerpoint/2010/main" val="233603444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574759" y="1181656"/>
            <a:ext cx="6135653" cy="4955643"/>
            <a:chOff x="5936710" y="1353082"/>
            <a:chExt cx="6135653" cy="4955643"/>
          </a:xfrm>
        </p:grpSpPr>
        <p:sp>
          <p:nvSpPr>
            <p:cNvPr id="48" name="文本占位符 11"/>
            <p:cNvSpPr txBox="1"/>
            <p:nvPr/>
          </p:nvSpPr>
          <p:spPr>
            <a:xfrm>
              <a:off x="6909170" y="4065381"/>
              <a:ext cx="4190733" cy="483594"/>
            </a:xfrm>
            <a:prstGeom prst="rect">
              <a:avLst/>
            </a:prstGeom>
          </p:spPr>
          <p:txBody>
            <a:bodyPr vert="horz"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2</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49" name="文本占位符 12"/>
            <p:cNvSpPr txBox="1"/>
            <p:nvPr/>
          </p:nvSpPr>
          <p:spPr>
            <a:xfrm>
              <a:off x="5936710" y="303130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lang="zh-CN" altLang="en-US" dirty="0">
                  <a:solidFill>
                    <a:schemeClr val="tx1"/>
                  </a:solidFill>
                  <a:latin typeface="微软雅黑" panose="020B0503020204020204" pitchFamily="34" charset="-122"/>
                  <a:ea typeface="微软雅黑" panose="020B0503020204020204" pitchFamily="34" charset="-122"/>
                  <a:sym typeface="+mn-lt"/>
                </a:rPr>
                <a:t>大数的存储与基本运算</a:t>
              </a:r>
              <a:endParaRPr kumimoji="0" lang="zh-CN" altLang="en-US" sz="72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7" y="6153823"/>
              <a:ext cx="1001207" cy="154902"/>
              <a:chOff x="7957225" y="6063574"/>
              <a:chExt cx="1508992"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5"/>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solidFill>
                  <a:schemeClr val="tx1"/>
                </a:solidFill>
                <a:latin typeface="微软雅黑" panose="020B0503020204020204" pitchFamily="34" charset="-122"/>
                <a:ea typeface="微软雅黑" panose="020B0503020204020204" pitchFamily="34" charset="-122"/>
                <a:sym typeface="+mn-lt"/>
              </a:rPr>
              <a:t>大数的存储</a:t>
            </a:r>
            <a:r>
              <a:rPr lang="en-US" altLang="zh-CN" dirty="0">
                <a:solidFill>
                  <a:schemeClr val="tx1"/>
                </a:solidFill>
                <a:latin typeface="微软雅黑" panose="020B0503020204020204" pitchFamily="34" charset="-122"/>
                <a:ea typeface="微软雅黑" panose="020B0503020204020204" pitchFamily="34" charset="-122"/>
                <a:sym typeface="+mn-lt"/>
              </a:rPr>
              <a:t>——</a:t>
            </a:r>
            <a:r>
              <a:rPr lang="zh-CN" altLang="en-US" dirty="0">
                <a:solidFill>
                  <a:schemeClr val="tx1"/>
                </a:solidFill>
                <a:latin typeface="微软雅黑" panose="020B0503020204020204" pitchFamily="34" charset="-122"/>
                <a:ea typeface="微软雅黑" panose="020B0503020204020204" pitchFamily="34" charset="-122"/>
                <a:sym typeface="+mn-lt"/>
              </a:rPr>
              <a:t>数组</a:t>
            </a:r>
            <a:endParaRPr lang="zh-CN" altLang="en-US" dirty="0"/>
          </a:p>
        </p:txBody>
      </p:sp>
      <p:grpSp>
        <p:nvGrpSpPr>
          <p:cNvPr id="6" name="组合 5">
            <a:extLst>
              <a:ext uri="{FF2B5EF4-FFF2-40B4-BE49-F238E27FC236}">
                <a16:creationId xmlns:a16="http://schemas.microsoft.com/office/drawing/2014/main" id="{9CE6C1B1-E780-D522-0723-23CB8AC8115C}"/>
              </a:ext>
            </a:extLst>
          </p:cNvPr>
          <p:cNvGrpSpPr/>
          <p:nvPr/>
        </p:nvGrpSpPr>
        <p:grpSpPr>
          <a:xfrm>
            <a:off x="678857" y="1518219"/>
            <a:ext cx="2160001" cy="4318673"/>
            <a:chOff x="678857" y="1518219"/>
            <a:chExt cx="2160001" cy="4318673"/>
          </a:xfrm>
        </p:grpSpPr>
        <p:sp>
          <p:nvSpPr>
            <p:cNvPr id="31" name="矩形 30"/>
            <p:cNvSpPr/>
            <p:nvPr/>
          </p:nvSpPr>
          <p:spPr>
            <a:xfrm>
              <a:off x="678857" y="2149705"/>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32" name="文本框 31"/>
            <p:cNvSpPr txBox="1"/>
            <p:nvPr/>
          </p:nvSpPr>
          <p:spPr>
            <a:xfrm>
              <a:off x="678857" y="1518219"/>
              <a:ext cx="1169551" cy="400110"/>
            </a:xfrm>
            <a:prstGeom prst="rect">
              <a:avLst/>
            </a:prstGeom>
            <a:noFill/>
          </p:spPr>
          <p:txBody>
            <a:bodyPr wrap="none" lIns="0" rtlCol="0">
              <a:spAutoFit/>
            </a:bodyPr>
            <a:lstStyle/>
            <a:p>
              <a:pPr eaLnBrk="1"/>
              <a:r>
                <a:rPr lang="zh-CN" altLang="en-US" sz="2000" b="1" spc="100" dirty="0">
                  <a:solidFill>
                    <a:schemeClr val="accent1"/>
                  </a:solidFill>
                </a:rPr>
                <a:t>按比特存</a:t>
              </a:r>
            </a:p>
          </p:txBody>
        </p:sp>
        <p:sp>
          <p:nvSpPr>
            <p:cNvPr id="33" name="文本框 32"/>
            <p:cNvSpPr txBox="1"/>
            <p:nvPr/>
          </p:nvSpPr>
          <p:spPr>
            <a:xfrm>
              <a:off x="678858" y="2453081"/>
              <a:ext cx="2160000" cy="3383811"/>
            </a:xfrm>
            <a:prstGeom prst="rect">
              <a:avLst/>
            </a:prstGeom>
            <a:noFill/>
          </p:spPr>
          <p:txBody>
            <a:bodyPr wrap="square" lIns="0" rtlCol="0">
              <a:normAutofit/>
            </a:bodyPr>
            <a:lstStyle/>
            <a:p>
              <a:pPr algn="just" eaLnBrk="1">
                <a:lnSpc>
                  <a:spcPct val="150000"/>
                </a:lnSpc>
              </a:pPr>
              <a:r>
                <a:rPr lang="en-US" altLang="zh-CN" sz="1600" spc="100" dirty="0"/>
                <a:t>1024</a:t>
              </a:r>
              <a:r>
                <a:rPr lang="zh-CN" altLang="en-US" sz="1600" spc="100" dirty="0"/>
                <a:t>比特的数，每个比特存入数组的一个元素，共采用</a:t>
              </a:r>
              <a:r>
                <a:rPr lang="en-US" altLang="zh-CN" sz="1600" spc="100" dirty="0"/>
                <a:t>1024</a:t>
              </a:r>
              <a:r>
                <a:rPr lang="zh-CN" altLang="en-US" sz="1600" spc="100" dirty="0"/>
                <a:t>个元素，例如：</a:t>
              </a:r>
              <a:endParaRPr lang="en-US" altLang="zh-CN" sz="1600" spc="100" dirty="0"/>
            </a:p>
            <a:p>
              <a:pPr algn="ctr" eaLnBrk="1">
                <a:lnSpc>
                  <a:spcPct val="150000"/>
                </a:lnSpc>
              </a:pPr>
              <a:r>
                <a:rPr lang="en-US" altLang="zh-CN" sz="1600" spc="100" dirty="0"/>
                <a:t>A[0]~A[1023]</a:t>
              </a:r>
            </a:p>
            <a:p>
              <a:pPr eaLnBrk="1">
                <a:lnSpc>
                  <a:spcPct val="150000"/>
                </a:lnSpc>
              </a:pPr>
              <a:endParaRPr lang="en-US" altLang="zh-CN" sz="1600" spc="100" dirty="0"/>
            </a:p>
            <a:p>
              <a:pPr eaLnBrk="1">
                <a:lnSpc>
                  <a:spcPct val="150000"/>
                </a:lnSpc>
              </a:pPr>
              <a:r>
                <a:rPr lang="zh-CN" altLang="en-US" sz="1600" spc="100" dirty="0"/>
                <a:t>评价：比特访问很方便，但效率太低</a:t>
              </a:r>
            </a:p>
          </p:txBody>
        </p:sp>
      </p:grpSp>
      <p:sp>
        <p:nvSpPr>
          <p:cNvPr id="2" name="矩形 1">
            <a:extLst>
              <a:ext uri="{FF2B5EF4-FFF2-40B4-BE49-F238E27FC236}">
                <a16:creationId xmlns:a16="http://schemas.microsoft.com/office/drawing/2014/main" id="{286FD9DA-CE33-8D2A-1A77-1EC8652E362B}"/>
              </a:ext>
            </a:extLst>
          </p:cNvPr>
          <p:cNvSpPr/>
          <p:nvPr/>
        </p:nvSpPr>
        <p:spPr>
          <a:xfrm>
            <a:off x="678857" y="453157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grpSp>
        <p:nvGrpSpPr>
          <p:cNvPr id="34" name="组合 33"/>
          <p:cNvGrpSpPr/>
          <p:nvPr/>
        </p:nvGrpSpPr>
        <p:grpSpPr>
          <a:xfrm>
            <a:off x="3570285" y="1518219"/>
            <a:ext cx="2160001" cy="4318673"/>
            <a:chOff x="3570285" y="1565844"/>
            <a:chExt cx="2160001" cy="4318673"/>
          </a:xfrm>
        </p:grpSpPr>
        <p:sp>
          <p:nvSpPr>
            <p:cNvPr id="35" name="矩形 34"/>
            <p:cNvSpPr/>
            <p:nvPr/>
          </p:nvSpPr>
          <p:spPr>
            <a:xfrm>
              <a:off x="3570285"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36" name="文本框 35"/>
            <p:cNvSpPr txBox="1"/>
            <p:nvPr/>
          </p:nvSpPr>
          <p:spPr>
            <a:xfrm>
              <a:off x="3570285" y="1565844"/>
              <a:ext cx="1438855" cy="400110"/>
            </a:xfrm>
            <a:prstGeom prst="rect">
              <a:avLst/>
            </a:prstGeom>
            <a:noFill/>
          </p:spPr>
          <p:txBody>
            <a:bodyPr wrap="none" lIns="0" rtlCol="0">
              <a:spAutoFit/>
            </a:bodyPr>
            <a:lstStyle/>
            <a:p>
              <a:pPr eaLnBrk="1"/>
              <a:r>
                <a:rPr lang="zh-CN" altLang="en-US" sz="2000" b="1" spc="100" dirty="0">
                  <a:solidFill>
                    <a:schemeClr val="accent1"/>
                  </a:solidFill>
                </a:rPr>
                <a:t>按字符串存</a:t>
              </a:r>
            </a:p>
          </p:txBody>
        </p:sp>
        <p:sp>
          <p:nvSpPr>
            <p:cNvPr id="37" name="文本框 36"/>
            <p:cNvSpPr txBox="1"/>
            <p:nvPr/>
          </p:nvSpPr>
          <p:spPr>
            <a:xfrm>
              <a:off x="3570286" y="2500706"/>
              <a:ext cx="2160000" cy="3383811"/>
            </a:xfrm>
            <a:prstGeom prst="rect">
              <a:avLst/>
            </a:prstGeom>
            <a:noFill/>
          </p:spPr>
          <p:txBody>
            <a:bodyPr wrap="square" lIns="0" rtlCol="0">
              <a:normAutofit/>
            </a:bodyPr>
            <a:lstStyle/>
            <a:p>
              <a:pPr algn="just" eaLnBrk="1">
                <a:lnSpc>
                  <a:spcPct val="150000"/>
                </a:lnSpc>
              </a:pPr>
              <a:r>
                <a:rPr lang="zh-CN" altLang="en-US" sz="1600" spc="100" dirty="0"/>
                <a:t>将</a:t>
              </a:r>
              <a:r>
                <a:rPr lang="en-US" altLang="zh-CN" sz="1600" spc="100" dirty="0"/>
                <a:t>1024</a:t>
              </a:r>
              <a:r>
                <a:rPr lang="zh-CN" altLang="en-US" sz="1600" spc="100" dirty="0"/>
                <a:t>比特大数记作</a:t>
              </a:r>
              <a:r>
                <a:rPr lang="en-US" altLang="zh-CN" sz="1600" spc="100" dirty="0"/>
                <a:t>16</a:t>
              </a:r>
              <a:r>
                <a:rPr lang="zh-CN" altLang="en-US" sz="1600" spc="100" dirty="0"/>
                <a:t>进制字符串，将字符串存入数组，共包含</a:t>
              </a:r>
              <a:r>
                <a:rPr lang="en-US" altLang="zh-CN" sz="1600" spc="100" dirty="0"/>
                <a:t>256</a:t>
              </a:r>
              <a:r>
                <a:rPr lang="zh-CN" altLang="en-US" sz="1600" spc="100" dirty="0"/>
                <a:t>个元素：</a:t>
              </a:r>
              <a:endParaRPr lang="en-US" altLang="zh-CN" sz="1600" spc="100" dirty="0"/>
            </a:p>
            <a:p>
              <a:pPr algn="ctr" eaLnBrk="1">
                <a:lnSpc>
                  <a:spcPct val="150000"/>
                </a:lnSpc>
              </a:pPr>
              <a:r>
                <a:rPr lang="en-US" altLang="zh-CN" sz="1600" spc="100" dirty="0"/>
                <a:t>A[0]~A[255]</a:t>
              </a:r>
            </a:p>
            <a:p>
              <a:pPr eaLnBrk="1">
                <a:lnSpc>
                  <a:spcPct val="150000"/>
                </a:lnSpc>
              </a:pPr>
              <a:endParaRPr lang="en-US" altLang="zh-CN" sz="1600" spc="100" dirty="0"/>
            </a:p>
            <a:p>
              <a:pPr eaLnBrk="1">
                <a:lnSpc>
                  <a:spcPct val="150000"/>
                </a:lnSpc>
              </a:pPr>
              <a:r>
                <a:rPr lang="zh-CN" altLang="en-US" sz="1600" spc="100" dirty="0"/>
                <a:t>评价：输入输出很方便，但效率太低</a:t>
              </a:r>
            </a:p>
          </p:txBody>
        </p:sp>
      </p:grpSp>
      <p:grpSp>
        <p:nvGrpSpPr>
          <p:cNvPr id="38" name="组合 37"/>
          <p:cNvGrpSpPr/>
          <p:nvPr/>
        </p:nvGrpSpPr>
        <p:grpSpPr>
          <a:xfrm>
            <a:off x="6461713" y="1518219"/>
            <a:ext cx="2160001" cy="4318673"/>
            <a:chOff x="6461713" y="1565844"/>
            <a:chExt cx="2160001" cy="4318673"/>
          </a:xfrm>
        </p:grpSpPr>
        <p:sp>
          <p:nvSpPr>
            <p:cNvPr id="39" name="矩形 38"/>
            <p:cNvSpPr/>
            <p:nvPr/>
          </p:nvSpPr>
          <p:spPr>
            <a:xfrm>
              <a:off x="6461713"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40" name="文本框 39"/>
            <p:cNvSpPr txBox="1"/>
            <p:nvPr/>
          </p:nvSpPr>
          <p:spPr>
            <a:xfrm>
              <a:off x="6461713" y="1565844"/>
              <a:ext cx="1169551" cy="400110"/>
            </a:xfrm>
            <a:prstGeom prst="rect">
              <a:avLst/>
            </a:prstGeom>
            <a:noFill/>
          </p:spPr>
          <p:txBody>
            <a:bodyPr wrap="none" lIns="0" rtlCol="0">
              <a:spAutoFit/>
            </a:bodyPr>
            <a:lstStyle/>
            <a:p>
              <a:pPr eaLnBrk="1"/>
              <a:r>
                <a:rPr lang="zh-CN" altLang="en-US" sz="2000" b="1" spc="100" dirty="0">
                  <a:solidFill>
                    <a:schemeClr val="accent1"/>
                  </a:solidFill>
                </a:rPr>
                <a:t>按字节存</a:t>
              </a:r>
            </a:p>
          </p:txBody>
        </p:sp>
        <p:sp>
          <p:nvSpPr>
            <p:cNvPr id="41" name="文本框 40"/>
            <p:cNvSpPr txBox="1"/>
            <p:nvPr/>
          </p:nvSpPr>
          <p:spPr>
            <a:xfrm>
              <a:off x="6461714" y="2500706"/>
              <a:ext cx="2160000" cy="3383811"/>
            </a:xfrm>
            <a:prstGeom prst="rect">
              <a:avLst/>
            </a:prstGeom>
            <a:noFill/>
          </p:spPr>
          <p:txBody>
            <a:bodyPr wrap="square" lIns="0" rtlCol="0">
              <a:normAutofit/>
            </a:bodyPr>
            <a:lstStyle/>
            <a:p>
              <a:pPr algn="just" eaLnBrk="1">
                <a:lnSpc>
                  <a:spcPct val="150000"/>
                </a:lnSpc>
              </a:pPr>
              <a:r>
                <a:rPr lang="zh-CN" altLang="en-US" sz="1600" spc="100" dirty="0"/>
                <a:t>将</a:t>
              </a:r>
              <a:r>
                <a:rPr lang="en-US" altLang="zh-CN" sz="1600" spc="100" dirty="0"/>
                <a:t>1024</a:t>
              </a:r>
              <a:r>
                <a:rPr lang="zh-CN" altLang="en-US" sz="1600" spc="100" dirty="0"/>
                <a:t>比特大数以字节为单位存入数组，该数组共包含</a:t>
              </a:r>
              <a:r>
                <a:rPr lang="en-US" altLang="zh-CN" sz="1600" spc="100" dirty="0"/>
                <a:t>128</a:t>
              </a:r>
              <a:r>
                <a:rPr lang="zh-CN" altLang="en-US" sz="1600" spc="100" dirty="0"/>
                <a:t>个元素：</a:t>
              </a:r>
              <a:endParaRPr lang="en-US" altLang="zh-CN" sz="1600" spc="100" dirty="0"/>
            </a:p>
            <a:p>
              <a:pPr algn="ctr" eaLnBrk="1">
                <a:lnSpc>
                  <a:spcPct val="150000"/>
                </a:lnSpc>
              </a:pPr>
              <a:r>
                <a:rPr lang="en-US" altLang="zh-CN" sz="1600" spc="100" dirty="0"/>
                <a:t>A[0]~A[127]</a:t>
              </a:r>
            </a:p>
            <a:p>
              <a:pPr eaLnBrk="1">
                <a:lnSpc>
                  <a:spcPct val="150000"/>
                </a:lnSpc>
              </a:pPr>
              <a:endParaRPr lang="en-US" altLang="zh-CN" sz="1600" spc="100" dirty="0"/>
            </a:p>
            <a:p>
              <a:pPr eaLnBrk="1">
                <a:lnSpc>
                  <a:spcPct val="150000"/>
                </a:lnSpc>
              </a:pPr>
              <a:r>
                <a:rPr lang="zh-CN" altLang="en-US" sz="1600" spc="100" dirty="0"/>
                <a:t>评价：效率较高，适用于跨平台场景</a:t>
              </a:r>
            </a:p>
          </p:txBody>
        </p:sp>
      </p:grpSp>
      <p:grpSp>
        <p:nvGrpSpPr>
          <p:cNvPr id="42" name="组合 41"/>
          <p:cNvGrpSpPr/>
          <p:nvPr/>
        </p:nvGrpSpPr>
        <p:grpSpPr>
          <a:xfrm>
            <a:off x="9353141" y="1518219"/>
            <a:ext cx="2160001" cy="4318673"/>
            <a:chOff x="9353141" y="1565844"/>
            <a:chExt cx="2160001" cy="4318673"/>
          </a:xfrm>
        </p:grpSpPr>
        <p:sp>
          <p:nvSpPr>
            <p:cNvPr id="43" name="矩形 42"/>
            <p:cNvSpPr/>
            <p:nvPr/>
          </p:nvSpPr>
          <p:spPr>
            <a:xfrm>
              <a:off x="9353141"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44" name="文本框 43"/>
            <p:cNvSpPr txBox="1"/>
            <p:nvPr/>
          </p:nvSpPr>
          <p:spPr>
            <a:xfrm>
              <a:off x="9353141" y="1565844"/>
              <a:ext cx="1716175" cy="400110"/>
            </a:xfrm>
            <a:prstGeom prst="rect">
              <a:avLst/>
            </a:prstGeom>
            <a:noFill/>
          </p:spPr>
          <p:txBody>
            <a:bodyPr wrap="none" lIns="0" rtlCol="0">
              <a:spAutoFit/>
            </a:bodyPr>
            <a:lstStyle/>
            <a:p>
              <a:pPr eaLnBrk="1"/>
              <a:r>
                <a:rPr lang="zh-CN" altLang="en-US" sz="2000" b="1" spc="100" dirty="0">
                  <a:solidFill>
                    <a:schemeClr val="accent1"/>
                  </a:solidFill>
                </a:rPr>
                <a:t>按</a:t>
              </a:r>
              <a:r>
                <a:rPr lang="en-US" altLang="zh-CN" sz="2000" b="1" spc="100" dirty="0">
                  <a:solidFill>
                    <a:schemeClr val="accent1"/>
                  </a:solidFill>
                </a:rPr>
                <a:t>CPU</a:t>
              </a:r>
              <a:r>
                <a:rPr lang="zh-CN" altLang="en-US" sz="2000" b="1" spc="100" dirty="0">
                  <a:solidFill>
                    <a:schemeClr val="accent1"/>
                  </a:solidFill>
                </a:rPr>
                <a:t>位宽存</a:t>
              </a:r>
            </a:p>
          </p:txBody>
        </p:sp>
        <p:sp>
          <p:nvSpPr>
            <p:cNvPr id="45" name="文本框 44"/>
            <p:cNvSpPr txBox="1"/>
            <p:nvPr/>
          </p:nvSpPr>
          <p:spPr>
            <a:xfrm>
              <a:off x="9353142" y="2500706"/>
              <a:ext cx="2160000" cy="3383811"/>
            </a:xfrm>
            <a:prstGeom prst="rect">
              <a:avLst/>
            </a:prstGeom>
            <a:noFill/>
          </p:spPr>
          <p:txBody>
            <a:bodyPr wrap="square" lIns="0" rtlCol="0">
              <a:normAutofit/>
            </a:bodyPr>
            <a:lstStyle/>
            <a:p>
              <a:pPr algn="just" eaLnBrk="1">
                <a:lnSpc>
                  <a:spcPct val="150000"/>
                </a:lnSpc>
              </a:pPr>
              <a:r>
                <a:rPr lang="zh-CN" altLang="en-US" sz="1600" spc="100" dirty="0"/>
                <a:t>将</a:t>
              </a:r>
              <a:r>
                <a:rPr lang="en-US" altLang="zh-CN" sz="1600" spc="100" dirty="0"/>
                <a:t>1024</a:t>
              </a:r>
              <a:r>
                <a:rPr lang="zh-CN" altLang="en-US" sz="1600" spc="100" dirty="0"/>
                <a:t>比特大数以</a:t>
              </a:r>
              <a:r>
                <a:rPr lang="en-US" altLang="zh-CN" sz="1600" spc="100" dirty="0"/>
                <a:t>CPU</a:t>
              </a:r>
              <a:r>
                <a:rPr lang="zh-CN" altLang="en-US" sz="1600" spc="100" dirty="0"/>
                <a:t>位宽为单位存入数组，以</a:t>
              </a:r>
              <a:r>
                <a:rPr lang="en-US" altLang="zh-CN" sz="1600" spc="100" dirty="0"/>
                <a:t>32</a:t>
              </a:r>
              <a:r>
                <a:rPr lang="zh-CN" altLang="en-US" sz="1600" spc="100" dirty="0"/>
                <a:t>位</a:t>
              </a:r>
              <a:r>
                <a:rPr lang="en-US" altLang="zh-CN" sz="1600" spc="100" dirty="0"/>
                <a:t>CPU</a:t>
              </a:r>
              <a:r>
                <a:rPr lang="zh-CN" altLang="en-US" sz="1600" spc="100" dirty="0"/>
                <a:t>为例，可定义数组为：</a:t>
              </a:r>
              <a:endParaRPr lang="en-US" altLang="zh-CN" sz="1600" spc="100" dirty="0"/>
            </a:p>
            <a:p>
              <a:pPr algn="ctr" eaLnBrk="1">
                <a:lnSpc>
                  <a:spcPct val="150000"/>
                </a:lnSpc>
              </a:pPr>
              <a:r>
                <a:rPr lang="en-US" altLang="zh-CN" sz="1600" spc="100" dirty="0"/>
                <a:t>A[0]~A[31]</a:t>
              </a:r>
            </a:p>
            <a:p>
              <a:pPr eaLnBrk="1">
                <a:lnSpc>
                  <a:spcPct val="150000"/>
                </a:lnSpc>
              </a:pPr>
              <a:endParaRPr lang="en-US" altLang="zh-CN" sz="1600" spc="100" dirty="0"/>
            </a:p>
            <a:p>
              <a:pPr eaLnBrk="1">
                <a:lnSpc>
                  <a:spcPct val="150000"/>
                </a:lnSpc>
              </a:pPr>
              <a:r>
                <a:rPr lang="zh-CN" altLang="en-US" sz="1600" spc="100" dirty="0"/>
                <a:t>评价：理论上效率最高</a:t>
              </a:r>
            </a:p>
          </p:txBody>
        </p:sp>
      </p:grpSp>
      <p:cxnSp>
        <p:nvCxnSpPr>
          <p:cNvPr id="46" name="直接连接符 45"/>
          <p:cNvCxnSpPr/>
          <p:nvPr/>
        </p:nvCxnSpPr>
        <p:spPr>
          <a:xfrm>
            <a:off x="3227985"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091989"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955992"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93B9BA4-87BC-A043-0585-158667F49045}"/>
              </a:ext>
            </a:extLst>
          </p:cNvPr>
          <p:cNvSpPr/>
          <p:nvPr/>
        </p:nvSpPr>
        <p:spPr>
          <a:xfrm>
            <a:off x="3562264" y="453157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4" name="矩形 3">
            <a:extLst>
              <a:ext uri="{FF2B5EF4-FFF2-40B4-BE49-F238E27FC236}">
                <a16:creationId xmlns:a16="http://schemas.microsoft.com/office/drawing/2014/main" id="{9A630607-88C4-2C08-F41B-709DEAD75EF5}"/>
              </a:ext>
            </a:extLst>
          </p:cNvPr>
          <p:cNvSpPr/>
          <p:nvPr/>
        </p:nvSpPr>
        <p:spPr>
          <a:xfrm>
            <a:off x="6445728" y="453157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5" name="矩形 4">
            <a:extLst>
              <a:ext uri="{FF2B5EF4-FFF2-40B4-BE49-F238E27FC236}">
                <a16:creationId xmlns:a16="http://schemas.microsoft.com/office/drawing/2014/main" id="{EEC7CB5D-9F49-8635-EA43-7A48909FE97A}"/>
              </a:ext>
            </a:extLst>
          </p:cNvPr>
          <p:cNvSpPr/>
          <p:nvPr/>
        </p:nvSpPr>
        <p:spPr>
          <a:xfrm>
            <a:off x="9329135" y="453157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9" name="文本框 8">
            <a:extLst>
              <a:ext uri="{FF2B5EF4-FFF2-40B4-BE49-F238E27FC236}">
                <a16:creationId xmlns:a16="http://schemas.microsoft.com/office/drawing/2014/main" id="{33AF1164-9E62-152B-FA31-CF31D7B20D00}"/>
              </a:ext>
            </a:extLst>
          </p:cNvPr>
          <p:cNvSpPr txBox="1"/>
          <p:nvPr/>
        </p:nvSpPr>
        <p:spPr>
          <a:xfrm>
            <a:off x="362237" y="6350212"/>
            <a:ext cx="1145005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a:t>
            </a:r>
            <a:r>
              <a:rPr lang="en-US" altLang="zh-CN" sz="2000" b="1" dirty="0">
                <a:solidFill>
                  <a:schemeClr val="accent1"/>
                </a:solidFill>
                <a:latin typeface="+mn-ea"/>
                <a:ea typeface="+mn-ea"/>
              </a:rPr>
              <a:t>2/10/16</a:t>
            </a:r>
            <a:r>
              <a:rPr lang="zh-CN" altLang="en-US" sz="2000" b="1" dirty="0">
                <a:solidFill>
                  <a:schemeClr val="accent1"/>
                </a:solidFill>
                <a:latin typeface="+mn-ea"/>
                <a:ea typeface="+mn-ea"/>
              </a:rPr>
              <a:t>进制”一般是用来输入输出（给人看）的，计算机里只有“比特”和“字（</a:t>
            </a:r>
            <a:r>
              <a:rPr lang="en-US" altLang="zh-CN" sz="2000" b="1" dirty="0">
                <a:solidFill>
                  <a:schemeClr val="accent1"/>
                </a:solidFill>
                <a:latin typeface="+mn-ea"/>
                <a:ea typeface="+mn-ea"/>
              </a:rPr>
              <a:t>Word</a:t>
            </a:r>
            <a:r>
              <a:rPr lang="zh-CN" altLang="en-US" sz="2000" b="1" dirty="0">
                <a:solidFill>
                  <a:schemeClr val="accent1"/>
                </a:solidFill>
                <a:latin typeface="+mn-ea"/>
                <a:ea typeface="+mn-ea"/>
              </a:rPr>
              <a:t>）”</a:t>
            </a:r>
          </a:p>
        </p:txBody>
      </p:sp>
    </p:spTree>
    <p:extLst>
      <p:ext uri="{BB962C8B-B14F-4D97-AF65-F5344CB8AC3E}">
        <p14:creationId xmlns:p14="http://schemas.microsoft.com/office/powerpoint/2010/main" val="345449008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solidFill>
                  <a:schemeClr val="tx1"/>
                </a:solidFill>
                <a:latin typeface="微软雅黑" panose="020B0503020204020204" pitchFamily="34" charset="-122"/>
                <a:ea typeface="微软雅黑" panose="020B0503020204020204" pitchFamily="34" charset="-122"/>
                <a:sym typeface="+mn-lt"/>
              </a:rPr>
              <a:t>大数的存储</a:t>
            </a:r>
            <a:r>
              <a:rPr lang="en-US" altLang="zh-CN" dirty="0">
                <a:solidFill>
                  <a:schemeClr val="tx1"/>
                </a:solidFill>
                <a:latin typeface="微软雅黑" panose="020B0503020204020204" pitchFamily="34" charset="-122"/>
                <a:ea typeface="微软雅黑" panose="020B0503020204020204" pitchFamily="34" charset="-122"/>
                <a:sym typeface="+mn-lt"/>
              </a:rPr>
              <a:t>——</a:t>
            </a:r>
            <a:r>
              <a:rPr lang="zh-CN" altLang="en-US" dirty="0">
                <a:solidFill>
                  <a:schemeClr val="tx1"/>
                </a:solidFill>
                <a:latin typeface="微软雅黑" panose="020B0503020204020204" pitchFamily="34" charset="-122"/>
                <a:ea typeface="微软雅黑" panose="020B0503020204020204" pitchFamily="34" charset="-122"/>
                <a:sym typeface="+mn-lt"/>
              </a:rPr>
              <a:t>数组</a:t>
            </a:r>
            <a:endParaRPr lang="zh-CN" altLang="en-US" dirty="0"/>
          </a:p>
        </p:txBody>
      </p:sp>
      <p:grpSp>
        <p:nvGrpSpPr>
          <p:cNvPr id="42" name="组合 41"/>
          <p:cNvGrpSpPr/>
          <p:nvPr/>
        </p:nvGrpSpPr>
        <p:grpSpPr>
          <a:xfrm>
            <a:off x="9353141" y="1518219"/>
            <a:ext cx="2160001" cy="4318673"/>
            <a:chOff x="9353141" y="1565844"/>
            <a:chExt cx="2160001" cy="4318673"/>
          </a:xfrm>
        </p:grpSpPr>
        <p:sp>
          <p:nvSpPr>
            <p:cNvPr id="43" name="矩形 42"/>
            <p:cNvSpPr/>
            <p:nvPr/>
          </p:nvSpPr>
          <p:spPr>
            <a:xfrm>
              <a:off x="9353141" y="219733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44" name="文本框 43"/>
            <p:cNvSpPr txBox="1"/>
            <p:nvPr/>
          </p:nvSpPr>
          <p:spPr>
            <a:xfrm>
              <a:off x="9353141" y="1565844"/>
              <a:ext cx="1716175" cy="400110"/>
            </a:xfrm>
            <a:prstGeom prst="rect">
              <a:avLst/>
            </a:prstGeom>
            <a:noFill/>
          </p:spPr>
          <p:txBody>
            <a:bodyPr wrap="none" lIns="0" rtlCol="0">
              <a:spAutoFit/>
            </a:bodyPr>
            <a:lstStyle/>
            <a:p>
              <a:pPr eaLnBrk="1"/>
              <a:r>
                <a:rPr lang="zh-CN" altLang="en-US" sz="2000" b="1" spc="100" dirty="0">
                  <a:solidFill>
                    <a:schemeClr val="accent1"/>
                  </a:solidFill>
                </a:rPr>
                <a:t>按</a:t>
              </a:r>
              <a:r>
                <a:rPr lang="en-US" altLang="zh-CN" sz="2000" b="1" spc="100" dirty="0">
                  <a:solidFill>
                    <a:schemeClr val="accent1"/>
                  </a:solidFill>
                </a:rPr>
                <a:t>CPU</a:t>
              </a:r>
              <a:r>
                <a:rPr lang="zh-CN" altLang="en-US" sz="2000" b="1" spc="100" dirty="0">
                  <a:solidFill>
                    <a:schemeClr val="accent1"/>
                  </a:solidFill>
                </a:rPr>
                <a:t>位宽存</a:t>
              </a:r>
            </a:p>
          </p:txBody>
        </p:sp>
        <p:sp>
          <p:nvSpPr>
            <p:cNvPr id="45" name="文本框 44"/>
            <p:cNvSpPr txBox="1"/>
            <p:nvPr/>
          </p:nvSpPr>
          <p:spPr>
            <a:xfrm>
              <a:off x="9353142" y="2500706"/>
              <a:ext cx="2160000" cy="3383811"/>
            </a:xfrm>
            <a:prstGeom prst="rect">
              <a:avLst/>
            </a:prstGeom>
            <a:noFill/>
          </p:spPr>
          <p:txBody>
            <a:bodyPr wrap="square" lIns="0" rtlCol="0">
              <a:normAutofit/>
            </a:bodyPr>
            <a:lstStyle/>
            <a:p>
              <a:pPr algn="just" eaLnBrk="1">
                <a:lnSpc>
                  <a:spcPct val="150000"/>
                </a:lnSpc>
              </a:pPr>
              <a:r>
                <a:rPr lang="zh-CN" altLang="en-US" sz="1600" spc="100" dirty="0"/>
                <a:t>将</a:t>
              </a:r>
              <a:r>
                <a:rPr lang="en-US" altLang="zh-CN" sz="1600" spc="100" dirty="0"/>
                <a:t>1024</a:t>
              </a:r>
              <a:r>
                <a:rPr lang="zh-CN" altLang="en-US" sz="1600" spc="100" dirty="0"/>
                <a:t>比特大数以</a:t>
              </a:r>
              <a:r>
                <a:rPr lang="en-US" altLang="zh-CN" sz="1600" spc="100" dirty="0"/>
                <a:t>CPU</a:t>
              </a:r>
              <a:r>
                <a:rPr lang="zh-CN" altLang="en-US" sz="1600" spc="100" dirty="0"/>
                <a:t>位宽为单位存入数组，以</a:t>
              </a:r>
              <a:r>
                <a:rPr lang="en-US" altLang="zh-CN" sz="1600" spc="100" dirty="0"/>
                <a:t>32</a:t>
              </a:r>
              <a:r>
                <a:rPr lang="zh-CN" altLang="en-US" sz="1600" spc="100" dirty="0"/>
                <a:t>位</a:t>
              </a:r>
              <a:r>
                <a:rPr lang="en-US" altLang="zh-CN" sz="1600" spc="100" dirty="0"/>
                <a:t>CPU</a:t>
              </a:r>
              <a:r>
                <a:rPr lang="zh-CN" altLang="en-US" sz="1600" spc="100" dirty="0"/>
                <a:t>为例，可定义数组为：</a:t>
              </a:r>
              <a:endParaRPr lang="en-US" altLang="zh-CN" sz="1600" spc="100" dirty="0"/>
            </a:p>
            <a:p>
              <a:pPr algn="ctr" eaLnBrk="1">
                <a:lnSpc>
                  <a:spcPct val="150000"/>
                </a:lnSpc>
              </a:pPr>
              <a:r>
                <a:rPr lang="en-US" altLang="zh-CN" sz="1600" spc="100" dirty="0"/>
                <a:t>A[0]~A[31]</a:t>
              </a:r>
            </a:p>
            <a:p>
              <a:pPr eaLnBrk="1">
                <a:lnSpc>
                  <a:spcPct val="150000"/>
                </a:lnSpc>
              </a:pPr>
              <a:endParaRPr lang="en-US" altLang="zh-CN" sz="1600" spc="100" dirty="0"/>
            </a:p>
            <a:p>
              <a:pPr eaLnBrk="1">
                <a:lnSpc>
                  <a:spcPct val="150000"/>
                </a:lnSpc>
              </a:pPr>
              <a:r>
                <a:rPr lang="zh-CN" altLang="en-US" sz="1600" spc="100" dirty="0"/>
                <a:t>评价：理论上效率最高</a:t>
              </a:r>
            </a:p>
          </p:txBody>
        </p:sp>
      </p:grpSp>
      <p:cxnSp>
        <p:nvCxnSpPr>
          <p:cNvPr id="48" name="直接连接符 47"/>
          <p:cNvCxnSpPr/>
          <p:nvPr/>
        </p:nvCxnSpPr>
        <p:spPr>
          <a:xfrm>
            <a:off x="8955992" y="1359278"/>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EEC7CB5D-9F49-8635-EA43-7A48909FE97A}"/>
              </a:ext>
            </a:extLst>
          </p:cNvPr>
          <p:cNvSpPr/>
          <p:nvPr/>
        </p:nvSpPr>
        <p:spPr>
          <a:xfrm>
            <a:off x="9329135" y="4531570"/>
            <a:ext cx="72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zh-CN" altLang="en-US"/>
          </a:p>
        </p:txBody>
      </p:sp>
      <p:sp>
        <p:nvSpPr>
          <p:cNvPr id="7" name="文本框 6">
            <a:extLst>
              <a:ext uri="{FF2B5EF4-FFF2-40B4-BE49-F238E27FC236}">
                <a16:creationId xmlns:a16="http://schemas.microsoft.com/office/drawing/2014/main" id="{CA22C405-2CF4-3F6A-0842-589613C1F999}"/>
              </a:ext>
            </a:extLst>
          </p:cNvPr>
          <p:cNvSpPr txBox="1"/>
          <p:nvPr/>
        </p:nvSpPr>
        <p:spPr>
          <a:xfrm>
            <a:off x="541338" y="1120285"/>
            <a:ext cx="8017506" cy="4839273"/>
          </a:xfrm>
          <a:prstGeom prst="rect">
            <a:avLst/>
          </a:prstGeom>
          <a:noFill/>
        </p:spPr>
        <p:txBody>
          <a:bodyPr wrap="square" rtlCol="0">
            <a:spAutoFit/>
          </a:bodyPr>
          <a:lstStyle/>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为了充分利用计算资源，我们希望在</a:t>
            </a:r>
            <a:r>
              <a:rPr lang="en-US" altLang="zh-CN" sz="2000" dirty="0">
                <a:latin typeface="+mn-ea"/>
                <a:ea typeface="+mn-ea"/>
              </a:rPr>
              <a:t>32</a:t>
            </a:r>
            <a:r>
              <a:rPr lang="zh-CN" altLang="en-US" sz="2000" dirty="0">
                <a:latin typeface="+mn-ea"/>
                <a:ea typeface="+mn-ea"/>
              </a:rPr>
              <a:t>位</a:t>
            </a:r>
            <a:r>
              <a:rPr lang="en-US" altLang="zh-CN" sz="2000" dirty="0">
                <a:latin typeface="+mn-ea"/>
                <a:ea typeface="+mn-ea"/>
              </a:rPr>
              <a:t>CPU</a:t>
            </a:r>
            <a:r>
              <a:rPr lang="zh-CN" altLang="en-US" sz="2000" dirty="0">
                <a:latin typeface="+mn-ea"/>
                <a:ea typeface="+mn-ea"/>
              </a:rPr>
              <a:t>上将大数表示为</a:t>
            </a:r>
            <a:r>
              <a:rPr lang="en-US" altLang="zh-CN" sz="2000" b="1" dirty="0">
                <a:solidFill>
                  <a:srgbClr val="C00000"/>
                </a:solidFill>
                <a:latin typeface="+mn-ea"/>
                <a:ea typeface="+mn-ea"/>
              </a:rPr>
              <a:t>2</a:t>
            </a:r>
            <a:r>
              <a:rPr lang="en-US" altLang="zh-CN" sz="2000" b="1" baseline="30000" dirty="0">
                <a:solidFill>
                  <a:srgbClr val="C00000"/>
                </a:solidFill>
                <a:latin typeface="+mn-ea"/>
                <a:ea typeface="+mn-ea"/>
              </a:rPr>
              <a:t>32</a:t>
            </a:r>
            <a:r>
              <a:rPr lang="zh-CN" altLang="en-US" sz="2000" b="1" dirty="0">
                <a:solidFill>
                  <a:srgbClr val="C00000"/>
                </a:solidFill>
                <a:latin typeface="+mn-ea"/>
                <a:ea typeface="+mn-ea"/>
              </a:rPr>
              <a:t>进制</a:t>
            </a:r>
            <a:endParaRPr lang="en-US" altLang="zh-CN" sz="2000" b="1" dirty="0">
              <a:solidFill>
                <a:srgbClr val="C00000"/>
              </a:solidFill>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dirty="0">
                <a:latin typeface="+mn-ea"/>
                <a:ea typeface="+mn-ea"/>
              </a:rPr>
              <a:t>因为</a:t>
            </a:r>
            <a:r>
              <a:rPr lang="en-US" altLang="zh-CN" sz="2000" dirty="0">
                <a:latin typeface="+mn-ea"/>
                <a:ea typeface="+mn-ea"/>
              </a:rPr>
              <a:t>32</a:t>
            </a:r>
            <a:r>
              <a:rPr lang="zh-CN" altLang="en-US" sz="2000" dirty="0">
                <a:latin typeface="+mn-ea"/>
                <a:ea typeface="+mn-ea"/>
              </a:rPr>
              <a:t>位</a:t>
            </a:r>
            <a:r>
              <a:rPr lang="en-US" altLang="zh-CN" sz="2000" dirty="0">
                <a:latin typeface="+mn-ea"/>
                <a:ea typeface="+mn-ea"/>
              </a:rPr>
              <a:t>CPU</a:t>
            </a:r>
            <a:r>
              <a:rPr lang="zh-CN" altLang="en-US" sz="2000" dirty="0">
                <a:latin typeface="+mn-ea"/>
                <a:ea typeface="+mn-ea"/>
              </a:rPr>
              <a:t>通常一次可以处理</a:t>
            </a:r>
            <a:r>
              <a:rPr lang="en-US" altLang="zh-CN" sz="2000" dirty="0">
                <a:latin typeface="+mn-ea"/>
                <a:ea typeface="+mn-ea"/>
              </a:rPr>
              <a:t>1-2</a:t>
            </a:r>
            <a:r>
              <a:rPr lang="zh-CN" altLang="en-US" sz="2000" dirty="0">
                <a:latin typeface="+mn-ea"/>
                <a:ea typeface="+mn-ea"/>
              </a:rPr>
              <a:t>个规模为</a:t>
            </a:r>
            <a:r>
              <a:rPr lang="en-US" altLang="zh-CN" sz="2000" b="1" dirty="0">
                <a:solidFill>
                  <a:srgbClr val="C00000"/>
                </a:solidFill>
                <a:latin typeface="+mn-ea"/>
                <a:ea typeface="+mn-ea"/>
              </a:rPr>
              <a:t>2</a:t>
            </a:r>
            <a:r>
              <a:rPr lang="en-US" altLang="zh-CN" sz="2000" b="1" baseline="30000" dirty="0">
                <a:solidFill>
                  <a:srgbClr val="C00000"/>
                </a:solidFill>
                <a:latin typeface="+mn-ea"/>
                <a:ea typeface="+mn-ea"/>
              </a:rPr>
              <a:t>32</a:t>
            </a:r>
            <a:r>
              <a:rPr lang="zh-CN" altLang="en-US" sz="2000" dirty="0">
                <a:latin typeface="+mn-ea"/>
                <a:ea typeface="+mn-ea"/>
              </a:rPr>
              <a:t>大小的数据</a:t>
            </a:r>
            <a:endParaRPr lang="en-US" altLang="zh-CN" sz="2000" dirty="0">
              <a:latin typeface="+mn-ea"/>
              <a:ea typeface="+mn-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b="1" dirty="0">
                <a:solidFill>
                  <a:srgbClr val="C00000"/>
                </a:solidFill>
                <a:latin typeface="+mn-ea"/>
                <a:ea typeface="+mn-ea"/>
              </a:rPr>
              <a:t>事实</a:t>
            </a:r>
            <a:r>
              <a:rPr lang="en-US" altLang="zh-CN" sz="2000" b="1" dirty="0">
                <a:solidFill>
                  <a:srgbClr val="C00000"/>
                </a:solidFill>
                <a:latin typeface="+mn-ea"/>
                <a:ea typeface="+mn-ea"/>
              </a:rPr>
              <a:t>1</a:t>
            </a:r>
            <a:r>
              <a:rPr lang="zh-CN" altLang="en-US" sz="2000" dirty="0">
                <a:latin typeface="+mn-ea"/>
                <a:ea typeface="+mn-ea"/>
              </a:rPr>
              <a:t>：如果</a:t>
            </a:r>
            <a:r>
              <a:rPr lang="en-US" altLang="zh-CN" sz="2000" dirty="0">
                <a:latin typeface="+mn-ea"/>
                <a:ea typeface="+mn-ea"/>
              </a:rPr>
              <a:t>b</a:t>
            </a:r>
            <a:r>
              <a:rPr lang="zh-CN" altLang="en-US" sz="2000" dirty="0">
                <a:latin typeface="+mn-ea"/>
                <a:ea typeface="+mn-ea"/>
              </a:rPr>
              <a:t>≥</a:t>
            </a:r>
            <a:r>
              <a:rPr lang="en-US" altLang="zh-CN" sz="2000" dirty="0">
                <a:latin typeface="+mn-ea"/>
                <a:ea typeface="+mn-ea"/>
              </a:rPr>
              <a:t>2</a:t>
            </a:r>
            <a:r>
              <a:rPr lang="zh-CN" altLang="en-US" sz="2000" dirty="0">
                <a:latin typeface="+mn-ea"/>
                <a:ea typeface="+mn-ea"/>
              </a:rPr>
              <a:t>为整数，那么任意正整数</a:t>
            </a:r>
            <a:r>
              <a:rPr lang="en-US" altLang="zh-CN" sz="2000" dirty="0">
                <a:latin typeface="+mn-ea"/>
                <a:ea typeface="+mn-ea"/>
              </a:rPr>
              <a:t>a</a:t>
            </a:r>
            <a:r>
              <a:rPr lang="zh-CN" altLang="en-US" sz="2000" dirty="0">
                <a:latin typeface="+mn-ea"/>
                <a:ea typeface="+mn-ea"/>
              </a:rPr>
              <a:t>都可以唯一表示为</a:t>
            </a:r>
            <a:r>
              <a:rPr lang="en-US" altLang="zh-CN" sz="2000" dirty="0">
                <a:latin typeface="+mn-ea"/>
                <a:ea typeface="+mn-ea"/>
              </a:rPr>
              <a:t>a=a</a:t>
            </a:r>
            <a:r>
              <a:rPr lang="en-US" altLang="zh-CN" sz="2000" baseline="-25000" dirty="0">
                <a:latin typeface="+mn-ea"/>
                <a:ea typeface="+mn-ea"/>
              </a:rPr>
              <a:t>n</a:t>
            </a:r>
            <a:r>
              <a:rPr lang="en-US" altLang="zh-CN" sz="2000" dirty="0">
                <a:latin typeface="+mn-ea"/>
                <a:ea typeface="+mn-ea"/>
              </a:rPr>
              <a:t>b</a:t>
            </a:r>
            <a:r>
              <a:rPr lang="en-US" altLang="zh-CN" sz="2000" baseline="30000" dirty="0">
                <a:latin typeface="+mn-ea"/>
                <a:ea typeface="+mn-ea"/>
              </a:rPr>
              <a:t>n</a:t>
            </a:r>
            <a:r>
              <a:rPr lang="en-US" altLang="zh-CN" sz="2000" dirty="0">
                <a:latin typeface="+mn-ea"/>
                <a:ea typeface="+mn-ea"/>
              </a:rPr>
              <a:t>+a</a:t>
            </a:r>
            <a:r>
              <a:rPr lang="en-US" altLang="zh-CN" sz="2000" baseline="-25000" dirty="0">
                <a:latin typeface="+mn-ea"/>
                <a:ea typeface="+mn-ea"/>
              </a:rPr>
              <a:t>n-1</a:t>
            </a:r>
            <a:r>
              <a:rPr lang="en-US" altLang="zh-CN" sz="2000" dirty="0">
                <a:latin typeface="+mn-ea"/>
                <a:ea typeface="+mn-ea"/>
              </a:rPr>
              <a:t>b</a:t>
            </a:r>
            <a:r>
              <a:rPr lang="en-US" altLang="zh-CN" sz="2000" baseline="30000" dirty="0">
                <a:latin typeface="+mn-ea"/>
                <a:ea typeface="+mn-ea"/>
              </a:rPr>
              <a:t>n-1</a:t>
            </a:r>
            <a:r>
              <a:rPr lang="en-US" altLang="zh-CN" sz="2000" dirty="0">
                <a:latin typeface="+mn-ea"/>
                <a:ea typeface="+mn-ea"/>
              </a:rPr>
              <a:t>+…+a</a:t>
            </a:r>
            <a:r>
              <a:rPr lang="en-US" altLang="zh-CN" sz="2000" baseline="-25000" dirty="0">
                <a:latin typeface="+mn-ea"/>
                <a:ea typeface="+mn-ea"/>
              </a:rPr>
              <a:t>1</a:t>
            </a:r>
            <a:r>
              <a:rPr lang="en-US" altLang="zh-CN" sz="2000" dirty="0">
                <a:latin typeface="+mn-ea"/>
                <a:ea typeface="+mn-ea"/>
              </a:rPr>
              <a:t>b+a</a:t>
            </a:r>
            <a:r>
              <a:rPr lang="en-US" altLang="zh-CN" sz="2000" baseline="-25000" dirty="0">
                <a:latin typeface="+mn-ea"/>
                <a:ea typeface="+mn-ea"/>
              </a:rPr>
              <a:t>0</a:t>
            </a:r>
            <a:br>
              <a:rPr lang="en-US" altLang="zh-CN" sz="2000" baseline="-25000" dirty="0">
                <a:latin typeface="+mn-ea"/>
                <a:ea typeface="+mn-ea"/>
              </a:rPr>
            </a:br>
            <a:r>
              <a:rPr lang="zh-CN" altLang="en-US" sz="2000" dirty="0">
                <a:latin typeface="+mn-ea"/>
                <a:ea typeface="+mn-ea"/>
              </a:rPr>
              <a:t>其中，</a:t>
            </a:r>
            <a:r>
              <a:rPr lang="en-US" altLang="zh-CN" sz="2000" dirty="0">
                <a:latin typeface="+mn-ea"/>
                <a:ea typeface="+mn-ea"/>
              </a:rPr>
              <a:t>a</a:t>
            </a:r>
            <a:r>
              <a:rPr lang="en-US" altLang="zh-CN" sz="2000" baseline="-25000" dirty="0">
                <a:latin typeface="+mn-ea"/>
                <a:ea typeface="+mn-ea"/>
              </a:rPr>
              <a:t>i</a:t>
            </a:r>
            <a:r>
              <a:rPr lang="zh-CN" altLang="en-US" sz="2000" dirty="0">
                <a:latin typeface="+mn-ea"/>
                <a:ea typeface="+mn-ea"/>
              </a:rPr>
              <a:t>是整数，</a:t>
            </a:r>
            <a:r>
              <a:rPr lang="en-US" altLang="zh-CN" sz="2000" dirty="0">
                <a:latin typeface="+mn-ea"/>
                <a:ea typeface="+mn-ea"/>
              </a:rPr>
              <a:t>0</a:t>
            </a:r>
            <a:r>
              <a:rPr lang="zh-CN" altLang="en-US" sz="2000" dirty="0">
                <a:latin typeface="+mn-ea"/>
                <a:ea typeface="+mn-ea"/>
              </a:rPr>
              <a:t>≤</a:t>
            </a:r>
            <a:r>
              <a:rPr lang="en-US" altLang="zh-CN" sz="2000" dirty="0">
                <a:latin typeface="+mn-ea"/>
                <a:ea typeface="+mn-ea"/>
              </a:rPr>
              <a:t>a</a:t>
            </a:r>
            <a:r>
              <a:rPr lang="en-US" altLang="zh-CN" sz="2000" baseline="-25000" dirty="0">
                <a:latin typeface="+mn-ea"/>
                <a:ea typeface="+mn-ea"/>
              </a:rPr>
              <a:t>i</a:t>
            </a:r>
            <a:r>
              <a:rPr lang="en-US" altLang="zh-CN" sz="2000" dirty="0">
                <a:latin typeface="+mn-ea"/>
                <a:ea typeface="+mn-ea"/>
              </a:rPr>
              <a:t>&lt;b</a:t>
            </a:r>
            <a:r>
              <a:rPr lang="zh-CN" altLang="en-US" sz="2000" dirty="0">
                <a:latin typeface="+mn-ea"/>
                <a:ea typeface="+mn-ea"/>
              </a:rPr>
              <a:t>，</a:t>
            </a:r>
            <a:r>
              <a:rPr lang="en-US" altLang="zh-CN" sz="2000" dirty="0">
                <a:latin typeface="+mn-ea"/>
                <a:ea typeface="+mn-ea"/>
              </a:rPr>
              <a:t>0</a:t>
            </a:r>
            <a:r>
              <a:rPr lang="zh-CN" altLang="en-US" sz="2000" dirty="0">
                <a:latin typeface="+mn-ea"/>
                <a:ea typeface="+mn-ea"/>
              </a:rPr>
              <a:t>≤</a:t>
            </a:r>
            <a:r>
              <a:rPr lang="en-US" altLang="zh-CN" sz="2000" dirty="0" err="1">
                <a:latin typeface="+mn-ea"/>
                <a:ea typeface="+mn-ea"/>
              </a:rPr>
              <a:t>i</a:t>
            </a:r>
            <a:r>
              <a:rPr lang="zh-CN" altLang="en-US" sz="2000" dirty="0">
                <a:latin typeface="+mn-ea"/>
                <a:ea typeface="+mn-ea"/>
              </a:rPr>
              <a:t>≤</a:t>
            </a:r>
            <a:r>
              <a:rPr lang="en-US" altLang="zh-CN" sz="2000" dirty="0">
                <a:latin typeface="+mn-ea"/>
                <a:ea typeface="+mn-ea"/>
              </a:rPr>
              <a:t>n</a:t>
            </a:r>
            <a:r>
              <a:rPr lang="zh-CN" altLang="en-US" sz="2000" dirty="0">
                <a:latin typeface="+mn-ea"/>
                <a:ea typeface="+mn-ea"/>
              </a:rPr>
              <a:t>，</a:t>
            </a:r>
            <a:r>
              <a:rPr lang="en-US" altLang="zh-CN" sz="2000" dirty="0">
                <a:latin typeface="+mn-ea"/>
                <a:ea typeface="+mn-ea"/>
              </a:rPr>
              <a:t>a</a:t>
            </a:r>
            <a:r>
              <a:rPr lang="en-US" altLang="zh-CN" sz="2000" baseline="-25000" dirty="0">
                <a:latin typeface="+mn-ea"/>
                <a:ea typeface="+mn-ea"/>
              </a:rPr>
              <a:t>n</a:t>
            </a:r>
            <a:r>
              <a:rPr lang="zh-CN" altLang="en-US" sz="2000" dirty="0">
                <a:latin typeface="+mn-ea"/>
                <a:ea typeface="+mn-ea"/>
              </a:rPr>
              <a:t>≠</a:t>
            </a:r>
            <a:r>
              <a:rPr lang="en-US" altLang="zh-CN" sz="2000" dirty="0">
                <a:latin typeface="+mn-ea"/>
                <a:ea typeface="+mn-ea"/>
              </a:rPr>
              <a:t>0</a:t>
            </a: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b="1" dirty="0">
                <a:solidFill>
                  <a:srgbClr val="C00000"/>
                </a:solidFill>
                <a:latin typeface="+mn-ea"/>
                <a:ea typeface="+mn-ea"/>
              </a:rPr>
              <a:t>定义</a:t>
            </a:r>
            <a:r>
              <a:rPr lang="en-US" altLang="zh-CN" sz="2000" b="1" dirty="0">
                <a:solidFill>
                  <a:srgbClr val="C00000"/>
                </a:solidFill>
                <a:latin typeface="+mn-ea"/>
                <a:ea typeface="+mn-ea"/>
              </a:rPr>
              <a:t>2</a:t>
            </a:r>
            <a:r>
              <a:rPr lang="zh-CN" altLang="en-US" sz="2000" dirty="0">
                <a:latin typeface="+mn-ea"/>
                <a:ea typeface="+mn-ea"/>
              </a:rPr>
              <a:t>：事实</a:t>
            </a:r>
            <a:r>
              <a:rPr lang="en-US" altLang="zh-CN" sz="2000" dirty="0">
                <a:latin typeface="+mn-ea"/>
                <a:ea typeface="+mn-ea"/>
              </a:rPr>
              <a:t>1</a:t>
            </a:r>
            <a:r>
              <a:rPr lang="zh-CN" altLang="en-US" sz="2000" dirty="0">
                <a:latin typeface="+mn-ea"/>
                <a:ea typeface="+mn-ea"/>
              </a:rPr>
              <a:t>给出的正整数</a:t>
            </a:r>
            <a:r>
              <a:rPr lang="en-US" altLang="zh-CN" sz="2000" dirty="0">
                <a:latin typeface="+mn-ea"/>
                <a:ea typeface="+mn-ea"/>
              </a:rPr>
              <a:t>a</a:t>
            </a:r>
            <a:r>
              <a:rPr lang="zh-CN" altLang="en-US" sz="2000" dirty="0">
                <a:latin typeface="+mn-ea"/>
                <a:ea typeface="+mn-ea"/>
              </a:rPr>
              <a:t>关于多个</a:t>
            </a:r>
            <a:r>
              <a:rPr lang="en-US" altLang="zh-CN" sz="2000" dirty="0">
                <a:latin typeface="+mn-ea"/>
                <a:ea typeface="+mn-ea"/>
              </a:rPr>
              <a:t>b</a:t>
            </a:r>
            <a:r>
              <a:rPr lang="zh-CN" altLang="en-US" sz="2000" dirty="0">
                <a:latin typeface="+mn-ea"/>
                <a:ea typeface="+mn-ea"/>
              </a:rPr>
              <a:t>的幂的和的标识，称为</a:t>
            </a:r>
            <a:r>
              <a:rPr lang="en-US" altLang="zh-CN" sz="2000" dirty="0">
                <a:latin typeface="+mn-ea"/>
                <a:ea typeface="+mn-ea"/>
              </a:rPr>
              <a:t>a</a:t>
            </a:r>
            <a:r>
              <a:rPr lang="zh-CN" altLang="en-US" sz="2000" dirty="0">
                <a:latin typeface="+mn-ea"/>
                <a:ea typeface="+mn-ea"/>
              </a:rPr>
              <a:t>的</a:t>
            </a:r>
            <a:r>
              <a:rPr lang="zh-CN" altLang="en-US" sz="2000" b="1" dirty="0">
                <a:solidFill>
                  <a:srgbClr val="C00000"/>
                </a:solidFill>
                <a:latin typeface="+mn-ea"/>
                <a:ea typeface="+mn-ea"/>
              </a:rPr>
              <a:t>基为</a:t>
            </a:r>
            <a:r>
              <a:rPr lang="en-US" altLang="zh-CN" sz="2000" b="1" dirty="0">
                <a:solidFill>
                  <a:srgbClr val="C00000"/>
                </a:solidFill>
                <a:latin typeface="+mn-ea"/>
                <a:ea typeface="+mn-ea"/>
              </a:rPr>
              <a:t>b</a:t>
            </a:r>
            <a:r>
              <a:rPr lang="zh-CN" altLang="en-US" sz="2000" b="1" dirty="0">
                <a:solidFill>
                  <a:srgbClr val="C00000"/>
                </a:solidFill>
                <a:latin typeface="+mn-ea"/>
                <a:ea typeface="+mn-ea"/>
              </a:rPr>
              <a:t>的表示</a:t>
            </a:r>
            <a:r>
              <a:rPr lang="zh-CN" altLang="en-US" sz="2000" dirty="0">
                <a:latin typeface="+mn-ea"/>
                <a:ea typeface="+mn-ea"/>
              </a:rPr>
              <a:t>，或</a:t>
            </a:r>
            <a:r>
              <a:rPr lang="en-US" altLang="zh-CN" sz="2000" dirty="0">
                <a:latin typeface="+mn-ea"/>
                <a:ea typeface="+mn-ea"/>
              </a:rPr>
              <a:t>b</a:t>
            </a:r>
            <a:r>
              <a:rPr lang="zh-CN" altLang="en-US" sz="2000" dirty="0">
                <a:latin typeface="+mn-ea"/>
                <a:ea typeface="+mn-ea"/>
              </a:rPr>
              <a:t>进制表示</a:t>
            </a:r>
            <a:endParaRPr lang="en-US" altLang="zh-CN" sz="2000" dirty="0">
              <a:latin typeface="+mn-ea"/>
              <a:ea typeface="+mn-ea"/>
            </a:endParaRPr>
          </a:p>
          <a:p>
            <a:pPr marL="342900" indent="-342900" algn="just" eaLnBrk="1">
              <a:lnSpc>
                <a:spcPct val="130000"/>
              </a:lnSpc>
              <a:spcBef>
                <a:spcPts val="600"/>
              </a:spcBef>
              <a:spcAft>
                <a:spcPts val="0"/>
              </a:spcAft>
              <a:buClr>
                <a:schemeClr val="tx2"/>
              </a:buClr>
              <a:buFont typeface="Wingdings" panose="05000000000000000000" pitchFamily="2" charset="2"/>
              <a:buChar char="n"/>
            </a:pPr>
            <a:r>
              <a:rPr lang="zh-CN" altLang="en-US" sz="2000" b="1" dirty="0">
                <a:solidFill>
                  <a:srgbClr val="C00000"/>
                </a:solidFill>
                <a:latin typeface="+mn-ea"/>
                <a:ea typeface="+mn-ea"/>
              </a:rPr>
              <a:t>注释</a:t>
            </a:r>
            <a:r>
              <a:rPr lang="en-US" altLang="zh-CN" sz="2000" b="1" dirty="0">
                <a:solidFill>
                  <a:srgbClr val="C00000"/>
                </a:solidFill>
                <a:latin typeface="+mn-ea"/>
                <a:ea typeface="+mn-ea"/>
              </a:rPr>
              <a:t>3</a:t>
            </a:r>
            <a:r>
              <a:rPr lang="zh-CN" altLang="en-US" sz="2000" b="1" dirty="0">
                <a:solidFill>
                  <a:srgbClr val="C00000"/>
                </a:solidFill>
                <a:latin typeface="+mn-ea"/>
                <a:ea typeface="+mn-ea"/>
              </a:rPr>
              <a:t>：</a:t>
            </a:r>
            <a:r>
              <a:rPr lang="zh-CN" altLang="en-US" sz="2000" dirty="0">
                <a:latin typeface="+mn-ea"/>
                <a:ea typeface="+mn-ea"/>
              </a:rPr>
              <a:t>若</a:t>
            </a:r>
            <a:r>
              <a:rPr lang="en-US" altLang="zh-CN" sz="2000" dirty="0">
                <a:latin typeface="+mn-ea"/>
                <a:ea typeface="+mn-ea"/>
              </a:rPr>
              <a:t>(a</a:t>
            </a:r>
            <a:r>
              <a:rPr lang="en-US" altLang="zh-CN" sz="2000" baseline="-25000" dirty="0">
                <a:latin typeface="+mn-ea"/>
                <a:ea typeface="+mn-ea"/>
              </a:rPr>
              <a:t>n</a:t>
            </a:r>
            <a:r>
              <a:rPr lang="en-US" altLang="zh-CN" sz="2000" dirty="0">
                <a:latin typeface="+mn-ea"/>
                <a:ea typeface="+mn-ea"/>
              </a:rPr>
              <a:t>a</a:t>
            </a:r>
            <a:r>
              <a:rPr lang="en-US" altLang="zh-CN" sz="2000" baseline="-25000" dirty="0">
                <a:latin typeface="+mn-ea"/>
                <a:ea typeface="+mn-ea"/>
              </a:rPr>
              <a:t>n-1</a:t>
            </a:r>
            <a:r>
              <a:rPr lang="en-US" altLang="zh-CN" sz="2000" dirty="0">
                <a:latin typeface="+mn-ea"/>
                <a:ea typeface="+mn-ea"/>
              </a:rPr>
              <a:t>…a</a:t>
            </a:r>
            <a:r>
              <a:rPr lang="en-US" altLang="zh-CN" sz="2000" baseline="-25000" dirty="0">
                <a:latin typeface="+mn-ea"/>
                <a:ea typeface="+mn-ea"/>
              </a:rPr>
              <a:t>1</a:t>
            </a:r>
            <a:r>
              <a:rPr lang="en-US" altLang="zh-CN" sz="2000" dirty="0">
                <a:latin typeface="+mn-ea"/>
                <a:ea typeface="+mn-ea"/>
              </a:rPr>
              <a:t>a</a:t>
            </a:r>
            <a:r>
              <a:rPr lang="en-US" altLang="zh-CN" sz="2000" baseline="-25000" dirty="0">
                <a:latin typeface="+mn-ea"/>
                <a:ea typeface="+mn-ea"/>
              </a:rPr>
              <a:t>0</a:t>
            </a:r>
            <a:r>
              <a:rPr lang="en-US" altLang="zh-CN" sz="2000" dirty="0">
                <a:latin typeface="+mn-ea"/>
                <a:ea typeface="+mn-ea"/>
              </a:rPr>
              <a:t>)</a:t>
            </a:r>
            <a:r>
              <a:rPr lang="en-US" altLang="zh-CN" sz="2000" baseline="-25000" dirty="0">
                <a:latin typeface="+mn-ea"/>
                <a:ea typeface="+mn-ea"/>
              </a:rPr>
              <a:t>b</a:t>
            </a:r>
            <a:r>
              <a:rPr lang="zh-CN" altLang="en-US" sz="2000" dirty="0">
                <a:latin typeface="+mn-ea"/>
                <a:ea typeface="+mn-ea"/>
              </a:rPr>
              <a:t>是</a:t>
            </a:r>
            <a:r>
              <a:rPr lang="en-US" altLang="zh-CN" sz="2000" dirty="0">
                <a:latin typeface="+mn-ea"/>
                <a:ea typeface="+mn-ea"/>
              </a:rPr>
              <a:t>a</a:t>
            </a:r>
            <a:r>
              <a:rPr lang="zh-CN" altLang="en-US" sz="2000" dirty="0">
                <a:latin typeface="+mn-ea"/>
                <a:ea typeface="+mn-ea"/>
              </a:rPr>
              <a:t>以</a:t>
            </a:r>
            <a:r>
              <a:rPr lang="en-US" altLang="zh-CN" sz="2000" dirty="0">
                <a:latin typeface="+mn-ea"/>
                <a:ea typeface="+mn-ea"/>
              </a:rPr>
              <a:t>b</a:t>
            </a:r>
            <a:r>
              <a:rPr lang="zh-CN" altLang="en-US" sz="2000" dirty="0">
                <a:latin typeface="+mn-ea"/>
                <a:ea typeface="+mn-ea"/>
              </a:rPr>
              <a:t>为基的表示，</a:t>
            </a:r>
            <a:r>
              <a:rPr lang="en-US" altLang="zh-CN" sz="2000" dirty="0">
                <a:latin typeface="+mn-ea"/>
                <a:ea typeface="+mn-ea"/>
              </a:rPr>
              <a:t>a</a:t>
            </a:r>
            <a:r>
              <a:rPr lang="en-US" altLang="zh-CN" sz="2000" baseline="-25000" dirty="0">
                <a:latin typeface="+mn-ea"/>
                <a:ea typeface="+mn-ea"/>
              </a:rPr>
              <a:t>n</a:t>
            </a:r>
            <a:r>
              <a:rPr lang="zh-CN" altLang="en-US" sz="2000" dirty="0">
                <a:latin typeface="+mn-ea"/>
                <a:ea typeface="+mn-ea"/>
              </a:rPr>
              <a:t>≠</a:t>
            </a:r>
            <a:r>
              <a:rPr lang="en-US" altLang="zh-CN" sz="2000" dirty="0">
                <a:latin typeface="+mn-ea"/>
                <a:ea typeface="+mn-ea"/>
              </a:rPr>
              <a:t>0</a:t>
            </a:r>
            <a:r>
              <a:rPr lang="zh-CN" altLang="en-US" sz="2000" dirty="0">
                <a:latin typeface="+mn-ea"/>
                <a:ea typeface="+mn-ea"/>
              </a:rPr>
              <a:t>，则称</a:t>
            </a:r>
            <a:r>
              <a:rPr lang="en-US" altLang="zh-CN" sz="2000" dirty="0">
                <a:latin typeface="+mn-ea"/>
                <a:ea typeface="+mn-ea"/>
              </a:rPr>
              <a:t>a</a:t>
            </a:r>
            <a:r>
              <a:rPr lang="zh-CN" altLang="en-US" sz="2000" dirty="0">
                <a:latin typeface="+mn-ea"/>
                <a:ea typeface="+mn-ea"/>
              </a:rPr>
              <a:t>的</a:t>
            </a:r>
            <a:r>
              <a:rPr lang="zh-CN" altLang="en-US" sz="2000" b="1" dirty="0">
                <a:solidFill>
                  <a:srgbClr val="C00000"/>
                </a:solidFill>
                <a:latin typeface="+mn-ea"/>
                <a:ea typeface="+mn-ea"/>
              </a:rPr>
              <a:t>精度</a:t>
            </a:r>
            <a:r>
              <a:rPr lang="zh-CN" altLang="en-US" sz="2000" dirty="0">
                <a:latin typeface="+mn-ea"/>
                <a:ea typeface="+mn-ea"/>
              </a:rPr>
              <a:t>或长度为</a:t>
            </a:r>
            <a:r>
              <a:rPr lang="en-US" altLang="zh-CN" sz="2000" dirty="0">
                <a:latin typeface="+mn-ea"/>
                <a:ea typeface="+mn-ea"/>
              </a:rPr>
              <a:t>n+1</a:t>
            </a:r>
            <a:r>
              <a:rPr lang="zh-CN" altLang="en-US" sz="2000" dirty="0">
                <a:latin typeface="+mn-ea"/>
                <a:ea typeface="+mn-ea"/>
              </a:rPr>
              <a:t>；若</a:t>
            </a:r>
            <a:r>
              <a:rPr lang="en-US" altLang="zh-CN" sz="2000" dirty="0">
                <a:latin typeface="+mn-ea"/>
                <a:ea typeface="+mn-ea"/>
              </a:rPr>
              <a:t>n=0</a:t>
            </a:r>
            <a:r>
              <a:rPr lang="zh-CN" altLang="en-US" sz="2000" dirty="0">
                <a:latin typeface="+mn-ea"/>
                <a:ea typeface="+mn-ea"/>
              </a:rPr>
              <a:t>，则称</a:t>
            </a:r>
            <a:r>
              <a:rPr lang="en-US" altLang="zh-CN" sz="2000" dirty="0">
                <a:latin typeface="+mn-ea"/>
                <a:ea typeface="+mn-ea"/>
              </a:rPr>
              <a:t>a</a:t>
            </a:r>
            <a:r>
              <a:rPr lang="zh-CN" altLang="en-US" sz="2000" dirty="0">
                <a:latin typeface="+mn-ea"/>
                <a:ea typeface="+mn-ea"/>
              </a:rPr>
              <a:t>为</a:t>
            </a:r>
            <a:r>
              <a:rPr lang="zh-CN" altLang="en-US" sz="2000" b="1" dirty="0">
                <a:solidFill>
                  <a:srgbClr val="C00000"/>
                </a:solidFill>
                <a:latin typeface="+mn-ea"/>
                <a:ea typeface="+mn-ea"/>
              </a:rPr>
              <a:t>单精度整数</a:t>
            </a:r>
            <a:r>
              <a:rPr lang="zh-CN" altLang="en-US" sz="2000" dirty="0">
                <a:latin typeface="+mn-ea"/>
                <a:ea typeface="+mn-ea"/>
              </a:rPr>
              <a:t>，否则称为</a:t>
            </a:r>
            <a:r>
              <a:rPr lang="zh-CN" altLang="en-US" sz="2000" b="1" dirty="0">
                <a:solidFill>
                  <a:srgbClr val="C00000"/>
                </a:solidFill>
                <a:latin typeface="+mn-ea"/>
                <a:ea typeface="+mn-ea"/>
              </a:rPr>
              <a:t>多精度整数</a:t>
            </a:r>
            <a:endParaRPr lang="en-US" altLang="zh-CN" sz="2000" dirty="0">
              <a:latin typeface="+mn-ea"/>
              <a:ea typeface="+mn-ea"/>
            </a:endParaRPr>
          </a:p>
          <a:p>
            <a:pPr marL="800100" lvl="1" indent="-342900" algn="just" eaLnBrk="1">
              <a:lnSpc>
                <a:spcPct val="130000"/>
              </a:lnSpc>
              <a:spcBef>
                <a:spcPts val="600"/>
              </a:spcBef>
              <a:spcAft>
                <a:spcPts val="0"/>
              </a:spcAft>
              <a:buClr>
                <a:schemeClr val="tx2"/>
              </a:buClr>
              <a:buFont typeface="Wingdings" panose="05000000000000000000" pitchFamily="2" charset="2"/>
              <a:buChar char="n"/>
            </a:pPr>
            <a:r>
              <a:rPr lang="en-US" altLang="zh-CN" sz="2000" dirty="0">
                <a:latin typeface="+mn-ea"/>
                <a:ea typeface="+mn-ea"/>
              </a:rPr>
              <a:t>a=0</a:t>
            </a:r>
            <a:r>
              <a:rPr lang="zh-CN" altLang="en-US" sz="2000" dirty="0">
                <a:latin typeface="+mn-ea"/>
                <a:ea typeface="+mn-ea"/>
              </a:rPr>
              <a:t>也是一个单精度整数</a:t>
            </a:r>
            <a:endParaRPr lang="en-US" altLang="zh-CN" sz="2000" dirty="0">
              <a:latin typeface="+mn-ea"/>
              <a:ea typeface="+mn-ea"/>
            </a:endParaRPr>
          </a:p>
        </p:txBody>
      </p:sp>
      <p:sp>
        <p:nvSpPr>
          <p:cNvPr id="2" name="文本框 1">
            <a:extLst>
              <a:ext uri="{FF2B5EF4-FFF2-40B4-BE49-F238E27FC236}">
                <a16:creationId xmlns:a16="http://schemas.microsoft.com/office/drawing/2014/main" id="{829F2A36-B30E-7289-CE6C-1E3FC1483D67}"/>
              </a:ext>
            </a:extLst>
          </p:cNvPr>
          <p:cNvSpPr txBox="1"/>
          <p:nvPr/>
        </p:nvSpPr>
        <p:spPr>
          <a:xfrm>
            <a:off x="4569711" y="6350212"/>
            <a:ext cx="5375189" cy="400110"/>
          </a:xfrm>
          <a:prstGeom prst="rect">
            <a:avLst/>
          </a:prstGeom>
          <a:solidFill>
            <a:schemeClr val="bg1"/>
          </a:solidFill>
        </p:spPr>
        <p:txBody>
          <a:bodyPr wrap="none">
            <a:spAutoFit/>
          </a:bodyPr>
          <a:lstStyle/>
          <a:p>
            <a:pPr algn="ctr"/>
            <a:r>
              <a:rPr lang="zh-CN" altLang="en-US" sz="2000" b="1" dirty="0">
                <a:solidFill>
                  <a:schemeClr val="accent1"/>
                </a:solidFill>
                <a:latin typeface="+mn-ea"/>
                <a:ea typeface="+mn-ea"/>
              </a:rPr>
              <a:t>出处：</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应用密码学手册</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第</a:t>
            </a:r>
            <a:r>
              <a:rPr lang="en-US" altLang="zh-CN" sz="2000" b="1" dirty="0">
                <a:solidFill>
                  <a:schemeClr val="accent1"/>
                </a:solidFill>
                <a:latin typeface="+mn-ea"/>
                <a:ea typeface="+mn-ea"/>
              </a:rPr>
              <a:t>14</a:t>
            </a:r>
            <a:r>
              <a:rPr lang="zh-CN" altLang="en-US" sz="2000" b="1" dirty="0">
                <a:solidFill>
                  <a:schemeClr val="accent1"/>
                </a:solidFill>
                <a:latin typeface="+mn-ea"/>
                <a:ea typeface="+mn-ea"/>
              </a:rPr>
              <a:t>章：有效实现</a:t>
            </a:r>
          </a:p>
        </p:txBody>
      </p:sp>
    </p:spTree>
    <p:extLst>
      <p:ext uri="{BB962C8B-B14F-4D97-AF65-F5344CB8AC3E}">
        <p14:creationId xmlns:p14="http://schemas.microsoft.com/office/powerpoint/2010/main" val="1013726577"/>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TotalTime>
  <Words>3568</Words>
  <Application>Microsoft Office PowerPoint</Application>
  <PresentationFormat>宽屏</PresentationFormat>
  <Paragraphs>540</Paragraphs>
  <Slides>41</Slides>
  <Notes>24</Notes>
  <HiddenSlides>0</HiddenSlides>
  <MMClips>0</MMClips>
  <ScaleCrop>false</ScaleCrop>
  <HeadingPairs>
    <vt:vector size="6" baseType="variant">
      <vt:variant>
        <vt:lpstr>已用的字体</vt:lpstr>
      </vt:variant>
      <vt:variant>
        <vt:i4>9</vt:i4>
      </vt:variant>
      <vt:variant>
        <vt:lpstr>主题</vt:lpstr>
      </vt:variant>
      <vt:variant>
        <vt:i4>17</vt:i4>
      </vt:variant>
      <vt:variant>
        <vt:lpstr>幻灯片标题</vt:lpstr>
      </vt:variant>
      <vt:variant>
        <vt:i4>41</vt:i4>
      </vt:variant>
    </vt:vector>
  </HeadingPairs>
  <TitlesOfParts>
    <vt:vector size="67" baseType="lpstr">
      <vt:lpstr>Arial</vt:lpstr>
      <vt:lpstr>Cambria Math</vt:lpstr>
      <vt:lpstr>Tahoma</vt:lpstr>
      <vt:lpstr>Century Gothic</vt:lpstr>
      <vt:lpstr>微软雅黑</vt:lpstr>
      <vt:lpstr>微软雅黑 Light</vt:lpstr>
      <vt:lpstr>Times New Roman</vt:lpstr>
      <vt:lpstr>Arial Black</vt:lpstr>
      <vt:lpstr>Wingdings</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PowerPoint 演示文稿</vt:lpstr>
      <vt:lpstr>PowerPoint 演示文稿</vt:lpstr>
      <vt:lpstr>RSA算法软件实现的任务分解</vt:lpstr>
      <vt:lpstr>RSA运算示例</vt:lpstr>
      <vt:lpstr>RSA算法软件实现的任务分解</vt:lpstr>
      <vt:lpstr>PowerPoint 演示文稿</vt:lpstr>
      <vt:lpstr>大数的存储——数组</vt:lpstr>
      <vt:lpstr>大数的存储——数组</vt:lpstr>
      <vt:lpstr>大数的存储——数组</vt:lpstr>
      <vt:lpstr>多精度加法</vt:lpstr>
      <vt:lpstr>多精度减法</vt:lpstr>
      <vt:lpstr>多精度乘法</vt:lpstr>
      <vt:lpstr>多精度乘法</vt:lpstr>
      <vt:lpstr>多精度乘法</vt:lpstr>
      <vt:lpstr>多精度除法</vt:lpstr>
      <vt:lpstr>PowerPoint 演示文稿</vt:lpstr>
      <vt:lpstr>平方-乘算法实现模幂运算（从左到右）</vt:lpstr>
      <vt:lpstr>平方-乘算法实现模幂运算（从右到左）</vt:lpstr>
      <vt:lpstr>平方-乘算法实现模幂运算</vt:lpstr>
      <vt:lpstr>平方-乘算法实现模幂运算</vt:lpstr>
      <vt:lpstr>固定窗口的模幂运算（窗口为2）</vt:lpstr>
      <vt:lpstr>固定窗口的模幂运算（窗口为k）</vt:lpstr>
      <vt:lpstr>滑动窗口的模幂运算</vt:lpstr>
      <vt:lpstr>滑动窗口的模幂运算</vt:lpstr>
      <vt:lpstr>PowerPoint 演示文稿</vt:lpstr>
      <vt:lpstr>问题描述</vt:lpstr>
      <vt:lpstr>4.1 用Montgomery模乘“等价实现”模幂运算</vt:lpstr>
      <vt:lpstr>举个例子：计算x^111000 mod N</vt:lpstr>
      <vt:lpstr>4.1 用Montgomery模乘“等价实现”模幂运算</vt:lpstr>
      <vt:lpstr>4.2 Montgomery模约减：TR^(-1)  mod m</vt:lpstr>
      <vt:lpstr>4.2 Montgomery模约减：TR^(-1)  mod m</vt:lpstr>
      <vt:lpstr>事实1的证明与讨论</vt:lpstr>
      <vt:lpstr>4.3 Montgomery模乘：快速实现x·y〖·R〗^(-1) mod m</vt:lpstr>
      <vt:lpstr>4.3 Montgomery模乘：快速实现x·y〖·R〗^(-1) mod m</vt:lpstr>
      <vt:lpstr>PowerPoint 演示文稿</vt:lpstr>
      <vt:lpstr>用内联汇编提升乘法软件实现的速度</vt:lpstr>
      <vt:lpstr>使用中国剩余定理加速RSA算法实现</vt:lpstr>
      <vt:lpstr>使用中国剩余定理加速RSA算法实现</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Wang An</cp:lastModifiedBy>
  <cp:revision>842</cp:revision>
  <dcterms:created xsi:type="dcterms:W3CDTF">2016-11-28T11:30:00Z</dcterms:created>
  <dcterms:modified xsi:type="dcterms:W3CDTF">2024-03-21T02:44:16Z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ies>
</file>